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419" r:id="rId4"/>
    <p:sldId id="420" r:id="rId5"/>
    <p:sldId id="421" r:id="rId6"/>
    <p:sldId id="258" r:id="rId7"/>
    <p:sldId id="317" r:id="rId8"/>
    <p:sldId id="260" r:id="rId9"/>
    <p:sldId id="261" r:id="rId10"/>
    <p:sldId id="328" r:id="rId11"/>
    <p:sldId id="357" r:id="rId12"/>
    <p:sldId id="263" r:id="rId13"/>
    <p:sldId id="264" r:id="rId14"/>
    <p:sldId id="359" r:id="rId15"/>
    <p:sldId id="360" r:id="rId16"/>
    <p:sldId id="361" r:id="rId17"/>
    <p:sldId id="418" r:id="rId18"/>
    <p:sldId id="268" r:id="rId19"/>
    <p:sldId id="362" r:id="rId20"/>
    <p:sldId id="269" r:id="rId21"/>
    <p:sldId id="363" r:id="rId22"/>
    <p:sldId id="270" r:id="rId23"/>
    <p:sldId id="364" r:id="rId24"/>
    <p:sldId id="422" r:id="rId25"/>
    <p:sldId id="329" r:id="rId26"/>
    <p:sldId id="365" r:id="rId27"/>
    <p:sldId id="366" r:id="rId28"/>
    <p:sldId id="349" r:id="rId29"/>
    <p:sldId id="367" r:id="rId30"/>
    <p:sldId id="368" r:id="rId31"/>
    <p:sldId id="303" r:id="rId32"/>
    <p:sldId id="375" r:id="rId33"/>
    <p:sldId id="302" r:id="rId34"/>
    <p:sldId id="376" r:id="rId35"/>
    <p:sldId id="377" r:id="rId36"/>
    <p:sldId id="378" r:id="rId37"/>
    <p:sldId id="380"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399"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00CCFF"/>
    <a:srgbClr val="FF0000"/>
    <a:srgbClr val="CCFF33"/>
    <a:srgbClr val="00CC66"/>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8" autoAdjust="0"/>
    <p:restoredTop sz="94660" autoAdjust="0"/>
  </p:normalViewPr>
  <p:slideViewPr>
    <p:cSldViewPr>
      <p:cViewPr varScale="1">
        <p:scale>
          <a:sx n="114" d="100"/>
          <a:sy n="114" d="100"/>
        </p:scale>
        <p:origin x="1116"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925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925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925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ACBAB4-ABA4-40FB-90B1-E5988A168AF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F498770-80DE-4E57-928D-DA10D17968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9D6DF87-0270-44B0-B0DD-79A6C6D71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5525682-ACA9-45EC-B7E1-5781564664D7}"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AC6D63BE-2594-464F-82CB-1D34A99AF0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DCBFA7-5FA5-4857-A321-10CDD402D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2B1260D3-DDB3-4A6F-80B8-88F40CC59A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39E52C0-190B-4504-AAF2-08C996EE35F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73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3197CD-E250-4B75-83DE-24D8DEFA531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939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7A9AB95-F5C9-4C21-B3B2-11DBCBDAFE93}"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144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480430-8851-4209-BDA7-C31D42FB4D45}" type="slidenum">
              <a:rPr lang="en-US" altLang="ja-JP" smtClean="0">
                <a:ea typeface="ＭＳ Ｐゴシック" panose="020B0600070205080204" pitchFamily="50" charset="-128"/>
              </a:rPr>
              <a:pPr>
                <a:spcBef>
                  <a:spcPct val="0"/>
                </a:spcBef>
              </a:pPr>
              <a:t>43</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349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1938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46</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74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26263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48</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645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49</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1813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安全マニュアル </a:t>
            </a:r>
            <a:r>
              <a:rPr lang="en-US" altLang="ja-JP"/>
              <a:t>1</a:t>
            </a:r>
            <a:r>
              <a:rPr lang="ja-JP" altLang="en-US"/>
              <a:t>ページ</a:t>
            </a:r>
            <a:endParaRPr lang="en-US" altLang="ja-JP"/>
          </a:p>
        </p:txBody>
      </p:sp>
      <p:sp>
        <p:nvSpPr>
          <p:cNvPr id="5" name="スライド番号プレースホルダー 4"/>
          <p:cNvSpPr>
            <a:spLocks noGrp="1"/>
          </p:cNvSpPr>
          <p:nvPr>
            <p:ph type="sldNum" sz="quarter" idx="5"/>
          </p:nvPr>
        </p:nvSpPr>
        <p:spPr/>
        <p:txBody>
          <a:bodyPr/>
          <a:lstStyle/>
          <a:p>
            <a:pPr>
              <a:defRPr/>
            </a:pPr>
            <a:fld id="{96F0B5C8-02C9-413E-A9A9-ECE84096AB1B}" type="slidenum">
              <a:rPr lang="en-US" altLang="ja-JP" smtClean="0"/>
              <a:pPr>
                <a:defRPr/>
              </a:pPr>
              <a:t>4</a:t>
            </a:fld>
            <a:endParaRPr lang="en-US" altLang="ja-JP"/>
          </a:p>
        </p:txBody>
      </p:sp>
    </p:spTree>
    <p:extLst>
      <p:ext uri="{BB962C8B-B14F-4D97-AF65-F5344CB8AC3E}">
        <p14:creationId xmlns:p14="http://schemas.microsoft.com/office/powerpoint/2010/main" val="10509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52</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229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ED4BBDE-8D72-4933-9FD2-44C83632E7A5}" type="slidenum">
              <a:rPr lang="en-US" altLang="ja-JP" smtClean="0">
                <a:ea typeface="ＭＳ Ｐゴシック" panose="020B0600070205080204" pitchFamily="50" charset="-128"/>
              </a:rPr>
              <a:pPr>
                <a:spcBef>
                  <a:spcPct val="0"/>
                </a:spcBef>
              </a:pPr>
              <a:t>53</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317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693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6662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822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2164"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92165"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6DC132-98B0-423E-81D1-0EAB912B95EC}"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08FD9FA-9346-4280-9446-B62E679E5DF6}"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235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9B252BE-CDC5-45C0-9AA9-9AB2C47D71A5}"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301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214081-827C-4A00-899E-7DCBC39CC818}"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710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91E332F-738C-4477-A869-DC3858389057}"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91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523CD16-6A29-49C3-8F00-B71BEBC42AEF}"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120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C88865-52DA-453C-8C86-6409D7D83F13}"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325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3F87B7E-D75D-424B-AD1A-0C8F950B7EAC}"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530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東京大学</a:t>
            </a: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EBC833B-7CEC-41BD-BDFE-C2F08CDDBA2C}" type="slidenum">
              <a:rPr lang="en-US" altLang="ja-JP"/>
              <a:pPr>
                <a:defRPr/>
              </a:pPr>
              <a:t>‹#›</a:t>
            </a:fld>
            <a:endParaRPr lang="en-US" altLang="ja-JP"/>
          </a:p>
        </p:txBody>
      </p:sp>
    </p:spTree>
    <p:extLst>
      <p:ext uri="{BB962C8B-B14F-4D97-AF65-F5344CB8AC3E}">
        <p14:creationId xmlns:p14="http://schemas.microsoft.com/office/powerpoint/2010/main" val="27672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F7BB744C-7739-4118-A062-4E5D0DAD5395}" type="slidenum">
              <a:rPr lang="en-US" altLang="ja-JP"/>
              <a:pPr>
                <a:defRPr/>
              </a:pPr>
              <a:t>‹#›</a:t>
            </a:fld>
            <a:endParaRPr lang="en-US" altLang="ja-JP"/>
          </a:p>
        </p:txBody>
      </p:sp>
    </p:spTree>
    <p:extLst>
      <p:ext uri="{BB962C8B-B14F-4D97-AF65-F5344CB8AC3E}">
        <p14:creationId xmlns:p14="http://schemas.microsoft.com/office/powerpoint/2010/main" val="240384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861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335D08D-49D3-4FA3-8DE2-723B9C1FCCBA}" type="slidenum">
              <a:rPr lang="en-US" altLang="ja-JP"/>
              <a:pPr>
                <a:defRPr/>
              </a:pPr>
              <a:t>‹#›</a:t>
            </a:fld>
            <a:endParaRPr lang="en-US" altLang="ja-JP"/>
          </a:p>
        </p:txBody>
      </p:sp>
    </p:spTree>
    <p:extLst>
      <p:ext uri="{BB962C8B-B14F-4D97-AF65-F5344CB8AC3E}">
        <p14:creationId xmlns:p14="http://schemas.microsoft.com/office/powerpoint/2010/main" val="369246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66738" y="304800"/>
            <a:ext cx="8008937" cy="58610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E7EBA920-ABE5-4837-9792-625EF2808828}" type="slidenum">
              <a:rPr lang="en-US" altLang="ja-JP"/>
              <a:pPr>
                <a:defRPr/>
              </a:pPr>
              <a:t>‹#›</a:t>
            </a:fld>
            <a:endParaRPr lang="en-US" altLang="ja-JP"/>
          </a:p>
        </p:txBody>
      </p:sp>
    </p:spTree>
    <p:extLst>
      <p:ext uri="{BB962C8B-B14F-4D97-AF65-F5344CB8AC3E}">
        <p14:creationId xmlns:p14="http://schemas.microsoft.com/office/powerpoint/2010/main" val="190718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BBBE9C19-4356-4317-A68B-E919592610AA}" type="slidenum">
              <a:rPr lang="en-US" altLang="ja-JP"/>
              <a:pPr>
                <a:defRPr/>
              </a:pPr>
              <a:t>‹#›</a:t>
            </a:fld>
            <a:endParaRPr lang="en-US" altLang="ja-JP"/>
          </a:p>
        </p:txBody>
      </p:sp>
    </p:spTree>
    <p:extLst>
      <p:ext uri="{BB962C8B-B14F-4D97-AF65-F5344CB8AC3E}">
        <p14:creationId xmlns:p14="http://schemas.microsoft.com/office/powerpoint/2010/main" val="399409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C5AB8281-ED50-413B-9211-171678785DDA}" type="slidenum">
              <a:rPr lang="en-US" altLang="ja-JP"/>
              <a:pPr>
                <a:defRPr/>
              </a:pPr>
              <a:t>‹#›</a:t>
            </a:fld>
            <a:endParaRPr lang="en-US" altLang="ja-JP"/>
          </a:p>
        </p:txBody>
      </p:sp>
    </p:spTree>
    <p:extLst>
      <p:ext uri="{BB962C8B-B14F-4D97-AF65-F5344CB8AC3E}">
        <p14:creationId xmlns:p14="http://schemas.microsoft.com/office/powerpoint/2010/main" val="20369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298DFE4-6178-4273-8291-8ECE4BD646D7}" type="slidenum">
              <a:rPr lang="en-US" altLang="ja-JP"/>
              <a:pPr>
                <a:defRPr/>
              </a:pPr>
              <a:t>‹#›</a:t>
            </a:fld>
            <a:endParaRPr lang="en-US" altLang="ja-JP"/>
          </a:p>
        </p:txBody>
      </p:sp>
    </p:spTree>
    <p:extLst>
      <p:ext uri="{BB962C8B-B14F-4D97-AF65-F5344CB8AC3E}">
        <p14:creationId xmlns:p14="http://schemas.microsoft.com/office/powerpoint/2010/main" val="1853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D6261AE5-FF38-4669-AC16-7209B2C563FA}" type="slidenum">
              <a:rPr lang="en-US" altLang="ja-JP"/>
              <a:pPr>
                <a:defRPr/>
              </a:pPr>
              <a:t>‹#›</a:t>
            </a:fld>
            <a:endParaRPr lang="en-US" altLang="ja-JP"/>
          </a:p>
        </p:txBody>
      </p:sp>
    </p:spTree>
    <p:extLst>
      <p:ext uri="{BB962C8B-B14F-4D97-AF65-F5344CB8AC3E}">
        <p14:creationId xmlns:p14="http://schemas.microsoft.com/office/powerpoint/2010/main" val="148104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9" name="Rectangle 8"/>
          <p:cNvSpPr>
            <a:spLocks noGrp="1" noChangeArrowheads="1"/>
          </p:cNvSpPr>
          <p:nvPr>
            <p:ph type="sldNum" sz="quarter" idx="12"/>
          </p:nvPr>
        </p:nvSpPr>
        <p:spPr>
          <a:ln/>
        </p:spPr>
        <p:txBody>
          <a:bodyPr/>
          <a:lstStyle>
            <a:lvl1pPr>
              <a:defRPr/>
            </a:lvl1pPr>
          </a:lstStyle>
          <a:p>
            <a:pPr>
              <a:defRPr/>
            </a:pPr>
            <a:fld id="{F359CC82-AF42-4E00-8347-A610DD47151D}" type="slidenum">
              <a:rPr lang="en-US" altLang="ja-JP"/>
              <a:pPr>
                <a:defRPr/>
              </a:pPr>
              <a:t>‹#›</a:t>
            </a:fld>
            <a:endParaRPr lang="en-US" altLang="ja-JP"/>
          </a:p>
        </p:txBody>
      </p:sp>
    </p:spTree>
    <p:extLst>
      <p:ext uri="{BB962C8B-B14F-4D97-AF65-F5344CB8AC3E}">
        <p14:creationId xmlns:p14="http://schemas.microsoft.com/office/powerpoint/2010/main" val="5528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A946BD62-10C6-4283-A824-9C9B18FB132E}" type="slidenum">
              <a:rPr lang="en-US" altLang="ja-JP"/>
              <a:pPr>
                <a:defRPr/>
              </a:pPr>
              <a:t>‹#›</a:t>
            </a:fld>
            <a:endParaRPr lang="en-US" altLang="ja-JP"/>
          </a:p>
        </p:txBody>
      </p:sp>
    </p:spTree>
    <p:extLst>
      <p:ext uri="{BB962C8B-B14F-4D97-AF65-F5344CB8AC3E}">
        <p14:creationId xmlns:p14="http://schemas.microsoft.com/office/powerpoint/2010/main" val="2828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4" name="Rectangle 8"/>
          <p:cNvSpPr>
            <a:spLocks noGrp="1" noChangeArrowheads="1"/>
          </p:cNvSpPr>
          <p:nvPr>
            <p:ph type="sldNum" sz="quarter" idx="12"/>
          </p:nvPr>
        </p:nvSpPr>
        <p:spPr>
          <a:ln/>
        </p:spPr>
        <p:txBody>
          <a:bodyPr/>
          <a:lstStyle>
            <a:lvl1pPr>
              <a:defRPr/>
            </a:lvl1pPr>
          </a:lstStyle>
          <a:p>
            <a:pPr>
              <a:defRPr/>
            </a:pPr>
            <a:fld id="{2CCFE7F1-68F0-4398-BC31-ADF65B7C4C53}" type="slidenum">
              <a:rPr lang="en-US" altLang="ja-JP"/>
              <a:pPr>
                <a:defRPr/>
              </a:pPr>
              <a:t>‹#›</a:t>
            </a:fld>
            <a:endParaRPr lang="en-US" altLang="ja-JP"/>
          </a:p>
        </p:txBody>
      </p:sp>
    </p:spTree>
    <p:extLst>
      <p:ext uri="{BB962C8B-B14F-4D97-AF65-F5344CB8AC3E}">
        <p14:creationId xmlns:p14="http://schemas.microsoft.com/office/powerpoint/2010/main" val="108797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F86AD637-7A7E-4A93-AB11-9604DB19F494}" type="slidenum">
              <a:rPr lang="en-US" altLang="ja-JP"/>
              <a:pPr>
                <a:defRPr/>
              </a:pPr>
              <a:t>‹#›</a:t>
            </a:fld>
            <a:endParaRPr lang="en-US" altLang="ja-JP"/>
          </a:p>
        </p:txBody>
      </p:sp>
    </p:spTree>
    <p:extLst>
      <p:ext uri="{BB962C8B-B14F-4D97-AF65-F5344CB8AC3E}">
        <p14:creationId xmlns:p14="http://schemas.microsoft.com/office/powerpoint/2010/main" val="8509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48BE3C68-3C11-4554-B160-E5FCC16FAD22}" type="slidenum">
              <a:rPr lang="en-US" altLang="ja-JP"/>
              <a:pPr>
                <a:defRPr/>
              </a:pPr>
              <a:t>‹#›</a:t>
            </a:fld>
            <a:endParaRPr lang="en-US" altLang="ja-JP"/>
          </a:p>
        </p:txBody>
      </p:sp>
    </p:spTree>
    <p:extLst>
      <p:ext uri="{BB962C8B-B14F-4D97-AF65-F5344CB8AC3E}">
        <p14:creationId xmlns:p14="http://schemas.microsoft.com/office/powerpoint/2010/main" val="201561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341438"/>
            <a:ext cx="80010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p:cNvSpPr>
            <a:spLocks noChangeShapeType="1"/>
          </p:cNvSpPr>
          <p:nvPr/>
        </p:nvSpPr>
        <p:spPr bwMode="auto">
          <a:xfrm flipV="1">
            <a:off x="609600" y="6308725"/>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69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endParaRPr lang="en-US" altLang="ja-JP"/>
          </a:p>
        </p:txBody>
      </p:sp>
      <p:sp>
        <p:nvSpPr>
          <p:cNvPr id="114695" name="Rectangle 7"/>
          <p:cNvSpPr>
            <a:spLocks noGrp="1" noChangeArrowheads="1"/>
          </p:cNvSpPr>
          <p:nvPr>
            <p:ph type="ftr" sz="quarter" idx="3"/>
          </p:nvPr>
        </p:nvSpPr>
        <p:spPr bwMode="auto">
          <a:xfrm>
            <a:off x="3124200" y="6381750"/>
            <a:ext cx="2895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pPr>
              <a:defRPr/>
            </a:pPr>
            <a:r>
              <a:rPr lang="en-US" altLang="ja-JP"/>
              <a:t>東京大学</a:t>
            </a:r>
          </a:p>
        </p:txBody>
      </p:sp>
      <p:sp>
        <p:nvSpPr>
          <p:cNvPr id="11469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67234517-FA5E-474A-84D2-BF4270FDA1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88"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dt="0"/>
  <p:txStyles>
    <p:title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kern="12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kern="12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484784"/>
            <a:ext cx="8001000" cy="792088"/>
          </a:xfrm>
        </p:spPr>
        <p:txBody>
          <a:bodyPr/>
          <a:lstStyle/>
          <a:p>
            <a:pPr eaLnBrk="1" hangingPunct="1"/>
            <a:r>
              <a:rPr lang="en-US" altLang="ja-JP" sz="3600" b="1" dirty="0">
                <a:latin typeface="Times New Roman" panose="02020603050405020304" pitchFamily="18" charset="0"/>
                <a:ea typeface="ＭＳ 明朝" panose="02020609040205080304" pitchFamily="17" charset="-128"/>
              </a:rPr>
              <a:t>Health and Safety Guide</a:t>
            </a:r>
            <a:endParaRPr lang="en-US" altLang="ja-JP" sz="2800" b="1" dirty="0"/>
          </a:p>
        </p:txBody>
      </p:sp>
      <p:sp>
        <p:nvSpPr>
          <p:cNvPr id="5123" name="Rectangle 3"/>
          <p:cNvSpPr>
            <a:spLocks noGrp="1" noChangeArrowheads="1"/>
          </p:cNvSpPr>
          <p:nvPr>
            <p:ph type="subTitle" idx="1"/>
          </p:nvPr>
        </p:nvSpPr>
        <p:spPr>
          <a:xfrm>
            <a:off x="2062163" y="4724400"/>
            <a:ext cx="6624637" cy="1152525"/>
          </a:xfrm>
        </p:spPr>
        <p:txBody>
          <a:bodyPr/>
          <a:lstStyle/>
          <a:p>
            <a:pPr eaLnBrk="1" hangingPunct="1"/>
            <a:r>
              <a:rPr lang="en-US" altLang="ja-JP">
                <a:latin typeface="Times New Roman" panose="02020603050405020304" pitchFamily="18" charset="0"/>
                <a:cs typeface="Times New Roman" panose="02020603050405020304" pitchFamily="18" charset="0"/>
              </a:rPr>
              <a:t>Environmental Safety Management Office, School of Science, The University of Tokyo</a:t>
            </a:r>
            <a:endParaRPr lang="en-US" altLang="ja-JP"/>
          </a:p>
        </p:txBody>
      </p:sp>
      <p:sp>
        <p:nvSpPr>
          <p:cNvPr id="4" name="Rectangle 3"/>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algn="ctr" eaLnBrk="1" hangingPunct="1">
              <a:spcBef>
                <a:spcPct val="20000"/>
              </a:spcBef>
              <a:buClr>
                <a:schemeClr val="accent2"/>
              </a:buClr>
              <a:buFont typeface="Wingdings" pitchFamily="2" charset="2"/>
              <a:buNone/>
              <a:defRPr/>
            </a:pPr>
            <a:r>
              <a:rPr lang="en-US" altLang="ja-JP" sz="2000" kern="0" dirty="0">
                <a:latin typeface="Times New Roman" panose="02020603050405020304" pitchFamily="18" charset="0"/>
                <a:ea typeface="+mn-ea"/>
                <a:cs typeface="Times New Roman" panose="02020603050405020304" pitchFamily="18" charset="0"/>
              </a:rPr>
              <a:t>April, 2021</a:t>
            </a:r>
            <a:endParaRPr lang="ja-JP" altLang="en-US" sz="2000" kern="0" dirty="0">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449263"/>
            <a:ext cx="8001000" cy="747712"/>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471488" y="1447800"/>
            <a:ext cx="8215312" cy="47244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The Industrial Safety and Health Law oblige all personnel to take </a:t>
            </a:r>
            <a:r>
              <a:rPr lang="en-US" altLang="ja-JP" sz="2000" dirty="0">
                <a:solidFill>
                  <a:schemeClr val="accent2"/>
                </a:solidFill>
                <a:latin typeface="Times New Roman" panose="02020603050405020304" pitchFamily="18" charset="0"/>
                <a:cs typeface="Times New Roman" panose="02020603050405020304" pitchFamily="18" charset="0"/>
              </a:rPr>
              <a:t>safety and health education</a:t>
            </a:r>
            <a:r>
              <a:rPr lang="en-US" altLang="ja-JP" sz="2000" dirty="0">
                <a:latin typeface="Times New Roman" panose="02020603050405020304" pitchFamily="18" charset="0"/>
                <a:cs typeface="Times New Roman" panose="02020603050405020304" pitchFamily="18" charset="0"/>
              </a:rPr>
              <a:t>. (Article 59</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a:t>
            </a:r>
          </a:p>
          <a:p>
            <a:pPr marL="0" indent="0" eaLnBrk="1" hangingPunct="1">
              <a:buFont typeface="Wingdings" panose="05000000000000000000" pitchFamily="2" charset="2"/>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 purpose of Safety Education: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be aware of </a:t>
            </a:r>
            <a:r>
              <a:rPr lang="en-US" altLang="ja-JP" sz="2200" dirty="0">
                <a:solidFill>
                  <a:schemeClr val="accent2"/>
                </a:solidFill>
                <a:latin typeface="Times New Roman" panose="02020603050405020304" pitchFamily="18" charset="0"/>
                <a:cs typeface="Times New Roman" panose="02020603050405020304" pitchFamily="18" charset="0"/>
              </a:rPr>
              <a:t>potential dangers and hazards</a:t>
            </a:r>
            <a:r>
              <a:rPr lang="en-US" altLang="ja-JP" sz="2200" dirty="0">
                <a:latin typeface="Times New Roman" panose="02020603050405020304" pitchFamily="18" charset="0"/>
                <a:cs typeface="Times New Roman" panose="02020603050405020304" pitchFamily="18" charset="0"/>
              </a:rPr>
              <a:t> associated with research activities and other operations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learn </a:t>
            </a:r>
            <a:r>
              <a:rPr lang="en-US" altLang="ja-JP" sz="2200" dirty="0">
                <a:solidFill>
                  <a:schemeClr val="accent2"/>
                </a:solidFill>
                <a:latin typeface="Times New Roman" panose="02020603050405020304" pitchFamily="18" charset="0"/>
                <a:cs typeface="Times New Roman" panose="02020603050405020304" pitchFamily="18" charset="0"/>
              </a:rPr>
              <a:t>how to protect ourselves </a:t>
            </a:r>
            <a:r>
              <a:rPr lang="en-US" altLang="ja-JP" sz="2200" dirty="0">
                <a:latin typeface="Times New Roman" panose="02020603050405020304" pitchFamily="18" charset="0"/>
                <a:cs typeface="Times New Roman" panose="02020603050405020304" pitchFamily="18" charset="0"/>
              </a:rPr>
              <a:t>from these hazards</a:t>
            </a:r>
            <a:endParaRPr lang="en-US" altLang="ja-JP" sz="2200" dirty="0"/>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object</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 Timing:</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a:t>
            </a:r>
            <a:r>
              <a:rPr lang="en-US" altLang="ja-JP" sz="2200" dirty="0">
                <a:solidFill>
                  <a:schemeClr val="accent2"/>
                </a:solidFill>
                <a:latin typeface="Times New Roman" panose="02020603050405020304" pitchFamily="18" charset="0"/>
                <a:cs typeface="Times New Roman" panose="02020603050405020304" pitchFamily="18" charset="0"/>
              </a:rPr>
              <a:t>All personnel</a:t>
            </a:r>
            <a:r>
              <a:rPr lang="en-US" altLang="ja-JP" sz="2200" dirty="0">
                <a:latin typeface="Times New Roman" panose="02020603050405020304" pitchFamily="18" charset="0"/>
                <a:cs typeface="Times New Roman" panose="02020603050405020304" pitchFamily="18" charset="0"/>
              </a:rPr>
              <a:t> in the university, including students</a:t>
            </a:r>
            <a:r>
              <a:rPr lang="ja-JP" altLang="en-US" sz="2200" dirty="0">
                <a:latin typeface="Times New Roman" panose="02020603050405020304" pitchFamily="18" charset="0"/>
                <a:cs typeface="Times New Roman" panose="02020603050405020304" pitchFamily="18" charset="0"/>
              </a:rPr>
              <a:t> </a:t>
            </a:r>
            <a:r>
              <a:rPr lang="en-US" altLang="ja-JP" sz="2200" dirty="0">
                <a:latin typeface="Times New Roman" panose="02020603050405020304" pitchFamily="18" charset="0"/>
                <a:cs typeface="Times New Roman" panose="02020603050405020304" pitchFamily="18" charset="0"/>
              </a:rPr>
              <a:t>must take Safety  	Education when </a:t>
            </a:r>
            <a:r>
              <a:rPr lang="en-US" altLang="ja-JP" sz="2200" dirty="0">
                <a:solidFill>
                  <a:schemeClr val="accent6"/>
                </a:solidFill>
                <a:latin typeface="Times New Roman" panose="02020603050405020304" pitchFamily="18" charset="0"/>
                <a:cs typeface="Times New Roman" panose="02020603050405020304" pitchFamily="18" charset="0"/>
              </a:rPr>
              <a:t>first entering the School, employed by the office, 	and in the event of major changes in the operations</a:t>
            </a:r>
            <a:r>
              <a:rPr lang="en-US" altLang="ja-JP" sz="2200" dirty="0">
                <a:latin typeface="Times New Roman" panose="02020603050405020304" pitchFamily="18" charset="0"/>
                <a:cs typeface="Times New Roman" panose="02020603050405020304" pitchFamily="18" charset="0"/>
              </a:rPr>
              <a:t>.</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p.3</a:t>
            </a:r>
            <a:endParaRPr lang="ja-JP" altLang="en-US" sz="12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4675" y="449263"/>
            <a:ext cx="8001000" cy="747712"/>
          </a:xfrm>
        </p:spPr>
        <p:txBody>
          <a:bodyPr/>
          <a:lstStyle/>
          <a:p>
            <a:pPr eaLnBrk="1" hangingPunct="1"/>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366713" y="1341438"/>
            <a:ext cx="8215312" cy="4824412"/>
          </a:xfrm>
        </p:spPr>
        <p:txBody>
          <a:bodyPr/>
          <a:lstStyle/>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Special</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Trainings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Persons conducting specific operations (</a:t>
            </a:r>
            <a:r>
              <a:rPr lang="en-US" altLang="ja-JP" sz="2200" dirty="0">
                <a:solidFill>
                  <a:schemeClr val="accent6"/>
                </a:solidFill>
                <a:latin typeface="Times New Roman" panose="02020603050405020304" pitchFamily="18" charset="0"/>
                <a:cs typeface="Times New Roman" panose="02020603050405020304" pitchFamily="18" charset="0"/>
              </a:rPr>
              <a:t>changing grinding stones, arc welding, etc.</a:t>
            </a:r>
            <a:r>
              <a:rPr lang="en-US" altLang="ja-JP" sz="2200" dirty="0">
                <a:latin typeface="Times New Roman" panose="02020603050405020304" pitchFamily="18" charset="0"/>
                <a:cs typeface="Times New Roman" panose="02020603050405020304" pitchFamily="18" charset="0"/>
              </a:rPr>
              <a:t>) must participate in special training and lectures.</a:t>
            </a:r>
            <a:r>
              <a:rPr lang="en-US" altLang="ja-JP" sz="2200" dirty="0"/>
              <a:t>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Staff and students using </a:t>
            </a:r>
            <a:r>
              <a:rPr lang="en-US" altLang="ja-JP" sz="2200" dirty="0">
                <a:solidFill>
                  <a:schemeClr val="accent6"/>
                </a:solidFill>
                <a:latin typeface="Times New Roman" panose="02020603050405020304" pitchFamily="18" charset="0"/>
                <a:cs typeface="Times New Roman" panose="02020603050405020304" pitchFamily="18" charset="0"/>
              </a:rPr>
              <a:t>X-rays and radioactive materials (RI) </a:t>
            </a:r>
            <a:r>
              <a:rPr lang="en-US" altLang="ja-JP" sz="2200" dirty="0">
                <a:latin typeface="Times New Roman" panose="02020603050405020304" pitchFamily="18" charset="0"/>
                <a:cs typeface="Times New Roman" panose="02020603050405020304" pitchFamily="18" charset="0"/>
              </a:rPr>
              <a:t>must comply with the Radiation Safety Regulations of the School of Science, and must take the specified lectures.</a:t>
            </a:r>
          </a:p>
          <a:p>
            <a:pPr marL="0" indent="0" eaLnBrk="1" hangingPunct="1">
              <a:buFont typeface="Wingdings" panose="05000000000000000000" pitchFamily="2" charset="2"/>
              <a:buNone/>
              <a:defRPr/>
            </a:pPr>
            <a:endParaRPr lang="en-US" altLang="ja-JP" sz="2200"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Lectures and Practical Trainings</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The University of Tokyo hold lectures and practical trainings to 	handle and maintain the chemicals or facilities.</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Environmental Science Center</a:t>
            </a:r>
            <a:r>
              <a:rPr lang="en-US" altLang="ja-JP" sz="2200" dirty="0">
                <a:latin typeface="Times New Roman" panose="02020603050405020304" pitchFamily="18" charset="0"/>
                <a:cs typeface="Times New Roman" panose="02020603050405020304" pitchFamily="18" charset="0"/>
              </a:rPr>
              <a:t>: Practical trainings of chemicals etc.</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Division for Environment, Health and Safety</a:t>
            </a:r>
            <a:r>
              <a:rPr lang="en-US" altLang="ja-JP" sz="2200" dirty="0">
                <a:latin typeface="Times New Roman" panose="02020603050405020304" pitchFamily="18" charset="0"/>
                <a:cs typeface="Times New Roman" panose="02020603050405020304" pitchFamily="18" charset="0"/>
              </a:rPr>
              <a:t>: Lectures of UTCRIS, centrifuge, ventilation equipment, autoclave etc.</a:t>
            </a:r>
            <a:endParaRPr lang="en-US" altLang="ja-JP" sz="2200" dirty="0"/>
          </a:p>
          <a:p>
            <a:pPr eaLnBrk="1" hangingPunct="1">
              <a:buFontTx/>
              <a:buChar char="-"/>
              <a:defRPr/>
            </a:pPr>
            <a:endParaRPr lang="en-US" altLang="ja-JP"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3. How to prevent accidents/incidents</a:t>
            </a:r>
            <a:br>
              <a:rPr lang="en-US" altLang="ja-JP" sz="32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Confirmations</a:t>
            </a:r>
            <a:endParaRPr lang="en-US" altLang="ja-JP" sz="3200" b="1"/>
          </a:p>
        </p:txBody>
      </p:sp>
      <p:sp>
        <p:nvSpPr>
          <p:cNvPr id="18436" name="Rectangle 3"/>
          <p:cNvSpPr>
            <a:spLocks noGrp="1" noChangeArrowheads="1"/>
          </p:cNvSpPr>
          <p:nvPr>
            <p:ph type="body" idx="1"/>
          </p:nvPr>
        </p:nvSpPr>
        <p:spPr>
          <a:xfrm>
            <a:off x="533400" y="1196974"/>
            <a:ext cx="8359775" cy="5112345"/>
          </a:xfrm>
        </p:spPr>
        <p:txBody>
          <a:bodyPr/>
          <a:lstStyle/>
          <a:p>
            <a:pPr marL="0" indent="0" eaLnBrk="1" hangingPunct="1">
              <a:spcBef>
                <a:spcPts val="0"/>
              </a:spcBef>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confirm the following information to prevent and respond to any possible disasters. </a:t>
            </a:r>
            <a:r>
              <a:rPr lang="en-US" altLang="ja-JP" sz="2000" dirty="0"/>
              <a:t> </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Contact information</a:t>
            </a:r>
            <a:r>
              <a:rPr lang="en-US" altLang="ja-JP" sz="2400" dirty="0">
                <a:latin typeface="Times New Roman" panose="02020603050405020304" pitchFamily="18" charset="0"/>
                <a:cs typeface="Times New Roman" panose="02020603050405020304" pitchFamily="18" charset="0"/>
              </a:rPr>
              <a:t>: Confirm the following Emergency telephone numbers. </a:t>
            </a:r>
            <a:r>
              <a:rPr lang="en-US" altLang="ja-JP" sz="2000" dirty="0">
                <a:latin typeface="Times New Roman" panose="02020603050405020304" pitchFamily="18" charset="0"/>
                <a:cs typeface="Times New Roman" panose="02020603050405020304" pitchFamily="18" charset="0"/>
              </a:rPr>
              <a:t>(ref. back of the manual)</a:t>
            </a:r>
          </a:p>
          <a:p>
            <a:pPr marL="538163" indent="0"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 Mobile/home phone number of Laboratory manager</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Disaster Prevention </a:t>
            </a:r>
            <a:r>
              <a:rPr lang="en-US" altLang="ja-JP" sz="1800" dirty="0">
                <a:latin typeface="Times New Roman" panose="02020603050405020304" pitchFamily="18" charset="0"/>
                <a:cs typeface="Times New Roman" panose="02020603050405020304" pitchFamily="18" charset="0"/>
              </a:rPr>
              <a:t>Center </a:t>
            </a:r>
            <a:r>
              <a:rPr lang="en-US" altLang="ja-JP" sz="1600" dirty="0">
                <a:latin typeface="Times New Roman" panose="02020603050405020304" pitchFamily="18" charset="0"/>
                <a:cs typeface="Times New Roman" panose="02020603050405020304" pitchFamily="18" charset="0"/>
              </a:rPr>
              <a:t>(School of Science)</a:t>
            </a:r>
            <a:r>
              <a:rPr lang="en-US" altLang="ja-JP" sz="2000" dirty="0">
                <a:latin typeface="Times New Roman" panose="02020603050405020304" pitchFamily="18" charset="0"/>
                <a:cs typeface="Times New Roman" panose="02020603050405020304" pitchFamily="18" charset="0"/>
              </a:rPr>
              <a:t>: 03-5841-4016</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Fire/ Ambulance: 119</a:t>
            </a:r>
            <a:endParaRPr lang="en-US" altLang="ja-JP" sz="20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Evacuation routes</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Evacuation  routes,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emergency exits, and evacuation areas.</a:t>
            </a:r>
            <a:endParaRPr lang="en-US" altLang="ja-JP" sz="24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Location</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and</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operation of equipment</a:t>
            </a:r>
            <a:r>
              <a:rPr lang="en-US" altLang="ja-JP" sz="2400" dirty="0">
                <a:latin typeface="Times New Roman" panose="02020603050405020304" pitchFamily="18" charset="0"/>
                <a:cs typeface="Times New Roman" panose="02020603050405020304" pitchFamily="18" charset="0"/>
              </a:rPr>
              <a:t>: </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Emergency showers, fire extinguishers, fire </a:t>
            </a:r>
            <a:br>
              <a:rPr lang="en-US" altLang="ja-JP" sz="2000" u="sng"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extinguishing sand, fire alarms and fire hydrants,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leak preventions kits, megaphones, emergency broadcast speaker etc.</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Emergency drill</a:t>
            </a:r>
            <a:r>
              <a:rPr lang="en-US" altLang="ja-JP" sz="28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Join the fire and evacuation drill.</a:t>
            </a: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Picture 4" descr="非常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8063" y="2565400"/>
            <a:ext cx="1535112"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375" y="3559175"/>
            <a:ext cx="21113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
        <p:nvSpPr>
          <p:cNvPr id="7" name="角丸四角形吹き出し 6"/>
          <p:cNvSpPr/>
          <p:nvPr/>
        </p:nvSpPr>
        <p:spPr>
          <a:xfrm>
            <a:off x="1187624" y="5877272"/>
            <a:ext cx="7632848" cy="432048"/>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In FY2021 </a:t>
            </a:r>
            <a:r>
              <a:rPr lang="ja-JP" altLang="en-US" sz="1600" b="1" dirty="0"/>
              <a:t>　　</a:t>
            </a:r>
            <a:r>
              <a:rPr lang="en-US" altLang="ja-JP" sz="1600" b="1" dirty="0"/>
              <a:t>Fire drill: May 19th</a:t>
            </a:r>
            <a:r>
              <a:rPr lang="ja-JP" altLang="en-US" sz="1600" b="1" dirty="0"/>
              <a:t>　　</a:t>
            </a:r>
            <a:r>
              <a:rPr lang="en-US" altLang="ja-JP" sz="1600" b="1" dirty="0"/>
              <a:t>Evacuation drill: October 15th</a:t>
            </a:r>
            <a:endParaRPr lang="ja-JP" altLang="en-US" sz="1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a:t>
            </a:r>
            <a:endParaRPr lang="en-US" altLang="ja-JP" sz="2800"/>
          </a:p>
        </p:txBody>
      </p:sp>
      <p:pic>
        <p:nvPicPr>
          <p:cNvPr id="19459" name="図 2"/>
          <p:cNvPicPr>
            <a:picLocks noChangeAspect="1"/>
          </p:cNvPicPr>
          <p:nvPr/>
        </p:nvPicPr>
        <p:blipFill>
          <a:blip r:embed="rId2" cstate="print">
            <a:extLst>
              <a:ext uri="{28A0092B-C50C-407E-A947-70E740481C1C}">
                <a14:useLocalDpi xmlns:a14="http://schemas.microsoft.com/office/drawing/2010/main" val="0"/>
              </a:ext>
            </a:extLst>
          </a:blip>
          <a:srcRect l="10181" t="11990" r="27280" b="2753"/>
          <a:stretch>
            <a:fillRect/>
          </a:stretch>
        </p:blipFill>
        <p:spPr bwMode="auto">
          <a:xfrm>
            <a:off x="860425" y="1341438"/>
            <a:ext cx="74136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p.26</a:t>
            </a:r>
            <a:endParaRPr lang="ja-JP" altLang="en-US" sz="1200" b="1" dirty="0">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Bldg.2)</a:t>
            </a:r>
            <a:endParaRPr lang="en-US" altLang="ja-JP" sz="2800"/>
          </a:p>
        </p:txBody>
      </p:sp>
      <p:pic>
        <p:nvPicPr>
          <p:cNvPr id="18" name="図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000" y="1340768"/>
            <a:ext cx="6060350" cy="4430916"/>
          </a:xfrm>
          <a:prstGeom prst="rect">
            <a:avLst/>
          </a:prstGeom>
        </p:spPr>
      </p:pic>
      <p:sp>
        <p:nvSpPr>
          <p:cNvPr id="19"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268413"/>
            <a:ext cx="65024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rot="21203402">
            <a:off x="3832225" y="3209925"/>
            <a:ext cx="1984375" cy="1168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0000"/>
                </a:solidFill>
              </a:rPr>
              <a:t>一次避難場所</a:t>
            </a:r>
            <a:endParaRPr lang="en-US" altLang="ja-JP" sz="1600" dirty="0">
              <a:solidFill>
                <a:srgbClr val="FF0000"/>
              </a:solidFill>
            </a:endParaRPr>
          </a:p>
          <a:p>
            <a:pPr algn="ctr" eaLnBrk="1" hangingPunct="1">
              <a:defRPr/>
            </a:pPr>
            <a:r>
              <a:rPr lang="en-US" altLang="ja-JP" sz="1600" dirty="0">
                <a:solidFill>
                  <a:srgbClr val="FF0000"/>
                </a:solidFill>
                <a:latin typeface="Arial" panose="020B0604020202020204" pitchFamily="34" charset="0"/>
              </a:rPr>
              <a:t>Temporary gathering location</a:t>
            </a:r>
            <a:endParaRPr lang="ja-JP" altLang="en-US" sz="1600" dirty="0">
              <a:solidFill>
                <a:srgbClr val="FF0000"/>
              </a:solidFill>
              <a:latin typeface="Arial" panose="020B0604020202020204" pitchFamily="34" charset="0"/>
            </a:endParaRPr>
          </a:p>
        </p:txBody>
      </p:sp>
      <p:sp>
        <p:nvSpPr>
          <p:cNvPr id="8" name="角丸四角形 7"/>
          <p:cNvSpPr/>
          <p:nvPr/>
        </p:nvSpPr>
        <p:spPr>
          <a:xfrm>
            <a:off x="3635375" y="4724400"/>
            <a:ext cx="3384550" cy="79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latin typeface="Arial Unicode MS" pitchFamily="50" charset="-128"/>
                <a:ea typeface="Arial Unicode MS" pitchFamily="50" charset="-128"/>
                <a:cs typeface="Arial Unicode MS" pitchFamily="50" charset="-128"/>
              </a:rPr>
              <a:t>理学部</a:t>
            </a:r>
            <a:r>
              <a:rPr lang="en-US" altLang="ja-JP" dirty="0">
                <a:solidFill>
                  <a:schemeClr val="tx1"/>
                </a:solidFill>
                <a:latin typeface="Arial Unicode MS" pitchFamily="50" charset="-128"/>
                <a:ea typeface="Arial Unicode MS" pitchFamily="50" charset="-128"/>
                <a:cs typeface="Arial Unicode MS" pitchFamily="50" charset="-128"/>
              </a:rPr>
              <a:t>3</a:t>
            </a:r>
            <a:r>
              <a:rPr lang="ja-JP" altLang="en-US" dirty="0">
                <a:solidFill>
                  <a:schemeClr val="tx1"/>
                </a:solidFill>
                <a:latin typeface="Arial Unicode MS" pitchFamily="50" charset="-128"/>
                <a:ea typeface="Arial Unicode MS" pitchFamily="50" charset="-128"/>
                <a:cs typeface="Arial Unicode MS" pitchFamily="50" charset="-128"/>
              </a:rPr>
              <a:t>号館</a:t>
            </a:r>
            <a:endParaRPr lang="en-US" altLang="ja-JP" dirty="0">
              <a:solidFill>
                <a:schemeClr val="tx1"/>
              </a:solidFill>
              <a:latin typeface="Arial Unicode MS" pitchFamily="50" charset="-128"/>
              <a:ea typeface="Arial Unicode MS" pitchFamily="50" charset="-128"/>
              <a:cs typeface="Arial Unicode MS" pitchFamily="50" charset="-128"/>
            </a:endParaRPr>
          </a:p>
          <a:p>
            <a:pPr algn="ctr" eaLnBrk="1" hangingPunct="1">
              <a:defRPr/>
            </a:pPr>
            <a:r>
              <a:rPr lang="en-US" altLang="ja-JP" dirty="0">
                <a:solidFill>
                  <a:schemeClr val="tx1"/>
                </a:solidFill>
                <a:latin typeface="Arial Unicode MS" pitchFamily="50" charset="-128"/>
                <a:ea typeface="Arial Unicode MS" pitchFamily="50" charset="-128"/>
                <a:cs typeface="Arial Unicode MS" pitchFamily="50" charset="-128"/>
              </a:rPr>
              <a:t>Faculty of Science Bldg.3</a:t>
            </a:r>
            <a:endParaRPr lang="ja-JP" altLang="en-US" dirty="0">
              <a:solidFill>
                <a:schemeClr val="tx1"/>
              </a:solidFill>
              <a:latin typeface="Arial Unicode MS" pitchFamily="50" charset="-128"/>
              <a:ea typeface="Arial Unicode MS" pitchFamily="50" charset="-128"/>
              <a:cs typeface="Arial Unicode MS" pitchFamily="50" charset="-128"/>
            </a:endParaRPr>
          </a:p>
        </p:txBody>
      </p:sp>
      <p:sp>
        <p:nvSpPr>
          <p:cNvPr id="10" name="減算記号 30"/>
          <p:cNvSpPr/>
          <p:nvPr/>
        </p:nvSpPr>
        <p:spPr>
          <a:xfrm rot="5400000">
            <a:off x="4083051" y="308768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1" name="フローチャート : せん孔テープ 31"/>
          <p:cNvSpPr/>
          <p:nvPr/>
        </p:nvSpPr>
        <p:spPr>
          <a:xfrm>
            <a:off x="4370388" y="294481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2" name="減算記号 30"/>
          <p:cNvSpPr/>
          <p:nvPr/>
        </p:nvSpPr>
        <p:spPr>
          <a:xfrm rot="5400000">
            <a:off x="5302251" y="336073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3" name="フローチャート : せん孔テープ 31"/>
          <p:cNvSpPr/>
          <p:nvPr/>
        </p:nvSpPr>
        <p:spPr>
          <a:xfrm>
            <a:off x="5589588" y="321786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21513" name="テキスト ボックス 10"/>
          <p:cNvSpPr txBox="1">
            <a:spLocks noChangeArrowheads="1"/>
          </p:cNvSpPr>
          <p:nvPr/>
        </p:nvSpPr>
        <p:spPr bwMode="auto">
          <a:xfrm>
            <a:off x="3570288" y="252571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生物科学専攻（</a:t>
            </a:r>
            <a:r>
              <a:rPr lang="en-US" altLang="ja-JP" sz="1800">
                <a:solidFill>
                  <a:srgbClr val="0000FF"/>
                </a:solidFill>
                <a:latin typeface="Arial" panose="020B0604020202020204" pitchFamily="34" charset="0"/>
              </a:rPr>
              <a:t>Biological</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Sciences)</a:t>
            </a:r>
          </a:p>
        </p:txBody>
      </p:sp>
      <p:sp>
        <p:nvSpPr>
          <p:cNvPr id="21514" name="テキスト ボックス 10"/>
          <p:cNvSpPr txBox="1">
            <a:spLocks noChangeArrowheads="1"/>
          </p:cNvSpPr>
          <p:nvPr/>
        </p:nvSpPr>
        <p:spPr bwMode="auto">
          <a:xfrm>
            <a:off x="5795963" y="31638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その他</a:t>
            </a:r>
            <a:endParaRPr lang="en-US" altLang="ja-JP" sz="1800">
              <a:solidFill>
                <a:srgbClr val="0000FF"/>
              </a:solidFill>
              <a:latin typeface="Arial" panose="020B0604020202020204" pitchFamily="34" charset="0"/>
            </a:endParaRPr>
          </a:p>
          <a:p>
            <a:pPr eaLnBrk="1" hangingPunct="1">
              <a:spcBef>
                <a:spcPct val="0"/>
              </a:spcBef>
              <a:buClrTx/>
              <a:buFontTx/>
              <a:buNone/>
            </a:pPr>
            <a:r>
              <a:rPr lang="ja-JP" altLang="en-US" sz="1800">
                <a:solidFill>
                  <a:srgbClr val="0000FF"/>
                </a:solidFill>
                <a:latin typeface="Arial" panose="020B0604020202020204" pitchFamily="34" charset="0"/>
              </a:rPr>
              <a:t>（</a:t>
            </a:r>
            <a:r>
              <a:rPr lang="en-US" altLang="ja-JP" sz="1800">
                <a:solidFill>
                  <a:srgbClr val="0000FF"/>
                </a:solidFill>
                <a:latin typeface="Arial" panose="020B0604020202020204" pitchFamily="34" charset="0"/>
              </a:rPr>
              <a:t>Other</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Groups)</a:t>
            </a:r>
          </a:p>
        </p:txBody>
      </p:sp>
      <p:sp>
        <p:nvSpPr>
          <p:cNvPr id="21515"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Bldg.3)</a:t>
            </a:r>
            <a:endParaRPr lang="en-US" altLang="ja-JP" sz="2800"/>
          </a:p>
        </p:txBody>
      </p:sp>
      <p:sp>
        <p:nvSpPr>
          <p:cNvPr id="21516"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750" y="390525"/>
            <a:ext cx="8001000" cy="747713"/>
          </a:xfrm>
        </p:spPr>
        <p:txBody>
          <a:bodyPr/>
          <a:lstStyle/>
          <a:p>
            <a:pPr eaLnBrk="1" hangingPunct="1"/>
            <a:r>
              <a:rPr lang="en-US" altLang="ja-JP" sz="3200">
                <a:latin typeface="Times New Roman" panose="02020603050405020304" pitchFamily="18" charset="0"/>
                <a:cs typeface="Times New Roman" panose="02020603050405020304" pitchFamily="18" charset="0"/>
              </a:rPr>
              <a:t>Fire-fighting facilities</a:t>
            </a:r>
            <a:endParaRPr lang="ja-JP" altLang="en-US" sz="3200"/>
          </a:p>
        </p:txBody>
      </p:sp>
      <p:pic>
        <p:nvPicPr>
          <p:cNvPr id="22531" name="Picture 18" descr="消火器"/>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4590" r="9518"/>
          <a:stretch>
            <a:fillRect/>
          </a:stretch>
        </p:blipFill>
        <p:spPr>
          <a:xfrm>
            <a:off x="563563" y="1344613"/>
            <a:ext cx="3743325" cy="3989387"/>
          </a:xfrm>
          <a:noFill/>
        </p:spPr>
      </p:pic>
      <p:pic>
        <p:nvPicPr>
          <p:cNvPr id="22532" name="Picture 6" descr="消火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テキスト ボックス 4"/>
          <p:cNvSpPr txBox="1">
            <a:spLocks noChangeArrowheads="1"/>
          </p:cNvSpPr>
          <p:nvPr/>
        </p:nvSpPr>
        <p:spPr bwMode="auto">
          <a:xfrm>
            <a:off x="527050" y="5548313"/>
            <a:ext cx="267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Fire extinguishers</a:t>
            </a:r>
          </a:p>
          <a:p>
            <a:r>
              <a:rPr lang="en-US" altLang="ja-JP">
                <a:latin typeface="Times New Roman" panose="02020603050405020304" pitchFamily="18" charset="0"/>
                <a:cs typeface="Times New Roman" panose="02020603050405020304" pitchFamily="18" charset="0"/>
              </a:rPr>
              <a:t>Fire extinguishing sand</a:t>
            </a:r>
            <a:endParaRPr lang="ja-JP" altLang="en-US" b="1"/>
          </a:p>
        </p:txBody>
      </p:sp>
      <p:sp>
        <p:nvSpPr>
          <p:cNvPr id="22534" name="テキスト ボックス 5"/>
          <p:cNvSpPr txBox="1">
            <a:spLocks noChangeArrowheads="1"/>
          </p:cNvSpPr>
          <p:nvPr/>
        </p:nvSpPr>
        <p:spPr bwMode="auto">
          <a:xfrm>
            <a:off x="2992438" y="5345113"/>
            <a:ext cx="171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en-US" altLang="ja-JP">
                <a:latin typeface="Times New Roman" panose="02020603050405020304" pitchFamily="18" charset="0"/>
                <a:cs typeface="Times New Roman" panose="02020603050405020304" pitchFamily="18" charset="0"/>
              </a:rPr>
              <a:t>fire alarms</a:t>
            </a:r>
          </a:p>
          <a:p>
            <a:pPr algn="r"/>
            <a:endParaRPr lang="en-US" altLang="ja-JP">
              <a:latin typeface="Times New Roman" panose="02020603050405020304" pitchFamily="18" charset="0"/>
              <a:cs typeface="Times New Roman" panose="02020603050405020304" pitchFamily="18" charset="0"/>
            </a:endParaRPr>
          </a:p>
          <a:p>
            <a:pPr algn="r"/>
            <a:r>
              <a:rPr lang="en-US" altLang="ja-JP">
                <a:latin typeface="Times New Roman" panose="02020603050405020304" pitchFamily="18" charset="0"/>
                <a:cs typeface="Times New Roman" panose="02020603050405020304" pitchFamily="18" charset="0"/>
              </a:rPr>
              <a:t> fire hydrants</a:t>
            </a:r>
            <a:endParaRPr lang="en-US" altLang="ja-JP" b="1"/>
          </a:p>
        </p:txBody>
      </p:sp>
      <p:sp>
        <p:nvSpPr>
          <p:cNvPr id="7" name="上矢印 6"/>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上矢印 7"/>
          <p:cNvSpPr/>
          <p:nvPr/>
        </p:nvSpPr>
        <p:spPr>
          <a:xfrm rot="1471838">
            <a:off x="2622550" y="4943475"/>
            <a:ext cx="241300" cy="968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横巻き 10"/>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Safety Confirmation Service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for</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Earthquake</a:t>
            </a:r>
            <a:endParaRPr lang="en-US" altLang="ja-JP" sz="3200" b="1" dirty="0"/>
          </a:p>
        </p:txBody>
      </p:sp>
      <p:sp>
        <p:nvSpPr>
          <p:cNvPr id="18436" name="Rectangle 3"/>
          <p:cNvSpPr>
            <a:spLocks noGrp="1" noChangeArrowheads="1"/>
          </p:cNvSpPr>
          <p:nvPr>
            <p:ph type="body" idx="1"/>
          </p:nvPr>
        </p:nvSpPr>
        <p:spPr>
          <a:xfrm>
            <a:off x="533400" y="1196974"/>
            <a:ext cx="8359775" cy="1547391"/>
          </a:xfrm>
        </p:spPr>
        <p:txBody>
          <a:bodyPr/>
          <a:lstStyle/>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Safety Confirmation Service</a:t>
            </a:r>
            <a:endParaRPr lang="en-US" altLang="ja-JP" sz="2400" dirty="0">
              <a:latin typeface="Times New Roman" panose="02020603050405020304" pitchFamily="18" charset="0"/>
              <a:cs typeface="Times New Roman" panose="02020603050405020304" pitchFamily="18" charset="0"/>
            </a:endParaRPr>
          </a:p>
          <a:p>
            <a:pPr indent="-20638"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If a major earthquake (of seismic intensity 5 or more on the Japanese scale) afflicts the area where you live, work, or study, the Safety Confirmation Service will automatically send out an email. </a:t>
            </a:r>
            <a:r>
              <a:rPr lang="en-US" altLang="ja-JP" sz="2000" dirty="0">
                <a:solidFill>
                  <a:srgbClr val="C00000"/>
                </a:solidFill>
                <a:latin typeface="Times New Roman" panose="02020603050405020304" pitchFamily="18" charset="0"/>
                <a:cs typeface="Times New Roman" panose="02020603050405020304" pitchFamily="18" charset="0"/>
              </a:rPr>
              <a:t>Please be sure to input your current information on the Personal Information System or UTAS.</a:t>
            </a:r>
          </a:p>
          <a:p>
            <a:pPr marL="0" indent="0" eaLnBrk="1" hangingPunct="1">
              <a:lnSpc>
                <a:spcPct val="90000"/>
              </a:lnSpc>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2" cstate="print"/>
          <a:stretch>
            <a:fillRect/>
          </a:stretch>
        </p:blipFill>
        <p:spPr>
          <a:xfrm>
            <a:off x="4945972" y="5415117"/>
            <a:ext cx="3858791" cy="1326251"/>
          </a:xfrm>
          <a:prstGeom prst="rect">
            <a:avLst/>
          </a:prstGeom>
        </p:spPr>
      </p:pic>
      <p:sp>
        <p:nvSpPr>
          <p:cNvPr id="5" name="Rectangle 42"/>
          <p:cNvSpPr>
            <a:spLocks noChangeArrowheads="1"/>
          </p:cNvSpPr>
          <p:nvPr/>
        </p:nvSpPr>
        <p:spPr bwMode="auto">
          <a:xfrm>
            <a:off x="571500" y="2904033"/>
            <a:ext cx="80152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Staff</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Times New Roman" panose="02020603050405020304" pitchFamily="18" charset="0"/>
                <a:ea typeface="+mj-ea"/>
                <a:cs typeface="Times New Roman" panose="02020603050405020304" pitchFamily="18" charset="0"/>
              </a:rPr>
              <a:t>①</a:t>
            </a:r>
            <a:r>
              <a:rPr lang="en-US" altLang="ja-JP" dirty="0">
                <a:latin typeface="Times New Roman" panose="02020603050405020304" pitchFamily="18" charset="0"/>
                <a:ea typeface="+mj-ea"/>
                <a:cs typeface="Times New Roman" panose="02020603050405020304" pitchFamily="18" charset="0"/>
              </a:rPr>
              <a:t>Employment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Management</a:t>
            </a:r>
            <a:r>
              <a:rPr lang="ja-JP" altLang="en-US" dirty="0">
                <a:latin typeface="Times New Roman" panose="02020603050405020304" pitchFamily="18" charset="0"/>
                <a:ea typeface="+mj-ea"/>
                <a:cs typeface="Times New Roman" panose="02020603050405020304" pitchFamily="18" charset="0"/>
              </a:rPr>
              <a:t>　→　</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Info</a:t>
            </a: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a:t>
            </a:r>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③</a:t>
            </a:r>
            <a:r>
              <a:rPr lang="en-US" altLang="ja-JP" dirty="0">
                <a:latin typeface="Times New Roman" panose="02020603050405020304" pitchFamily="18" charset="0"/>
                <a:ea typeface="+mj-ea"/>
                <a:cs typeface="Times New Roman" panose="02020603050405020304" pitchFamily="18" charset="0"/>
              </a:rPr>
              <a:t>Login</a:t>
            </a:r>
            <a:r>
              <a:rPr lang="ja-JP" altLang="en-US" dirty="0">
                <a:latin typeface="Times New Roman" panose="02020603050405020304" pitchFamily="18" charset="0"/>
                <a:ea typeface="+mj-ea"/>
                <a:cs typeface="Times New Roman" panose="02020603050405020304" pitchFamily="18" charset="0"/>
              </a:rPr>
              <a:t>→　④</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Menu</a:t>
            </a:r>
            <a:r>
              <a:rPr lang="ja-JP" altLang="en-US" dirty="0">
                <a:latin typeface="Times New Roman" panose="02020603050405020304" pitchFamily="18" charset="0"/>
                <a:ea typeface="+mj-ea"/>
                <a:cs typeface="Times New Roman" panose="02020603050405020304" pitchFamily="18" charset="0"/>
              </a:rPr>
              <a:t>　→　⑤</a:t>
            </a:r>
            <a:r>
              <a:rPr lang="en-US" altLang="ja-JP" dirty="0">
                <a:latin typeface="Times New Roman" panose="02020603050405020304" pitchFamily="18" charset="0"/>
                <a:ea typeface="+mj-ea"/>
                <a:cs typeface="Times New Roman" panose="02020603050405020304" pitchFamily="18" charset="0"/>
              </a:rPr>
              <a:t>Input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to </a:t>
            </a:r>
            <a:r>
              <a:rPr lang="ja-JP" altLang="en-US" dirty="0">
                <a:latin typeface="Times New Roman" panose="02020603050405020304" pitchFamily="18" charset="0"/>
                <a:ea typeface="+mj-ea"/>
                <a:cs typeface="Times New Roman" panose="02020603050405020304" pitchFamily="18" charset="0"/>
              </a:rPr>
              <a:t>「災害時安否確認用情報」</a:t>
            </a:r>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mj-ea"/>
              <a:ea typeface="+mj-ea"/>
            </a:endParaRPr>
          </a:p>
          <a:p>
            <a:endParaRPr lang="en-US" altLang="ja-JP" b="1" dirty="0">
              <a:solidFill>
                <a:srgbClr val="0000FF"/>
              </a:solidFill>
              <a:latin typeface="Times New Roman" panose="02020603050405020304" pitchFamily="18" charset="0"/>
              <a:ea typeface="+mj-ea"/>
              <a:cs typeface="Times New Roman" panose="02020603050405020304" pitchFamily="18" charset="0"/>
            </a:endParaRPr>
          </a:p>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Students</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rPr>
              <a:t>①</a:t>
            </a:r>
            <a:r>
              <a:rPr lang="en-US" altLang="ja-JP" dirty="0">
                <a:latin typeface="Century" panose="02040604050505020304" pitchFamily="18" charset="0"/>
                <a:ea typeface="ＭＳ 明朝" panose="02020609040205080304" pitchFamily="17" charset="-128"/>
              </a:rPr>
              <a:t>Login UTAS</a:t>
            </a:r>
            <a:endParaRPr lang="en-US" altLang="ja-JP" dirty="0"/>
          </a:p>
          <a:p>
            <a:r>
              <a:rPr lang="ja-JP" altLang="en-US" dirty="0">
                <a:latin typeface="Century" panose="02040604050505020304" pitchFamily="18" charset="0"/>
                <a:ea typeface="ＭＳ 明朝" panose="02020609040205080304" pitchFamily="17" charset="-128"/>
              </a:rPr>
              <a:t>→　②</a:t>
            </a:r>
            <a:r>
              <a:rPr lang="en-US" altLang="ja-JP" dirty="0">
                <a:latin typeface="Century" panose="02040604050505020304" pitchFamily="18" charset="0"/>
                <a:ea typeface="ＭＳ 明朝" panose="02020609040205080304" pitchFamily="17" charset="-128"/>
              </a:rPr>
              <a:t>Input Student Contact Info.</a:t>
            </a:r>
            <a:br>
              <a:rPr lang="en-US" altLang="ja-JP" dirty="0"/>
            </a:br>
            <a:endParaRPr lang="en-US" altLang="ja-JP" dirty="0">
              <a:latin typeface="Century" panose="02040604050505020304" pitchFamily="18" charset="0"/>
              <a:ea typeface="ＭＳ 明朝" panose="02020609040205080304" pitchFamily="17" charset="-128"/>
            </a:endParaRPr>
          </a:p>
        </p:txBody>
      </p:sp>
      <p:pic>
        <p:nvPicPr>
          <p:cNvPr id="6" name="図 58"/>
          <p:cNvPicPr>
            <a:picLocks noChangeAspect="1" noChangeArrowheads="1"/>
          </p:cNvPicPr>
          <p:nvPr/>
        </p:nvPicPr>
        <p:blipFill>
          <a:blip r:embed="rId3" cstate="print">
            <a:extLst>
              <a:ext uri="{28A0092B-C50C-407E-A947-70E740481C1C}">
                <a14:useLocalDpi xmlns:a14="http://schemas.microsoft.com/office/drawing/2010/main" val="0"/>
              </a:ext>
            </a:extLst>
          </a:blip>
          <a:srcRect r="26553"/>
          <a:stretch>
            <a:fillRect/>
          </a:stretch>
        </p:blipFill>
        <p:spPr bwMode="auto">
          <a:xfrm>
            <a:off x="1048635" y="3564348"/>
            <a:ext cx="1924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6663" y="3535288"/>
            <a:ext cx="19145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02" y="4725292"/>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293" y="4653136"/>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181" y="4653284"/>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1024822" y="3772892"/>
            <a:ext cx="447675" cy="3905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角丸四角形 11"/>
          <p:cNvSpPr/>
          <p:nvPr/>
        </p:nvSpPr>
        <p:spPr>
          <a:xfrm>
            <a:off x="4733925" y="3866378"/>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角丸四角形 12"/>
          <p:cNvSpPr/>
          <p:nvPr/>
        </p:nvSpPr>
        <p:spPr>
          <a:xfrm>
            <a:off x="2505960" y="4899962"/>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角丸四角形 13"/>
          <p:cNvSpPr/>
          <p:nvPr/>
        </p:nvSpPr>
        <p:spPr>
          <a:xfrm>
            <a:off x="7128669" y="4741754"/>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pic>
        <p:nvPicPr>
          <p:cNvPr id="15" name="図 50"/>
          <p:cNvPicPr>
            <a:picLocks noChangeAspect="1" noChangeArrowheads="1"/>
          </p:cNvPicPr>
          <p:nvPr/>
        </p:nvPicPr>
        <p:blipFill>
          <a:blip r:embed="rId8" cstate="print">
            <a:extLst>
              <a:ext uri="{28A0092B-C50C-407E-A947-70E740481C1C}">
                <a14:useLocalDpi xmlns:a14="http://schemas.microsoft.com/office/drawing/2010/main" val="0"/>
              </a:ext>
            </a:extLst>
          </a:blip>
          <a:srcRect t="10017" r="87897" b="82362"/>
          <a:stretch>
            <a:fillRect/>
          </a:stretch>
        </p:blipFill>
        <p:spPr bwMode="auto">
          <a:xfrm>
            <a:off x="4121944" y="5581245"/>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6353175" y="5661209"/>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6599238" y="5951721"/>
            <a:ext cx="915988" cy="67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6369799" y="6103477"/>
            <a:ext cx="435814" cy="7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6369799" y="6281242"/>
            <a:ext cx="482600" cy="652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6361112" y="6469421"/>
            <a:ext cx="371476" cy="79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6822866" y="6468207"/>
            <a:ext cx="646112" cy="71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角丸四角形 22"/>
          <p:cNvSpPr/>
          <p:nvPr/>
        </p:nvSpPr>
        <p:spPr>
          <a:xfrm>
            <a:off x="6330950" y="6429594"/>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4" name="角丸四角形 23"/>
          <p:cNvSpPr/>
          <p:nvPr/>
        </p:nvSpPr>
        <p:spPr>
          <a:xfrm>
            <a:off x="6310313" y="5778719"/>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5" name="角丸四角形吹き出し 24"/>
          <p:cNvSpPr/>
          <p:nvPr/>
        </p:nvSpPr>
        <p:spPr>
          <a:xfrm>
            <a:off x="6177848" y="2924944"/>
            <a:ext cx="2561459" cy="1127433"/>
          </a:xfrm>
          <a:prstGeom prst="wedgeRoundRectCallout">
            <a:avLst>
              <a:gd name="adj1" fmla="val 1065"/>
              <a:gd name="adj2" fmla="val -6759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Input the e-mail address you can contact by portable phone or tablet </a:t>
            </a:r>
            <a:endParaRPr lang="ja-JP" altLang="en-US" sz="1400" b="1" dirty="0"/>
          </a:p>
          <a:p>
            <a:pPr>
              <a:defRPr/>
            </a:pPr>
            <a:r>
              <a:rPr lang="en-US" altLang="ja-JP" sz="1400" dirty="0"/>
              <a:t>out of campus.</a:t>
            </a:r>
            <a:endParaRPr lang="ja-JP" altLang="en-US" sz="1400" b="1" dirty="0"/>
          </a:p>
        </p:txBody>
      </p:sp>
      <p:sp>
        <p:nvSpPr>
          <p:cNvPr id="26" name="横巻き 2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extLst>
      <p:ext uri="{BB962C8B-B14F-4D97-AF65-F5344CB8AC3E}">
        <p14:creationId xmlns:p14="http://schemas.microsoft.com/office/powerpoint/2010/main" val="251250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533400" y="1341438"/>
            <a:ext cx="8043863" cy="4552950"/>
          </a:xfrm>
        </p:spPr>
        <p:txBody>
          <a:bodyPr/>
          <a:lstStyle/>
          <a:p>
            <a:pPr marL="0" indent="0" eaLnBrk="1" hangingPunct="1">
              <a:lnSpc>
                <a:spcPct val="80000"/>
              </a:lnSpc>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take the following daily precautions to prevent and respond to any possible disasters. </a:t>
            </a:r>
            <a:r>
              <a:rPr lang="en-US" altLang="ja-JP" sz="2000" dirty="0"/>
              <a:t> </a:t>
            </a:r>
          </a:p>
          <a:p>
            <a:pPr eaLnBrk="1" hangingPunct="1">
              <a:defRPr/>
            </a:pPr>
            <a:r>
              <a:rPr lang="en-US" altLang="ja-JP" sz="2400" dirty="0">
                <a:solidFill>
                  <a:srgbClr val="C00000"/>
                </a:solidFill>
                <a:latin typeface="Times New Roman" panose="02020603050405020304" pitchFamily="18" charset="0"/>
                <a:cs typeface="Times New Roman" panose="02020603050405020304" pitchFamily="18" charset="0"/>
              </a:rPr>
              <a:t>Windows, aisles, doors, corridors and emergency stairways </a:t>
            </a:r>
            <a:r>
              <a:rPr lang="en-US" altLang="ja-JP" sz="2400" dirty="0">
                <a:latin typeface="Times New Roman" panose="02020603050405020304" pitchFamily="18" charset="0"/>
                <a:cs typeface="Times New Roman" panose="02020603050405020304" pitchFamily="18" charset="0"/>
              </a:rPr>
              <a:t>must be free from obstructions in order to keep evacuation routes clear. </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in front of </a:t>
            </a:r>
            <a:r>
              <a:rPr lang="en-US" altLang="ja-JP" sz="2400" dirty="0">
                <a:solidFill>
                  <a:srgbClr val="C00000"/>
                </a:solidFill>
                <a:latin typeface="Times New Roman" panose="02020603050405020304" pitchFamily="18" charset="0"/>
                <a:cs typeface="Times New Roman" panose="02020603050405020304" pitchFamily="18" charset="0"/>
              </a:rPr>
              <a:t>emergency exits, fire doors, or fire shutters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near </a:t>
            </a:r>
            <a:r>
              <a:rPr lang="en-US" altLang="ja-JP" sz="2400" dirty="0">
                <a:solidFill>
                  <a:srgbClr val="C00000"/>
                </a:solidFill>
                <a:latin typeface="Times New Roman" panose="02020603050405020304" pitchFamily="18" charset="0"/>
                <a:cs typeface="Times New Roman" panose="02020603050405020304" pitchFamily="18" charset="0"/>
              </a:rPr>
              <a:t>fire extinguishers, fire alarms, or fire hydrants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remove fire extinguishers from their designated locations, except when using them.</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※The locations are reported to Fire Department. They must not be removed. </a:t>
            </a:r>
            <a:endParaRPr lang="en-US" altLang="ja-JP" sz="2000" dirty="0"/>
          </a:p>
          <a:p>
            <a:pPr marL="0" indent="0" eaLnBrk="1" hangingPunct="1">
              <a:lnSpc>
                <a:spcPct val="80000"/>
              </a:lnSpc>
              <a:buFont typeface="Wingdings" panose="05000000000000000000" pitchFamily="2" charset="2"/>
              <a:buNone/>
              <a:defRPr/>
            </a:pPr>
            <a:endParaRPr lang="en-US" altLang="ja-JP" sz="2000" dirty="0">
              <a:latin typeface="Times New Roman" panose="02020603050405020304" pitchFamily="18" charset="0"/>
              <a:cs typeface="Times New Roman" panose="02020603050405020304" pitchFamily="18" charset="0"/>
            </a:endParaRPr>
          </a:p>
        </p:txBody>
      </p:sp>
      <p:sp>
        <p:nvSpPr>
          <p:cNvPr id="24579"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 : Common space</a:t>
            </a:r>
            <a:endParaRPr lang="en-US" altLang="ja-JP" sz="3200" b="1" dirty="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33400" y="1341438"/>
            <a:ext cx="8147050" cy="4968875"/>
          </a:xfrm>
        </p:spPr>
        <p:txBody>
          <a:bodyPr/>
          <a:lstStyle/>
          <a:p>
            <a:pPr eaLnBrk="1" hangingPunct="1">
              <a:lnSpc>
                <a:spcPct val="80000"/>
              </a:lnSpc>
            </a:pPr>
            <a:r>
              <a:rPr lang="en-US" altLang="ja-JP" sz="2200" dirty="0">
                <a:latin typeface="Times New Roman" panose="02020603050405020304" pitchFamily="18" charset="0"/>
                <a:cs typeface="Times New Roman" panose="02020603050405020304" pitchFamily="18" charset="0"/>
              </a:rPr>
              <a:t>Always </a:t>
            </a:r>
            <a:r>
              <a:rPr lang="en-US" altLang="ja-JP" sz="2200" dirty="0">
                <a:solidFill>
                  <a:srgbClr val="C00000"/>
                </a:solidFill>
                <a:latin typeface="Times New Roman" panose="02020603050405020304" pitchFamily="18" charset="0"/>
                <a:cs typeface="Times New Roman" panose="02020603050405020304" pitchFamily="18" charset="0"/>
              </a:rPr>
              <a:t>keep rooms and corridors tidy</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Do NOT allow any obstacles to block the routes. All evacuation routes must be</a:t>
            </a:r>
            <a:r>
              <a:rPr lang="en-US" altLang="ja-JP" sz="2200" dirty="0">
                <a:solidFill>
                  <a:srgbClr val="C00000"/>
                </a:solidFill>
                <a:latin typeface="Times New Roman" panose="02020603050405020304" pitchFamily="18" charset="0"/>
                <a:cs typeface="Times New Roman" panose="02020603050405020304" pitchFamily="18" charset="0"/>
              </a:rPr>
              <a:t> 80-cm wide or more</a:t>
            </a: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two evacuation routes</a:t>
            </a:r>
            <a:r>
              <a:rPr lang="en-US" altLang="ja-JP" sz="2200" dirty="0">
                <a:latin typeface="Times New Roman" panose="02020603050405020304" pitchFamily="18" charset="0"/>
                <a:cs typeface="Times New Roman" panose="02020603050405020304" pitchFamily="18" charset="0"/>
              </a:rPr>
              <a:t> when using hazardous materials.</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Waste materials and chemicals </a:t>
            </a:r>
            <a:r>
              <a:rPr lang="en-US" altLang="ja-JP" sz="2200" dirty="0">
                <a:solidFill>
                  <a:srgbClr val="C00000"/>
                </a:solidFill>
                <a:latin typeface="Times New Roman" panose="02020603050405020304" pitchFamily="18" charset="0"/>
                <a:cs typeface="Times New Roman" panose="02020603050405020304" pitchFamily="18" charset="0"/>
              </a:rPr>
              <a:t>must be correctly sorted for disposal according to the relevant rules</a:t>
            </a:r>
            <a:r>
              <a:rPr lang="en-US" altLang="ja-JP" sz="2200" dirty="0">
                <a:latin typeface="Times New Roman" panose="02020603050405020304" pitchFamily="18" charset="0"/>
                <a:cs typeface="Times New Roman" panose="02020603050405020304" pitchFamily="18" charset="0"/>
              </a:rPr>
              <a:t>.</a:t>
            </a:r>
            <a:r>
              <a:rPr lang="ja-JP" altLang="en-US" sz="2200" dirty="0">
                <a:latin typeface="Times New Roman" panose="02020603050405020304" pitchFamily="18" charset="0"/>
                <a:cs typeface="Times New Roman" panose="02020603050405020304" pitchFamily="18" charset="0"/>
              </a:rPr>
              <a:t>→</a:t>
            </a:r>
            <a:r>
              <a:rPr lang="en-US" altLang="ja-JP" sz="2200" u="sng" dirty="0">
                <a:latin typeface="Times New Roman" panose="02020603050405020304" pitchFamily="18" charset="0"/>
                <a:cs typeface="Times New Roman" panose="02020603050405020304" pitchFamily="18" charset="0"/>
              </a:rPr>
              <a:t>Refer to ”Living Waste”</a:t>
            </a:r>
            <a:endParaRPr lang="en-US" altLang="ja-JP" sz="2200" u="sng" dirty="0"/>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Security: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Room and laboratory </a:t>
            </a:r>
            <a:r>
              <a:rPr lang="en-US" altLang="ja-JP" sz="2200" dirty="0">
                <a:solidFill>
                  <a:srgbClr val="C00000"/>
                </a:solidFill>
                <a:latin typeface="Times New Roman" panose="02020603050405020304" pitchFamily="18" charset="0"/>
                <a:cs typeface="Times New Roman" panose="02020603050405020304" pitchFamily="18" charset="0"/>
              </a:rPr>
              <a:t>doors should be kept closed</a:t>
            </a:r>
            <a:r>
              <a:rPr lang="en-US" altLang="ja-JP" sz="2200" dirty="0">
                <a:latin typeface="Times New Roman" panose="02020603050405020304" pitchFamily="18" charset="0"/>
                <a:cs typeface="Times New Roman" panose="02020603050405020304" pitchFamily="18" charset="0"/>
              </a:rPr>
              <a:t>.</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Lock the door when leaving</a:t>
            </a:r>
            <a:r>
              <a:rPr lang="en-US" altLang="ja-JP" sz="2200" dirty="0">
                <a:latin typeface="Times New Roman" panose="02020603050405020304" pitchFamily="18" charset="0"/>
                <a:cs typeface="Times New Roman" panose="02020603050405020304" pitchFamily="18" charset="0"/>
              </a:rPr>
              <a:t> a room or a laboratory.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Do NOT lend your key (or ID card) to anyone else. When entering a locked building or room, do not allow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anyone unknown to you to enter at the same time.</a:t>
            </a:r>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Anti-toppling measures:</a:t>
            </a:r>
            <a:r>
              <a:rPr lang="en-US" altLang="ja-JP" sz="2200" dirty="0">
                <a:solidFill>
                  <a:srgbClr val="0000FF"/>
                </a:solidFill>
                <a:latin typeface="Times New Roman" panose="02020603050405020304" pitchFamily="18" charset="0"/>
                <a:cs typeface="Times New Roman" panose="02020603050405020304" pitchFamily="18" charset="0"/>
              </a:rPr>
              <a:t>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cabinets to the walls</a:t>
            </a:r>
            <a:r>
              <a:rPr lang="en-US" altLang="ja-JP" sz="2200" dirty="0">
                <a:latin typeface="Times New Roman" panose="02020603050405020304" pitchFamily="18" charset="0"/>
                <a:cs typeface="Times New Roman" panose="02020603050405020304" pitchFamily="18" charset="0"/>
              </a:rPr>
              <a:t> etc.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Prevent objects from falling off flat laboratory tables.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cabinets with double sliding doors to store chemicals.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Install railing </a:t>
            </a:r>
            <a:r>
              <a:rPr lang="en-US" altLang="ja-JP" sz="2200" dirty="0">
                <a:latin typeface="Times New Roman" panose="02020603050405020304" pitchFamily="18" charset="0"/>
                <a:cs typeface="Times New Roman" panose="02020603050405020304" pitchFamily="18" charset="0"/>
              </a:rPr>
              <a:t>for cabinet shelves.</a:t>
            </a:r>
          </a:p>
        </p:txBody>
      </p:sp>
      <p:sp>
        <p:nvSpPr>
          <p:cNvPr id="25603"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2800" b="1" dirty="0"/>
          </a:p>
        </p:txBody>
      </p:sp>
      <p:pic>
        <p:nvPicPr>
          <p:cNvPr id="25604" name="図 4"/>
          <p:cNvPicPr>
            <a:picLocks noChangeAspect="1"/>
          </p:cNvPicPr>
          <p:nvPr/>
        </p:nvPicPr>
        <p:blipFill>
          <a:blip r:embed="rId2" cstate="print">
            <a:extLst>
              <a:ext uri="{28A0092B-C50C-407E-A947-70E740481C1C}">
                <a14:useLocalDpi xmlns:a14="http://schemas.microsoft.com/office/drawing/2010/main" val="0"/>
              </a:ext>
            </a:extLst>
          </a:blip>
          <a:srcRect l="19016" t="26994" r="33130" b="16560"/>
          <a:stretch>
            <a:fillRect/>
          </a:stretch>
        </p:blipFill>
        <p:spPr bwMode="auto">
          <a:xfrm>
            <a:off x="6804248" y="4293096"/>
            <a:ext cx="1584175" cy="104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4675" y="381000"/>
            <a:ext cx="8001000" cy="747713"/>
          </a:xfrm>
        </p:spPr>
        <p:txBody>
          <a:bodyPr/>
          <a:lstStyle/>
          <a:p>
            <a:pPr eaLnBrk="1" hangingPunct="1"/>
            <a:r>
              <a:rPr lang="en-US" altLang="ja-JP" b="1" dirty="0">
                <a:latin typeface="Times New Roman" panose="02020603050405020304" pitchFamily="18" charset="0"/>
                <a:cs typeface="Times New Roman" panose="02020603050405020304" pitchFamily="18" charset="0"/>
              </a:rPr>
              <a:t>Contents</a:t>
            </a:r>
            <a:r>
              <a:rPr lang="en-US" altLang="ja-JP" b="1" dirty="0"/>
              <a:t> </a:t>
            </a:r>
          </a:p>
        </p:txBody>
      </p:sp>
      <p:sp>
        <p:nvSpPr>
          <p:cNvPr id="6147" name="Rectangle 3"/>
          <p:cNvSpPr>
            <a:spLocks noGrp="1" noChangeArrowheads="1"/>
          </p:cNvSpPr>
          <p:nvPr>
            <p:ph type="body" idx="1"/>
          </p:nvPr>
        </p:nvSpPr>
        <p:spPr>
          <a:xfrm>
            <a:off x="611188" y="1268413"/>
            <a:ext cx="8075612" cy="5040312"/>
          </a:xfrm>
        </p:spPr>
        <p:txBody>
          <a:bodyPr/>
          <a:lstStyle/>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1. Purposes of Safety Education</a:t>
            </a:r>
            <a:endParaRPr lang="en-US" altLang="ja-JP" sz="18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2. Safety Management System</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b="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Regulations on health and Safety that apply to the university,</a:t>
            </a:r>
            <a:r>
              <a:rPr lang="en-US" altLang="ja-JP" sz="1400" dirty="0"/>
              <a:t> </a:t>
            </a:r>
            <a:r>
              <a:rPr lang="en-US" altLang="ja-JP" sz="1400" dirty="0">
                <a:latin typeface="Times New Roman" panose="02020603050405020304" pitchFamily="18" charset="0"/>
                <a:cs typeface="Times New Roman" panose="02020603050405020304" pitchFamily="18" charset="0"/>
              </a:rPr>
              <a:t>Organizational Chart, Safety Patrol 	and Regular Inspections, Safety Education</a:t>
            </a:r>
            <a:r>
              <a:rPr lang="en-US" altLang="ja-JP" sz="1400" dirty="0"/>
              <a:t> </a:t>
            </a:r>
            <a:endParaRPr lang="en-US" altLang="ja-JP" sz="16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3. How to Prevent Accidents and Incidents</a:t>
            </a:r>
          </a:p>
          <a:p>
            <a:pPr marL="0" indent="0" eaLnBrk="1" hangingPunct="1">
              <a:lnSpc>
                <a:spcPts val="2300"/>
              </a:lnSpc>
              <a:spcBef>
                <a:spcPct val="0"/>
              </a:spcBef>
              <a:buFont typeface="Wingdings" panose="05000000000000000000" pitchFamily="2" charset="2"/>
              <a:buNone/>
            </a:pPr>
            <a:r>
              <a:rPr lang="en-US" altLang="ja-JP" sz="1400" dirty="0">
                <a:latin typeface="Times New Roman" panose="02020603050405020304" pitchFamily="18" charset="0"/>
                <a:cs typeface="Times New Roman" panose="02020603050405020304" pitchFamily="18" charset="0"/>
              </a:rPr>
              <a:t>	Confirmations, General Safety Practices, Waste Disposal</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4. Emergency Procedures</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Basics of Emergency Response, Response to Fire / Explosions / Chemical Leaks / Earthquakes, </a:t>
            </a:r>
          </a:p>
          <a:p>
            <a:pPr marL="0" indent="0" eaLnBrk="1" hangingPunct="1">
              <a:spcBef>
                <a:spcPct val="0"/>
              </a:spcBef>
              <a:buNone/>
            </a:pPr>
            <a:r>
              <a:rPr lang="en-US" altLang="ja-JP" sz="1400" dirty="0">
                <a:latin typeface="Times New Roman" panose="02020603050405020304" pitchFamily="18" charset="0"/>
                <a:cs typeface="Times New Roman" panose="02020603050405020304" pitchFamily="18" charset="0"/>
              </a:rPr>
              <a:t>	Response to Accidents, AEDs</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5. Office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endParaRPr lang="en-US" altLang="ja-JP" sz="2000" dirty="0">
              <a:latin typeface="Century" panose="02040604050505020304" pitchFamily="18" charset="0"/>
              <a:ea typeface="ＭＳ 明朝" panose="02020609040205080304" pitchFamily="17" charset="-128"/>
            </a:endParaRPr>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6. Occupational</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Accidents / Accident Insurance for Students</a:t>
            </a:r>
            <a:endParaRPr lang="en-US" altLang="ja-JP" sz="14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7. Health Care and Consultation Services</a:t>
            </a:r>
            <a:r>
              <a:rPr lang="en-US" altLang="ja-JP" sz="1800" dirty="0"/>
              <a:t> </a:t>
            </a:r>
            <a:endParaRPr lang="en-US" altLang="ja-JP" sz="1400" dirty="0"/>
          </a:p>
          <a:p>
            <a:pPr marL="0" indent="0" eaLnBrk="1" hangingPunct="1">
              <a:lnSpc>
                <a:spcPts val="2300"/>
              </a:lnSpc>
              <a:spcBef>
                <a:spcPts val="600"/>
              </a:spcBef>
            </a:pP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Laboratory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r>
              <a:rPr lang="en-US" altLang="ja-JP" sz="20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General Safety Practices, Management of Hazardous Substances, Radiation and Radioisotopes, 	Biosafety, Dangerous Equipment and Personal Protective Devices, laboratory Waste</a:t>
            </a:r>
            <a:endParaRPr lang="en-US" altLang="ja-JP" sz="1400" dirty="0"/>
          </a:p>
          <a:p>
            <a:pPr marL="0" indent="0" eaLnBrk="1" hangingPunct="1">
              <a:lnSpc>
                <a:spcPts val="2300"/>
              </a:lnSpc>
              <a:spcBef>
                <a:spcPts val="60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9. Education and Research Activities during Field Work</a:t>
            </a:r>
          </a:p>
          <a:p>
            <a:pPr marL="0" indent="0" eaLnBrk="1" hangingPunct="1">
              <a:lnSpc>
                <a:spcPts val="2300"/>
              </a:lnSpc>
              <a:spcBef>
                <a:spcPct val="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10. Electrical Apparatus and Facilities </a:t>
            </a:r>
          </a:p>
          <a:p>
            <a:pPr marL="0" indent="0" eaLnBrk="1" hangingPunct="1">
              <a:lnSpc>
                <a:spcPts val="1900"/>
              </a:lnSpc>
              <a:spcBef>
                <a:spcPct val="0"/>
              </a:spcBef>
              <a:buFont typeface="Wingdings" panose="05000000000000000000" pitchFamily="2" charset="2"/>
              <a:buNone/>
            </a:pPr>
            <a:endParaRPr lang="en-US" altLang="ja-JP" sz="1400" b="1"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554038" y="1412875"/>
            <a:ext cx="8147050" cy="4703763"/>
          </a:xfrm>
        </p:spPr>
        <p:txBody>
          <a:bodyPr/>
          <a:lstStyle/>
          <a:p>
            <a:pPr marL="442913" indent="-442913" eaLnBrk="1" hangingPunct="1">
              <a:lnSpc>
                <a:spcPts val="2500"/>
              </a:lnSpc>
              <a:spcBef>
                <a:spcPts val="0"/>
              </a:spcBef>
              <a:defRPr/>
            </a:pPr>
            <a:r>
              <a:rPr lang="en-US" altLang="ja-JP" sz="2400" b="1" dirty="0">
                <a:solidFill>
                  <a:srgbClr val="0000FF"/>
                </a:solidFill>
                <a:latin typeface="Times New Roman" panose="02020603050405020304" pitchFamily="18" charset="0"/>
                <a:cs typeface="Times New Roman" panose="02020603050405020304" pitchFamily="18" charset="0"/>
              </a:rPr>
              <a:t>Electricity:</a:t>
            </a:r>
            <a:br>
              <a:rPr lang="en-US" altLang="ja-JP" sz="24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Compare the power consumption to the capacity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of the outlet in order to prevent overheating and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current leakage. </a:t>
            </a:r>
            <a:br>
              <a:rPr lang="en-US" altLang="ja-JP" sz="2200" dirty="0">
                <a:latin typeface="Times New Roman" panose="02020603050405020304" pitchFamily="18" charset="0"/>
                <a:cs typeface="Times New Roman" panose="02020603050405020304" pitchFamily="18" charset="0"/>
              </a:rPr>
            </a:br>
            <a:r>
              <a:rPr lang="en-US" altLang="ja-JP" sz="2200" dirty="0">
                <a:solidFill>
                  <a:srgbClr val="C00000"/>
                </a:solidFill>
                <a:latin typeface="Times New Roman" panose="02020603050405020304" pitchFamily="18" charset="0"/>
                <a:cs typeface="Times New Roman" panose="02020603050405020304" pitchFamily="18" charset="0"/>
              </a:rPr>
              <a:t>Do not use starburst connections.</a:t>
            </a:r>
            <a:br>
              <a:rPr lang="en-US" altLang="ja-JP" sz="2200" dirty="0">
                <a:solidFill>
                  <a:srgbClr val="C00000"/>
                </a:solidFill>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standard products.</a:t>
            </a:r>
            <a:r>
              <a:rPr lang="en-US" altLang="ja-JP" sz="2200" dirty="0"/>
              <a:t> </a:t>
            </a:r>
            <a:br>
              <a:rPr lang="en-US" altLang="ja-JP" sz="2200" dirty="0"/>
            </a:br>
            <a:r>
              <a:rPr lang="en-US" altLang="ja-JP" sz="2200" dirty="0"/>
              <a:t>- </a:t>
            </a:r>
            <a:r>
              <a:rPr lang="en-US" altLang="ja-JP" sz="2200" dirty="0">
                <a:latin typeface="Times New Roman" panose="02020603050405020304" pitchFamily="18" charset="0"/>
                <a:cs typeface="Times New Roman" panose="02020603050405020304" pitchFamily="18" charset="0"/>
              </a:rPr>
              <a:t>When leaving the workplace, </a:t>
            </a:r>
            <a:r>
              <a:rPr lang="en-US" altLang="ja-JP" sz="2200" dirty="0">
                <a:solidFill>
                  <a:srgbClr val="C00000"/>
                </a:solidFill>
                <a:latin typeface="Times New Roman" panose="02020603050405020304" pitchFamily="18" charset="0"/>
                <a:cs typeface="Times New Roman" panose="02020603050405020304" pitchFamily="18" charset="0"/>
              </a:rPr>
              <a:t>turn off the power to all equipment </a:t>
            </a:r>
            <a:r>
              <a:rPr lang="en-US" altLang="ja-JP" sz="2200" dirty="0">
                <a:latin typeface="Times New Roman" panose="02020603050405020304" pitchFamily="18" charset="0"/>
                <a:cs typeface="Times New Roman" panose="02020603050405020304" pitchFamily="18" charset="0"/>
              </a:rPr>
              <a:t>except any that are required to operate overnight.</a:t>
            </a:r>
            <a:r>
              <a:rPr lang="en-US" altLang="ja-JP" sz="2200" dirty="0"/>
              <a:t> </a:t>
            </a:r>
          </a:p>
          <a:p>
            <a:pPr eaLnBrk="1" hangingPunct="1">
              <a:lnSpc>
                <a:spcPct val="8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Combustibles:</a:t>
            </a:r>
            <a:endParaRPr lang="en-US" altLang="ja-JP" sz="2400" b="1" dirty="0">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Use only safe heating equipment (e.g. </a:t>
            </a:r>
            <a:r>
              <a:rPr lang="en-US" altLang="ja-JP" sz="2200" dirty="0">
                <a:solidFill>
                  <a:srgbClr val="C00000"/>
                </a:solidFill>
                <a:latin typeface="Times New Roman" panose="02020603050405020304" pitchFamily="18" charset="0"/>
                <a:cs typeface="Times New Roman" panose="02020603050405020304" pitchFamily="18" charset="0"/>
              </a:rPr>
              <a:t>shockproof quality</a:t>
            </a:r>
            <a:r>
              <a:rPr lang="en-US" altLang="ja-JP" sz="2200" dirty="0">
                <a:latin typeface="Times New Roman" panose="02020603050405020304" pitchFamily="18" charset="0"/>
                <a:cs typeface="Times New Roman" panose="02020603050405020304" pitchFamily="18" charset="0"/>
              </a:rPr>
              <a:t>), and do NOT place heaters </a:t>
            </a:r>
            <a:r>
              <a:rPr lang="en-US" altLang="ja-JP" sz="2200" dirty="0">
                <a:solidFill>
                  <a:srgbClr val="C00000"/>
                </a:solidFill>
                <a:latin typeface="Times New Roman" panose="02020603050405020304" pitchFamily="18" charset="0"/>
                <a:cs typeface="Times New Roman" panose="02020603050405020304" pitchFamily="18" charset="0"/>
              </a:rPr>
              <a:t>near flammable substances or objects</a:t>
            </a:r>
            <a:r>
              <a:rPr lang="en-US" altLang="ja-JP" sz="2200" dirty="0">
                <a:latin typeface="Times New Roman" panose="02020603050405020304" pitchFamily="18" charset="0"/>
                <a:cs typeface="Times New Roman" panose="02020603050405020304" pitchFamily="18" charset="0"/>
              </a:rPr>
              <a:t>.</a:t>
            </a:r>
            <a:endParaRPr lang="en-US" altLang="ja-JP" sz="2200" dirty="0">
              <a:solidFill>
                <a:srgbClr val="C00000"/>
              </a:solidFill>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Be aware that static electricity may ignite nearby combustibles.</a:t>
            </a: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Equipment that uses naked flames must be placed on fire-proof stands.</a:t>
            </a:r>
          </a:p>
          <a:p>
            <a:pPr marL="787400" indent="-342900"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Smoking is only allowed in </a:t>
            </a:r>
            <a:r>
              <a:rPr lang="en-US" altLang="ja-JP" sz="2200" dirty="0">
                <a:solidFill>
                  <a:srgbClr val="C00000"/>
                </a:solidFill>
                <a:latin typeface="Times New Roman" panose="02020603050405020304" pitchFamily="18" charset="0"/>
                <a:cs typeface="Times New Roman" panose="02020603050405020304" pitchFamily="18" charset="0"/>
              </a:rPr>
              <a:t>designated smoking areas</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defRPr/>
            </a:pPr>
            <a:endParaRPr lang="en-US" altLang="ja-JP" sz="2400" dirty="0"/>
          </a:p>
        </p:txBody>
      </p:sp>
      <p:sp>
        <p:nvSpPr>
          <p:cNvPr id="26627"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3200" b="1" dirty="0"/>
          </a:p>
        </p:txBody>
      </p:sp>
      <p:pic>
        <p:nvPicPr>
          <p:cNvPr id="26628" name="図 3"/>
          <p:cNvPicPr>
            <a:picLocks noChangeAspect="1"/>
          </p:cNvPicPr>
          <p:nvPr/>
        </p:nvPicPr>
        <p:blipFill>
          <a:blip r:embed="rId2" cstate="print">
            <a:extLst>
              <a:ext uri="{28A0092B-C50C-407E-A947-70E740481C1C}">
                <a14:useLocalDpi xmlns:a14="http://schemas.microsoft.com/office/drawing/2010/main" val="0"/>
              </a:ext>
            </a:extLst>
          </a:blip>
          <a:srcRect l="10626" r="7475" b="14301"/>
          <a:stretch>
            <a:fillRect/>
          </a:stretch>
        </p:blipFill>
        <p:spPr bwMode="auto">
          <a:xfrm>
            <a:off x="6804248" y="1628800"/>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20675" y="1341438"/>
          <a:ext cx="8426450" cy="5236475"/>
        </p:xfrm>
        <a:graphic>
          <a:graphicData uri="http://schemas.openxmlformats.org/drawingml/2006/table">
            <a:tbl>
              <a:tblPr firstRow="1" bandRow="1">
                <a:tableStyleId>{93296810-A885-4BE3-A3E7-6D5BEEA58F35}</a:tableStyleId>
              </a:tblPr>
              <a:tblGrid>
                <a:gridCol w="1224356">
                  <a:extLst>
                    <a:ext uri="{9D8B030D-6E8A-4147-A177-3AD203B41FA5}">
                      <a16:colId xmlns:a16="http://schemas.microsoft.com/office/drawing/2014/main" val="8350120"/>
                    </a:ext>
                  </a:extLst>
                </a:gridCol>
                <a:gridCol w="311478">
                  <a:extLst>
                    <a:ext uri="{9D8B030D-6E8A-4147-A177-3AD203B41FA5}">
                      <a16:colId xmlns:a16="http://schemas.microsoft.com/office/drawing/2014/main" val="4215215042"/>
                    </a:ext>
                  </a:extLst>
                </a:gridCol>
                <a:gridCol w="1489046">
                  <a:extLst>
                    <a:ext uri="{9D8B030D-6E8A-4147-A177-3AD203B41FA5}">
                      <a16:colId xmlns:a16="http://schemas.microsoft.com/office/drawing/2014/main" val="3946582967"/>
                    </a:ext>
                  </a:extLst>
                </a:gridCol>
                <a:gridCol w="3312963">
                  <a:extLst>
                    <a:ext uri="{9D8B030D-6E8A-4147-A177-3AD203B41FA5}">
                      <a16:colId xmlns:a16="http://schemas.microsoft.com/office/drawing/2014/main" val="765849392"/>
                    </a:ext>
                  </a:extLst>
                </a:gridCol>
                <a:gridCol w="2088607">
                  <a:extLst>
                    <a:ext uri="{9D8B030D-6E8A-4147-A177-3AD203B41FA5}">
                      <a16:colId xmlns:a16="http://schemas.microsoft.com/office/drawing/2014/main" val="3578496557"/>
                    </a:ext>
                  </a:extLst>
                </a:gridCol>
              </a:tblGrid>
              <a:tr h="382879">
                <a:tc>
                  <a:txBody>
                    <a:bodyPr/>
                    <a:lstStyle/>
                    <a:p>
                      <a:pPr algn="ctr"/>
                      <a:r>
                        <a:rPr lang="en-US" altLang="ja-JP" sz="1400" dirty="0">
                          <a:latin typeface="Times New Roman" panose="02020603050405020304" pitchFamily="18" charset="0"/>
                          <a:cs typeface="Times New Roman" panose="02020603050405020304" pitchFamily="18" charset="0"/>
                        </a:rPr>
                        <a:t>Classification</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pPr algn="ctr"/>
                      <a:r>
                        <a:rPr lang="en-US" altLang="ja-JP" sz="1400" dirty="0">
                          <a:latin typeface="Times New Roman" panose="02020603050405020304" pitchFamily="18" charset="0"/>
                          <a:cs typeface="Times New Roman" panose="02020603050405020304" pitchFamily="18" charset="0"/>
                        </a:rPr>
                        <a:t>Sorting</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Important</a:t>
                      </a:r>
                      <a:r>
                        <a:rPr kumimoji="1" lang="en-US" altLang="ja-JP" sz="1400" baseline="0" dirty="0">
                          <a:latin typeface="Times New Roman" panose="02020603050405020304" pitchFamily="18" charset="0"/>
                          <a:cs typeface="Times New Roman" panose="02020603050405020304" pitchFamily="18" charset="0"/>
                        </a:rPr>
                        <a:t> points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algn="ctr"/>
                      <a:r>
                        <a:rPr kumimoji="1" lang="en-US" altLang="ja-JP" sz="1400" dirty="0">
                          <a:latin typeface="Times New Roman" panose="02020603050405020304" pitchFamily="18" charset="0"/>
                          <a:cs typeface="Times New Roman" panose="02020603050405020304" pitchFamily="18" charset="0"/>
                        </a:rPr>
                        <a:t>Place</a:t>
                      </a:r>
                      <a:r>
                        <a:rPr kumimoji="1" lang="en-US" altLang="ja-JP" sz="1400" baseline="0" dirty="0">
                          <a:latin typeface="Times New Roman" panose="02020603050405020304" pitchFamily="18" charset="0"/>
                          <a:cs typeface="Times New Roman" panose="02020603050405020304" pitchFamily="18" charset="0"/>
                        </a:rPr>
                        <a:t> of discarding</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413809692"/>
                  </a:ext>
                </a:extLst>
              </a:tr>
              <a:tr h="382879">
                <a:tc>
                  <a:txBody>
                    <a:bodyPr/>
                    <a:lstStyle/>
                    <a:p>
                      <a:r>
                        <a:rPr lang="en-US" altLang="ja-JP" sz="1400" dirty="0">
                          <a:latin typeface="Times New Roman" panose="02020603050405020304" pitchFamily="18" charset="0"/>
                          <a:cs typeface="Times New Roman" panose="02020603050405020304" pitchFamily="18" charset="0"/>
                        </a:rPr>
                        <a:t>Combustible</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r>
                        <a:rPr lang="en-US" altLang="ja-JP" sz="1400" dirty="0">
                          <a:latin typeface="Times New Roman" panose="02020603050405020304" pitchFamily="18" charset="0"/>
                          <a:cs typeface="Times New Roman" panose="02020603050405020304" pitchFamily="18" charset="0"/>
                        </a:rPr>
                        <a:t>Combustible</a:t>
                      </a:r>
                      <a:r>
                        <a:rPr lang="en-US" altLang="ja-JP" sz="1400" baseline="0" dirty="0">
                          <a:latin typeface="Times New Roman" panose="02020603050405020304" pitchFamily="18" charset="0"/>
                          <a:cs typeface="Times New Roman" panose="02020603050405020304" pitchFamily="18" charset="0"/>
                        </a:rPr>
                        <a:t> wastes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lang="en-US" altLang="ja-JP" sz="1400" dirty="0">
                          <a:latin typeface="Times New Roman" panose="02020603050405020304" pitchFamily="18" charset="0"/>
                          <a:cs typeface="Times New Roman" panose="02020603050405020304" pitchFamily="18" charset="0"/>
                        </a:rPr>
                        <a:t>Garbage,</a:t>
                      </a:r>
                      <a:r>
                        <a:rPr lang="en-US" altLang="ja-JP" sz="1400" baseline="0" dirty="0">
                          <a:latin typeface="Times New Roman" panose="02020603050405020304" pitchFamily="18" charset="0"/>
                          <a:cs typeface="Times New Roman" panose="02020603050405020304" pitchFamily="18" charset="0"/>
                        </a:rPr>
                        <a:t> paper cup, wooden chopsticks etc.</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Times New Roman" panose="02020603050405020304" pitchFamily="18" charset="0"/>
                          <a:cs typeface="Times New Roman" panose="02020603050405020304" pitchFamily="18" charset="0"/>
                        </a:rPr>
                        <a:t>Cart</a:t>
                      </a:r>
                      <a:r>
                        <a:rPr lang="en-US" altLang="ja-JP" sz="1400" baseline="0" dirty="0">
                          <a:latin typeface="Times New Roman" panose="02020603050405020304" pitchFamily="18" charset="0"/>
                          <a:cs typeface="Times New Roman" panose="02020603050405020304" pitchFamily="18" charset="0"/>
                        </a:rPr>
                        <a:t> for Combustibles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675655245"/>
                  </a:ext>
                </a:extLst>
              </a:tr>
              <a:tr h="518120">
                <a:tc rowSpan="2">
                  <a:txBody>
                    <a:bodyPr/>
                    <a:lstStyle/>
                    <a:p>
                      <a:r>
                        <a:rPr kumimoji="1" lang="en-US" altLang="ja-JP" sz="1400" dirty="0">
                          <a:latin typeface="Times New Roman" panose="02020603050405020304" pitchFamily="18" charset="0"/>
                          <a:cs typeface="Times New Roman" panose="02020603050405020304" pitchFamily="18" charset="0"/>
                        </a:rPr>
                        <a:t>Non-combustible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gridSpan="2">
                  <a:txBody>
                    <a:bodyPr/>
                    <a:lstStyle/>
                    <a:p>
                      <a:r>
                        <a:rPr kumimoji="1" lang="en-US" altLang="ja-JP" sz="1400" dirty="0">
                          <a:latin typeface="Times New Roman" panose="02020603050405020304" pitchFamily="18" charset="0"/>
                          <a:cs typeface="Times New Roman" panose="02020603050405020304" pitchFamily="18" charset="0"/>
                        </a:rPr>
                        <a:t>Glass / Ceramics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Fragments</a:t>
                      </a:r>
                      <a:r>
                        <a:rPr kumimoji="1" lang="en-US" altLang="ja-JP" sz="1400" baseline="0" dirty="0">
                          <a:latin typeface="Times New Roman" panose="02020603050405020304" pitchFamily="18" charset="0"/>
                          <a:cs typeface="Times New Roman" panose="02020603050405020304" pitchFamily="18" charset="0"/>
                        </a:rPr>
                        <a:t> must be put into transparent bag and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rowSpan="2">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Non-combustibles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0565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Other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Metal</a:t>
                      </a:r>
                      <a:r>
                        <a:rPr kumimoji="1" lang="en-US" altLang="ja-JP" sz="1400" baseline="0" dirty="0">
                          <a:latin typeface="Times New Roman" panose="02020603050405020304" pitchFamily="18" charset="0"/>
                          <a:cs typeface="Times New Roman" panose="02020603050405020304" pitchFamily="18" charset="0"/>
                        </a:rPr>
                        <a:t> dust, rubber, aluminum foil, spraying can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2599668759"/>
                  </a:ext>
                </a:extLst>
              </a:tr>
              <a:tr h="600409">
                <a:tc rowSpan="7">
                  <a:txBody>
                    <a:bodyPr/>
                    <a:lstStyle/>
                    <a:p>
                      <a:r>
                        <a:rPr kumimoji="1" lang="en-US" altLang="ja-JP" sz="1400" dirty="0">
                          <a:latin typeface="Times New Roman" panose="02020603050405020304" pitchFamily="18" charset="0"/>
                          <a:cs typeface="Times New Roman" panose="02020603050405020304" pitchFamily="18" charset="0"/>
                        </a:rPr>
                        <a:t>Recyclable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en-US" altLang="ja-JP" sz="1600" dirty="0">
                          <a:latin typeface="Times New Roman" panose="02020603050405020304" pitchFamily="18" charset="0"/>
                          <a:cs typeface="Times New Roman" panose="02020603050405020304" pitchFamily="18" charset="0"/>
                        </a:rPr>
                        <a:t>Paper</a:t>
                      </a:r>
                      <a:endParaRPr lang="ja-JP" altLang="en-US" sz="1600" dirty="0">
                        <a:latin typeface="Times New Roman" panose="02020603050405020304" pitchFamily="18" charset="0"/>
                        <a:cs typeface="Times New Roman" panose="02020603050405020304" pitchFamily="18" charset="0"/>
                      </a:endParaRPr>
                    </a:p>
                  </a:txBody>
                  <a:tcPr marL="91456" marR="91456" marT="45700" marB="45700" vert="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Newspaper</a:t>
                      </a:r>
                      <a:r>
                        <a:rPr kumimoji="1" lang="en-US" altLang="ja-JP" sz="1400" baseline="0" dirty="0">
                          <a:latin typeface="Times New Roman" panose="02020603050405020304" pitchFamily="18" charset="0"/>
                          <a:cs typeface="Times New Roman" panose="02020603050405020304" pitchFamily="18" charset="0"/>
                        </a:rPr>
                        <a:t> / Copying paper / Magazine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latin typeface="Times New Roman" panose="02020603050405020304" pitchFamily="18" charset="0"/>
                          <a:cs typeface="Times New Roman" panose="02020603050405020304" pitchFamily="18" charset="0"/>
                        </a:rPr>
                        <a:t>Shredder dust (in transparent bag) is here. </a:t>
                      </a:r>
                      <a:r>
                        <a:rPr kumimoji="1" lang="en-US" altLang="ja-JP" sz="1400" dirty="0">
                          <a:latin typeface="Times New Roman" panose="02020603050405020304" pitchFamily="18" charset="0"/>
                          <a:cs typeface="Times New Roman" panose="02020603050405020304" pitchFamily="18" charset="0"/>
                        </a:rPr>
                        <a:t>Staples</a:t>
                      </a:r>
                      <a:r>
                        <a:rPr kumimoji="1" lang="en-US" altLang="ja-JP" sz="1400" baseline="0" dirty="0">
                          <a:latin typeface="Times New Roman" panose="02020603050405020304" pitchFamily="18" charset="0"/>
                          <a:cs typeface="Times New Roman" panose="02020603050405020304" pitchFamily="18" charset="0"/>
                        </a:rPr>
                        <a:t> do not have to be removed.</a:t>
                      </a:r>
                    </a:p>
                  </a:txBody>
                  <a:tcPr marL="91456" marR="91456" marT="45700" marB="45700">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5434440"/>
                  </a:ext>
                </a:extLst>
              </a:tr>
              <a:tr h="382879">
                <a:tc vMerge="1">
                  <a:txBody>
                    <a:bodyPr/>
                    <a:lstStyle/>
                    <a:p>
                      <a:endParaRPr kumimoji="1" lang="ja-JP" altLang="en-US" dirty="0"/>
                    </a:p>
                  </a:txBody>
                  <a:tcPr/>
                </a:tc>
                <a:tc vMerge="1">
                  <a:txBody>
                    <a:bodyPr/>
                    <a:lstStyle/>
                    <a:p>
                      <a:endParaRPr lang="ja-JP" altLang="en-US" dirty="0"/>
                    </a:p>
                  </a:txBody>
                  <a:tcPr marL="91456" marR="91456" marT="45700" marB="45700" anchor="ctr">
                    <a:lnR w="12700" cap="flat" cmpd="sng" algn="ctr">
                      <a:solidFill>
                        <a:schemeClr val="bg1"/>
                      </a:solidFill>
                      <a:prstDash val="solid"/>
                      <a:round/>
                      <a:headEnd type="none" w="med" len="med"/>
                      <a:tailEnd type="none" w="med" len="med"/>
                    </a:lnR>
                  </a:tcPr>
                </a:tc>
                <a:tc>
                  <a:txBody>
                    <a:bodyPr/>
                    <a:lstStyle/>
                    <a:p>
                      <a:r>
                        <a:rPr kumimoji="1" lang="en-US" altLang="ja-JP" sz="1400" dirty="0">
                          <a:latin typeface="Times New Roman" panose="02020603050405020304" pitchFamily="18" charset="0"/>
                          <a:cs typeface="Times New Roman" panose="02020603050405020304" pitchFamily="18" charset="0"/>
                        </a:rPr>
                        <a:t>Cardboard</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Bind</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with</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rope.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collection place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698001247"/>
                  </a:ext>
                </a:extLst>
              </a:tr>
              <a:tr h="518120">
                <a:tc vMerge="1">
                  <a:txBody>
                    <a:bodyPr/>
                    <a:lstStyle/>
                    <a:p>
                      <a:endParaRPr kumimoji="1" lang="ja-JP" altLang="en-US" dirty="0"/>
                    </a:p>
                  </a:txBody>
                  <a:tcPr/>
                </a:tc>
                <a:tc vMerge="1">
                  <a:txBody>
                    <a:bodyPr/>
                    <a:lstStyle/>
                    <a:p>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Times New Roman" panose="02020603050405020304" pitchFamily="18" charset="0"/>
                          <a:cs typeface="Times New Roman" panose="02020603050405020304" pitchFamily="18" charset="0"/>
                        </a:rPr>
                        <a:t>Confidential</a:t>
                      </a:r>
                      <a:r>
                        <a:rPr kumimoji="1" lang="en-US" altLang="ja-JP" sz="1400" baseline="0" dirty="0">
                          <a:latin typeface="Times New Roman" panose="02020603050405020304" pitchFamily="18" charset="0"/>
                          <a:cs typeface="Times New Roman" panose="02020603050405020304" pitchFamily="18" charset="0"/>
                        </a:rPr>
                        <a:t> documents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Bring</a:t>
                      </a:r>
                      <a:r>
                        <a:rPr kumimoji="1" lang="en-US" altLang="ja-JP" sz="1400" baseline="0" dirty="0">
                          <a:latin typeface="Times New Roman" panose="02020603050405020304" pitchFamily="18" charset="0"/>
                          <a:cs typeface="Times New Roman" panose="02020603050405020304" pitchFamily="18" charset="0"/>
                        </a:rPr>
                        <a:t> it directly to circulating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Circulating</a:t>
                      </a:r>
                      <a:r>
                        <a:rPr kumimoji="1" lang="en-US" altLang="ja-JP" sz="1400" baseline="0" dirty="0">
                          <a:latin typeface="Times New Roman" panose="02020603050405020304" pitchFamily="18" charset="0"/>
                          <a:cs typeface="Times New Roman" panose="02020603050405020304" pitchFamily="18" charset="0"/>
                        </a:rPr>
                        <a:t>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41178854"/>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Beverage</a:t>
                      </a:r>
                      <a:r>
                        <a:rPr kumimoji="1" lang="en-US" altLang="ja-JP" sz="1400" baseline="0" dirty="0">
                          <a:latin typeface="Times New Roman" panose="02020603050405020304" pitchFamily="18" charset="0"/>
                          <a:cs typeface="Times New Roman" panose="02020603050405020304" pitchFamily="18" charset="0"/>
                        </a:rPr>
                        <a:t> can</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can. </a:t>
                      </a:r>
                      <a:r>
                        <a:rPr kumimoji="1" lang="en-US" altLang="ja-JP" sz="1400" dirty="0">
                          <a:latin typeface="Times New Roman" panose="02020603050405020304" pitchFamily="18" charset="0"/>
                          <a:cs typeface="Times New Roman" panose="02020603050405020304" pitchFamily="18" charset="0"/>
                        </a:rPr>
                        <a:t>Cans</a:t>
                      </a:r>
                      <a:r>
                        <a:rPr kumimoji="1" lang="en-US" altLang="ja-JP" sz="1400" baseline="0" dirty="0">
                          <a:latin typeface="Times New Roman" panose="02020603050405020304" pitchFamily="18" charset="0"/>
                          <a:cs typeface="Times New Roman" panose="02020603050405020304" pitchFamily="18" charset="0"/>
                        </a:rPr>
                        <a:t> for snacks are here. </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beverage cans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518382502"/>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Glass</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Beakers and fragments are non-combustible waste.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Glass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375393560"/>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PET</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bottle. Lid and label are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 for PET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406358932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Lunch</a:t>
                      </a:r>
                      <a:r>
                        <a:rPr kumimoji="1" lang="en-US" altLang="ja-JP" sz="1400" baseline="0" dirty="0">
                          <a:latin typeface="Times New Roman" panose="02020603050405020304" pitchFamily="18" charset="0"/>
                          <a:cs typeface="Times New Roman" panose="02020603050405020304" pitchFamily="18" charset="0"/>
                        </a:rPr>
                        <a:t> tray (leftover is combustible wastes.), plastic bags, CD-ROM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81830853"/>
                  </a:ext>
                </a:extLst>
              </a:tr>
            </a:tbl>
          </a:graphicData>
        </a:graphic>
      </p:graphicFrame>
      <p:sp>
        <p:nvSpPr>
          <p:cNvPr id="29699"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Chart for sorting wastes in daily life</a:t>
            </a:r>
            <a:endParaRPr lang="en-US" altLang="ja-JP" sz="3200" b="1" dirty="0"/>
          </a:p>
        </p:txBody>
      </p:sp>
      <p:pic>
        <p:nvPicPr>
          <p:cNvPr id="29700"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525" y="2463800"/>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r>
              <a:rPr lang="ja-JP" altLang="en-US" sz="1200" b="1" dirty="0">
                <a:latin typeface="+mj-ea"/>
                <a:ea typeface="+mj-ea"/>
              </a:rPr>
              <a:t>，</a:t>
            </a:r>
            <a:r>
              <a:rPr lang="en-US" altLang="ja-JP" sz="1200" b="1" dirty="0">
                <a:latin typeface="+mj-ea"/>
                <a:ea typeface="+mj-ea"/>
              </a:rPr>
              <a:t>24</a:t>
            </a:r>
            <a:endParaRPr lang="ja-JP" altLang="en-US" sz="1200" b="1" dirty="0">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フッター プレースホルダー 4"/>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grpSp>
        <p:nvGrpSpPr>
          <p:cNvPr id="32771" name="Group 14"/>
          <p:cNvGrpSpPr>
            <a:grpSpLocks/>
          </p:cNvGrpSpPr>
          <p:nvPr/>
        </p:nvGrpSpPr>
        <p:grpSpPr bwMode="auto">
          <a:xfrm>
            <a:off x="755650" y="1995488"/>
            <a:ext cx="6880225" cy="3468687"/>
            <a:chOff x="576" y="1034"/>
            <a:chExt cx="4334" cy="2185"/>
          </a:xfrm>
        </p:grpSpPr>
        <p:sp>
          <p:nvSpPr>
            <p:cNvPr id="32775" name="Text Box 7"/>
            <p:cNvSpPr txBox="1">
              <a:spLocks noChangeArrowheads="1"/>
            </p:cNvSpPr>
            <p:nvPr/>
          </p:nvSpPr>
          <p:spPr bwMode="auto">
            <a:xfrm>
              <a:off x="576" y="10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2400" b="1" u="sng">
                <a:solidFill>
                  <a:srgbClr val="0000FF"/>
                </a:solidFill>
                <a:latin typeface="Times New Roman" panose="02020603050405020304" pitchFamily="18" charset="0"/>
              </a:endParaRPr>
            </a:p>
          </p:txBody>
        </p:sp>
        <p:sp>
          <p:nvSpPr>
            <p:cNvPr id="32776" name="Text Box 8"/>
            <p:cNvSpPr txBox="1">
              <a:spLocks noChangeArrowheads="1"/>
            </p:cNvSpPr>
            <p:nvPr/>
          </p:nvSpPr>
          <p:spPr bwMode="auto">
            <a:xfrm>
              <a:off x="624" y="1536"/>
              <a:ext cx="1952"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Ensure your own safety</a:t>
              </a:r>
            </a:p>
          </p:txBody>
        </p:sp>
        <p:sp>
          <p:nvSpPr>
            <p:cNvPr id="32777" name="Text Box 9"/>
            <p:cNvSpPr txBox="1">
              <a:spLocks noChangeArrowheads="1"/>
            </p:cNvSpPr>
            <p:nvPr/>
          </p:nvSpPr>
          <p:spPr bwMode="auto">
            <a:xfrm>
              <a:off x="624" y="2160"/>
              <a:ext cx="1875"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Alert</a:t>
              </a:r>
              <a:r>
                <a:rPr lang="ja-JP" altLang="en-US" sz="2400">
                  <a:latin typeface="Times New Roman" panose="02020603050405020304" pitchFamily="18" charset="0"/>
                </a:rPr>
                <a:t> </a:t>
              </a:r>
              <a:r>
                <a:rPr lang="en-US" altLang="ja-JP" sz="2400">
                  <a:latin typeface="Times New Roman" panose="02020603050405020304" pitchFamily="18" charset="0"/>
                </a:rPr>
                <a:t>others</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report</a:t>
              </a:r>
            </a:p>
          </p:txBody>
        </p:sp>
        <p:sp>
          <p:nvSpPr>
            <p:cNvPr id="32778" name="Text Box 10"/>
            <p:cNvSpPr txBox="1">
              <a:spLocks noChangeArrowheads="1"/>
            </p:cNvSpPr>
            <p:nvPr/>
          </p:nvSpPr>
          <p:spPr bwMode="auto">
            <a:xfrm>
              <a:off x="633" y="2928"/>
              <a:ext cx="427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Take necessary measures (put out fires / help others)  </a:t>
              </a:r>
            </a:p>
          </p:txBody>
        </p:sp>
        <p:sp>
          <p:nvSpPr>
            <p:cNvPr id="32779" name="Line 12"/>
            <p:cNvSpPr>
              <a:spLocks noChangeShapeType="1"/>
            </p:cNvSpPr>
            <p:nvPr/>
          </p:nvSpPr>
          <p:spPr bwMode="auto">
            <a:xfrm>
              <a:off x="912" y="1824"/>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3"/>
            <p:cNvSpPr>
              <a:spLocks noChangeShapeType="1"/>
            </p:cNvSpPr>
            <p:nvPr/>
          </p:nvSpPr>
          <p:spPr bwMode="auto">
            <a:xfrm>
              <a:off x="912" y="2496"/>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横巻き 11"/>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3277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Basics of Emergency Response</a:t>
            </a:r>
          </a:p>
        </p:txBody>
      </p:sp>
      <p:sp>
        <p:nvSpPr>
          <p:cNvPr id="32774" name="テキスト ボックス 2"/>
          <p:cNvSpPr txBox="1">
            <a:spLocks noChangeArrowheads="1"/>
          </p:cNvSpPr>
          <p:nvPr/>
        </p:nvSpPr>
        <p:spPr bwMode="auto">
          <a:xfrm>
            <a:off x="533400" y="1362542"/>
            <a:ext cx="8143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dirty="0">
                <a:latin typeface="Times New Roman" panose="02020603050405020304" pitchFamily="18" charset="0"/>
                <a:cs typeface="Times New Roman" panose="02020603050405020304" pitchFamily="18" charset="0"/>
              </a:rPr>
              <a:t> In the event of a disaster, the most important thing is </a:t>
            </a:r>
            <a:r>
              <a:rPr lang="en-US" altLang="ja-JP" sz="2400" dirty="0">
                <a:solidFill>
                  <a:srgbClr val="C00000"/>
                </a:solidFill>
                <a:latin typeface="Times New Roman" panose="02020603050405020304" pitchFamily="18" charset="0"/>
                <a:cs typeface="Times New Roman" panose="02020603050405020304" pitchFamily="18" charset="0"/>
              </a:rPr>
              <a:t>to ensure your own safety</a:t>
            </a:r>
            <a:r>
              <a:rPr lang="en-US" altLang="ja-JP" sz="2400" dirty="0">
                <a:latin typeface="Times New Roman" panose="02020603050405020304" pitchFamily="18" charset="0"/>
                <a:cs typeface="Times New Roman" panose="02020603050405020304" pitchFamily="18" charset="0"/>
              </a:rPr>
              <a:t> and act in an appropriate manner in accordance with the scale of the emergency.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4"/>
          <p:cNvSpPr>
            <a:spLocks noChangeArrowheads="1"/>
          </p:cNvSpPr>
          <p:nvPr/>
        </p:nvSpPr>
        <p:spPr bwMode="auto">
          <a:xfrm>
            <a:off x="161925" y="1265238"/>
            <a:ext cx="1673225"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557213" y="1416050"/>
            <a:ext cx="1063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just">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Outbreak of Fire</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655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Call 119 and</a:t>
            </a:r>
          </a:p>
          <a:p>
            <a:pPr algn="ctr">
              <a:defRPr/>
            </a:pPr>
            <a:r>
              <a:rPr lang="en-US" altLang="ja-JP" sz="1200" b="1" dirty="0">
                <a:latin typeface="ArialBold"/>
              </a:rPr>
              <a:t>contact Disaster Prevention Center</a:t>
            </a:r>
          </a:p>
          <a:p>
            <a:pPr algn="ctr">
              <a:defRPr/>
            </a:pPr>
            <a:r>
              <a:rPr lang="en-US" altLang="ja-JP" sz="1200" b="1" dirty="0">
                <a:latin typeface="ArialBold"/>
              </a:rPr>
              <a:t>(03-5841-4016)</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Notify people of the outbreak of fire</a:t>
            </a:r>
          </a:p>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(Call for assistance and press the fire alarm button)</a:t>
            </a:r>
            <a:endParaRPr lang="ja-JP" sz="105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508750" y="1346200"/>
            <a:ext cx="2160588"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Commence initial</a:t>
            </a:r>
          </a:p>
          <a:p>
            <a:pPr algn="ctr">
              <a:defRPr/>
            </a:pPr>
            <a:r>
              <a:rPr lang="en-US" altLang="ja-JP" sz="1200" b="1" dirty="0">
                <a:latin typeface="ArialBold"/>
              </a:rPr>
              <a:t>fire-fighting activities</a:t>
            </a:r>
          </a:p>
          <a:p>
            <a:pPr algn="ctr">
              <a:defRPr/>
            </a:pPr>
            <a:r>
              <a:rPr lang="en-US" altLang="ja-JP" sz="1050" b="1" dirty="0">
                <a:latin typeface="ArialBold"/>
              </a:rPr>
              <a:t>Note: Evacuate immediately if you sense </a:t>
            </a:r>
            <a:r>
              <a:rPr lang="en-US" altLang="ja-JP" sz="1100" b="1" dirty="0">
                <a:latin typeface="ArialBold"/>
              </a:rPr>
              <a:t>danger</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971600" y="2644775"/>
            <a:ext cx="7710438" cy="890587"/>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Disaster Prevention Center broadcasts to everybody in the affected &amp; adjoining buildings.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The building’s fire-fighting group will take charge of activities.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Try to put out the fire with appropriate fire extinguishers.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the flames are higher than your head, evacuate immediately.</a:t>
            </a:r>
          </a:p>
        </p:txBody>
      </p:sp>
      <p:sp>
        <p:nvSpPr>
          <p:cNvPr id="14" name="Text Box 73"/>
          <p:cNvSpPr txBox="1">
            <a:spLocks noChangeArrowheads="1"/>
          </p:cNvSpPr>
          <p:nvPr/>
        </p:nvSpPr>
        <p:spPr bwMode="auto">
          <a:xfrm>
            <a:off x="3770313" y="3624263"/>
            <a:ext cx="4911725" cy="695325"/>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581150" y="3657600"/>
            <a:ext cx="1990725"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395537" y="4319588"/>
            <a:ext cx="5001964" cy="1281112"/>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Cover your nose and mouth with cloth.</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Close all fire doors to prevent the fire from spreading.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5364163" y="4319588"/>
            <a:ext cx="3319462" cy="1281112"/>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before Evacuating: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unable to help others, contact the Disaster Prevention Center.</a:t>
            </a:r>
          </a:p>
        </p:txBody>
      </p:sp>
      <p:sp>
        <p:nvSpPr>
          <p:cNvPr id="33804"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5" name="AutoShape 66"/>
          <p:cNvSpPr>
            <a:spLocks noChangeArrowheads="1"/>
          </p:cNvSpPr>
          <p:nvPr/>
        </p:nvSpPr>
        <p:spPr bwMode="auto">
          <a:xfrm rot="-5400000">
            <a:off x="893763" y="36290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33807" name="AutoShape 66"/>
          <p:cNvSpPr>
            <a:spLocks noChangeArrowheads="1"/>
          </p:cNvSpPr>
          <p:nvPr/>
        </p:nvSpPr>
        <p:spPr bwMode="auto">
          <a:xfrm rot="-5400000">
            <a:off x="893763" y="576421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Text Box 73"/>
          <p:cNvSpPr txBox="1">
            <a:spLocks noChangeArrowheads="1"/>
          </p:cNvSpPr>
          <p:nvPr/>
        </p:nvSpPr>
        <p:spPr bwMode="auto">
          <a:xfrm>
            <a:off x="1493838" y="5618163"/>
            <a:ext cx="7175500" cy="671512"/>
          </a:xfrm>
          <a:prstGeom prst="rect">
            <a:avLst/>
          </a:prstGeom>
          <a:solidFill>
            <a:srgbClr val="FFFFFF"/>
          </a:solidFill>
          <a:ln w="28575">
            <a:noFill/>
            <a:miter lim="800000"/>
            <a:headEnd/>
            <a:tailEnd/>
          </a:ln>
        </p:spPr>
        <p:txBody>
          <a:bodyPr lIns="74295" tIns="8890" rIns="74295" bIns="8890" anchor="ctr" upright="1"/>
          <a:lstStyle/>
          <a:p>
            <a:pPr eaLnBrk="1" hangingPunct="1">
              <a:buClr>
                <a:srgbClr val="CC0000"/>
              </a:buClr>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Safety Confirmation </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Follow the instructions of faculty members and administration staff. </a:t>
            </a:r>
            <a:br>
              <a:rPr lang="en-US" altLang="ja-JP" sz="1400" dirty="0">
                <a:solidFill>
                  <a:srgbClr val="000000"/>
                </a:solidFill>
                <a:latin typeface="Times New Roman" panose="02020603050405020304" pitchFamily="18" charset="0"/>
                <a:cs typeface="Times New Roman" panose="02020603050405020304" pitchFamily="18" charset="0"/>
              </a:rPr>
            </a:br>
            <a:r>
              <a:rPr lang="en-US" altLang="ja-JP" sz="1400" dirty="0">
                <a:solidFill>
                  <a:srgbClr val="000000"/>
                </a:solidFill>
                <a:latin typeface="Times New Roman" panose="02020603050405020304" pitchFamily="18" charset="0"/>
                <a:cs typeface="Times New Roman" panose="02020603050405020304" pitchFamily="18" charset="0"/>
              </a:rPr>
              <a:t>- The manager of the office or laboratory must check the safety of its members and report</a:t>
            </a:r>
            <a:r>
              <a:rPr lang="ja-JP" altLang="en-US" sz="1400" dirty="0">
                <a:solidFill>
                  <a:srgbClr val="000000"/>
                </a:solidFill>
                <a:latin typeface="Times New Roman" panose="02020603050405020304" pitchFamily="18" charset="0"/>
                <a:cs typeface="Times New Roman" panose="02020603050405020304" pitchFamily="18" charset="0"/>
              </a:rPr>
              <a:t> </a:t>
            </a:r>
            <a:r>
              <a:rPr lang="en-US" altLang="ja-JP" sz="1400" dirty="0">
                <a:solidFill>
                  <a:srgbClr val="000000"/>
                </a:solidFill>
                <a:latin typeface="Times New Roman" panose="02020603050405020304" pitchFamily="18" charset="0"/>
                <a:cs typeface="Times New Roman" panose="02020603050405020304" pitchFamily="18" charset="0"/>
              </a:rPr>
              <a:t>it to the affiliated department office.</a:t>
            </a:r>
          </a:p>
        </p:txBody>
      </p:sp>
      <p:sp>
        <p:nvSpPr>
          <p:cNvPr id="19" name="横巻き 1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20" name="Text Box 68"/>
          <p:cNvSpPr txBox="1">
            <a:spLocks noChangeArrowheads="1"/>
          </p:cNvSpPr>
          <p:nvPr/>
        </p:nvSpPr>
        <p:spPr bwMode="auto">
          <a:xfrm>
            <a:off x="2490788" y="2155031"/>
            <a:ext cx="6191250" cy="428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ctr" upright="1">
            <a:noAutofit/>
          </a:bodyPr>
          <a:lstStyle/>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In radioactive facilities: Also contact the RI Management Office (03-5841-4606).</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Move radioactive materials to their storage site.</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吹き出し: 円形 21">
            <a:extLst>
              <a:ext uri="{FF2B5EF4-FFF2-40B4-BE49-F238E27FC236}">
                <a16:creationId xmlns:a16="http://schemas.microsoft.com/office/drawing/2014/main" id="{B391D263-54A1-4966-B291-7E266813236A}"/>
              </a:ext>
            </a:extLst>
          </p:cNvPr>
          <p:cNvSpPr/>
          <p:nvPr/>
        </p:nvSpPr>
        <p:spPr>
          <a:xfrm>
            <a:off x="4788024" y="199833"/>
            <a:ext cx="2232247" cy="746510"/>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Report also your lab’s staff!</a:t>
            </a:r>
            <a:endParaRPr kumimoji="1" lang="ja-JP" altLang="en-US" sz="1400" dirty="0">
              <a:solidFill>
                <a:schemeClr val="tx1"/>
              </a:solidFill>
            </a:endParaRPr>
          </a:p>
        </p:txBody>
      </p:sp>
      <p:sp>
        <p:nvSpPr>
          <p:cNvPr id="23" name="吹き出し: 円形 22">
            <a:extLst>
              <a:ext uri="{FF2B5EF4-FFF2-40B4-BE49-F238E27FC236}">
                <a16:creationId xmlns:a16="http://schemas.microsoft.com/office/drawing/2014/main" id="{70687646-B217-4808-BD8C-28066FAB95C8}"/>
              </a:ext>
            </a:extLst>
          </p:cNvPr>
          <p:cNvSpPr/>
          <p:nvPr/>
        </p:nvSpPr>
        <p:spPr>
          <a:xfrm>
            <a:off x="461962" y="2069715"/>
            <a:ext cx="1977318" cy="513941"/>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rPr>
              <a:t>Unintentional fire is ‘Fire’.</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EC6AD22-8DDA-4B53-BE5B-CA9EB6C8C908}"/>
              </a:ext>
            </a:extLst>
          </p:cNvPr>
          <p:cNvPicPr>
            <a:picLocks noChangeAspect="1"/>
          </p:cNvPicPr>
          <p:nvPr/>
        </p:nvPicPr>
        <p:blipFill rotWithShape="1">
          <a:blip r:embed="rId2"/>
          <a:srcRect l="7476" t="12201" r="24013" b="570"/>
          <a:stretch/>
        </p:blipFill>
        <p:spPr>
          <a:xfrm>
            <a:off x="1023578" y="1279777"/>
            <a:ext cx="7292838" cy="5029543"/>
          </a:xfrm>
          <a:prstGeom prst="rect">
            <a:avLst/>
          </a:prstGeom>
        </p:spPr>
      </p:pic>
      <p:sp>
        <p:nvSpPr>
          <p:cNvPr id="7" name="星 12 6">
            <a:extLst>
              <a:ext uri="{FF2B5EF4-FFF2-40B4-BE49-F238E27FC236}">
                <a16:creationId xmlns:a16="http://schemas.microsoft.com/office/drawing/2014/main" id="{88FD8B70-2B79-4DF0-B5F5-ECE10CBE7B1B}"/>
              </a:ext>
            </a:extLst>
          </p:cNvPr>
          <p:cNvSpPr/>
          <p:nvPr/>
        </p:nvSpPr>
        <p:spPr>
          <a:xfrm>
            <a:off x="5580112" y="116632"/>
            <a:ext cx="3470203"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0" i="0" dirty="0">
                <a:solidFill>
                  <a:srgbClr val="000000"/>
                </a:solidFill>
                <a:effectLst/>
                <a:latin typeface="Roboto"/>
              </a:rPr>
              <a:t>There was a delay in reporting the accidents</a:t>
            </a:r>
            <a:r>
              <a:rPr lang="ja-JP" altLang="en-US" sz="1600" dirty="0">
                <a:solidFill>
                  <a:srgbClr val="000000"/>
                </a:solidFill>
                <a:latin typeface="Roboto"/>
              </a:rPr>
              <a:t> </a:t>
            </a:r>
            <a:r>
              <a:rPr lang="en-US" altLang="ja-JP" sz="1600" dirty="0">
                <a:solidFill>
                  <a:srgbClr val="000000"/>
                </a:solidFill>
                <a:latin typeface="Roboto"/>
              </a:rPr>
              <a:t>in</a:t>
            </a:r>
            <a:r>
              <a:rPr lang="ja-JP" altLang="en-US" sz="1600" dirty="0">
                <a:solidFill>
                  <a:srgbClr val="000000"/>
                </a:solidFill>
                <a:latin typeface="Roboto"/>
              </a:rPr>
              <a:t> </a:t>
            </a:r>
            <a:r>
              <a:rPr lang="en-US" altLang="ja-JP" sz="1600" dirty="0">
                <a:solidFill>
                  <a:srgbClr val="000000"/>
                </a:solidFill>
                <a:latin typeface="Roboto"/>
              </a:rPr>
              <a:t>2020</a:t>
            </a:r>
            <a:endParaRPr lang="ja-JP" altLang="en-US" sz="1600" b="1" dirty="0">
              <a:solidFill>
                <a:schemeClr val="tx1"/>
              </a:solidFill>
            </a:endParaRPr>
          </a:p>
        </p:txBody>
      </p:sp>
      <p:sp>
        <p:nvSpPr>
          <p:cNvPr id="8" name="Rectangle 2">
            <a:extLst>
              <a:ext uri="{FF2B5EF4-FFF2-40B4-BE49-F238E27FC236}">
                <a16:creationId xmlns:a16="http://schemas.microsoft.com/office/drawing/2014/main" id="{B3A9CD7C-50BA-4963-B1A5-6EE9326EDC3E}"/>
              </a:ext>
            </a:extLst>
          </p:cNvPr>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9" name="吹き出し: 角を丸めた四角形 8">
            <a:extLst>
              <a:ext uri="{FF2B5EF4-FFF2-40B4-BE49-F238E27FC236}">
                <a16:creationId xmlns:a16="http://schemas.microsoft.com/office/drawing/2014/main" id="{58E9E144-D6FD-4D51-B8BF-2D0BF82DBF05}"/>
              </a:ext>
            </a:extLst>
          </p:cNvPr>
          <p:cNvSpPr/>
          <p:nvPr/>
        </p:nvSpPr>
        <p:spPr>
          <a:xfrm>
            <a:off x="5436264" y="2204864"/>
            <a:ext cx="3247102" cy="1391381"/>
          </a:xfrm>
          <a:prstGeom prst="wedgeRoundRectCallout">
            <a:avLst>
              <a:gd name="adj1" fmla="val -44552"/>
              <a:gd name="adj2" fmla="val 23177"/>
              <a:gd name="adj3" fmla="val 16667"/>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If there is no fire but smoke or something melted, or in case of </a:t>
            </a:r>
            <a:r>
              <a:rPr lang="en-US" sz="1600" kern="100" dirty="0" err="1">
                <a:solidFill>
                  <a:srgbClr val="000000"/>
                </a:solidFill>
                <a:effectLst/>
                <a:latin typeface="ＤＨＰ平成ゴシックW5" panose="020B0500000000000000" pitchFamily="50" charset="-128"/>
                <a:ea typeface="平成明朝"/>
                <a:cs typeface="Times New Roman" panose="02020603050405020304" pitchFamily="18" charset="0"/>
              </a:rPr>
              <a:t>successing</a:t>
            </a: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 to put out the fire, please call 119 and Disaster Prevention Center for sure.</a:t>
            </a:r>
            <a:endParaRPr lang="ja-JP" sz="2400" kern="100" dirty="0">
              <a:effectLst/>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251897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Explosions</a:t>
            </a:r>
            <a:endParaRPr lang="en-US" altLang="ja-JP" sz="2400" b="1" u="sng" dirty="0">
              <a:solidFill>
                <a:srgbClr val="0000FF"/>
              </a:solidFill>
            </a:endParaRP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Check the surroundings and assist anyone who has been injured.</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Immediately </a:t>
            </a:r>
            <a:r>
              <a:rPr lang="en-US" altLang="ja-JP" sz="1800" dirty="0">
                <a:solidFill>
                  <a:srgbClr val="C00000"/>
                </a:solidFill>
                <a:latin typeface="Times New Roman" panose="02020603050405020304" pitchFamily="18" charset="0"/>
                <a:cs typeface="Times New Roman" panose="02020603050405020304" pitchFamily="18" charset="0"/>
              </a:rPr>
              <a:t>secure the device that caused the explosion to prevent further hazard</a:t>
            </a:r>
            <a:r>
              <a:rPr lang="en-US" altLang="ja-JP" sz="1800" dirty="0">
                <a:latin typeface="Times New Roman" panose="02020603050405020304" pitchFamily="18" charset="0"/>
                <a:cs typeface="Times New Roman" panose="02020603050405020304" pitchFamily="18" charset="0"/>
              </a:rPr>
              <a:t>.</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If there is a danger of a further explosion, </a:t>
            </a:r>
            <a:r>
              <a:rPr lang="en-US" altLang="ja-JP" sz="1800" dirty="0">
                <a:solidFill>
                  <a:srgbClr val="C00000"/>
                </a:solidFill>
                <a:latin typeface="Times New Roman" panose="02020603050405020304" pitchFamily="18" charset="0"/>
                <a:cs typeface="Times New Roman" panose="02020603050405020304" pitchFamily="18" charset="0"/>
              </a:rPr>
              <a:t>evacuate the premises immediately</a:t>
            </a:r>
            <a:r>
              <a:rPr lang="en-US" altLang="ja-JP" sz="1800" dirty="0">
                <a:latin typeface="Times New Roman" panose="02020603050405020304" pitchFamily="18" charset="0"/>
                <a:cs typeface="Times New Roman" panose="02020603050405020304" pitchFamily="18" charset="0"/>
              </a:rPr>
              <a:t>.</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There is a risk of secondary accidents nearby due to shock waves or flying debris, so </a:t>
            </a:r>
            <a:r>
              <a:rPr lang="en-US" altLang="ja-JP" sz="1800" dirty="0">
                <a:solidFill>
                  <a:srgbClr val="C00000"/>
                </a:solidFill>
                <a:latin typeface="Times New Roman" panose="02020603050405020304" pitchFamily="18" charset="0"/>
                <a:cs typeface="Times New Roman" panose="02020603050405020304" pitchFamily="18" charset="0"/>
              </a:rPr>
              <a:t>be sure to check the surroundings </a:t>
            </a:r>
            <a:r>
              <a:rPr lang="en-US" altLang="ja-JP" sz="1800" dirty="0">
                <a:latin typeface="Times New Roman" panose="02020603050405020304" pitchFamily="18" charset="0"/>
                <a:cs typeface="Times New Roman" panose="02020603050405020304" pitchFamily="18" charset="0"/>
              </a:rPr>
              <a:t>in addition to the source of the explosion.</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a fire, take necessary measures as per “4.2 Response to Fire”.</a:t>
            </a:r>
          </a:p>
          <a:p>
            <a:pPr lvl="0" eaLnBrk="1" hangingPunct="1">
              <a:buClr>
                <a:srgbClr val="CC0000"/>
              </a:buClr>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Chemical Leaks</a:t>
            </a:r>
            <a:endParaRPr lang="en-US" altLang="ja-JP" sz="2400" b="1" dirty="0">
              <a:solidFill>
                <a:srgbClr val="0000FF"/>
              </a:solidFill>
            </a:endParaRP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the chemical is highly toxic, </a:t>
            </a:r>
            <a:r>
              <a:rPr lang="en-US" altLang="ja-JP" sz="1800" dirty="0">
                <a:solidFill>
                  <a:srgbClr val="C00000"/>
                </a:solidFill>
                <a:latin typeface="Times New Roman" panose="02020603050405020304" pitchFamily="18" charset="0"/>
                <a:cs typeface="Times New Roman" panose="02020603050405020304" pitchFamily="18" charset="0"/>
              </a:rPr>
              <a:t>inform the people around you and evacuate the 	premises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possible, </a:t>
            </a:r>
            <a:r>
              <a:rPr lang="en-US" altLang="ja-JP" sz="1800" dirty="0">
                <a:solidFill>
                  <a:srgbClr val="C00000"/>
                </a:solidFill>
                <a:latin typeface="Times New Roman" panose="02020603050405020304" pitchFamily="18" charset="0"/>
                <a:cs typeface="Times New Roman" panose="02020603050405020304" pitchFamily="18" charset="0"/>
              </a:rPr>
              <a:t>stop the leak and prevent it from spreading</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large quantities of acid entering the sewers, </a:t>
            </a:r>
            <a:r>
              <a:rPr lang="en-US" altLang="ja-JP" sz="1800" dirty="0">
                <a:solidFill>
                  <a:srgbClr val="C00000"/>
                </a:solidFill>
                <a:latin typeface="Times New Roman" panose="02020603050405020304" pitchFamily="18" charset="0"/>
                <a:cs typeface="Times New Roman" panose="02020603050405020304" pitchFamily="18" charset="0"/>
              </a:rPr>
              <a:t>contact the Waterworks 	Bureau (03-5343-6209 for </a:t>
            </a:r>
            <a:r>
              <a:rPr lang="en-US" altLang="ja-JP" sz="1800" dirty="0" err="1">
                <a:solidFill>
                  <a:srgbClr val="C00000"/>
                </a:solidFill>
                <a:latin typeface="Times New Roman" panose="02020603050405020304" pitchFamily="18" charset="0"/>
                <a:cs typeface="Times New Roman" panose="02020603050405020304" pitchFamily="18" charset="0"/>
              </a:rPr>
              <a:t>Hongo</a:t>
            </a:r>
            <a:r>
              <a:rPr lang="en-US" altLang="ja-JP" sz="1800" dirty="0">
                <a:solidFill>
                  <a:srgbClr val="C00000"/>
                </a:solidFill>
                <a:latin typeface="Times New Roman" panose="02020603050405020304" pitchFamily="18" charset="0"/>
                <a:cs typeface="Times New Roman" panose="02020603050405020304" pitchFamily="18" charset="0"/>
              </a:rPr>
              <a:t> Campus) </a:t>
            </a:r>
            <a:r>
              <a:rPr lang="en-US" altLang="ja-JP" sz="1800" dirty="0">
                <a:latin typeface="Times New Roman" panose="02020603050405020304" pitchFamily="18" charset="0"/>
                <a:cs typeface="Times New Roman" panose="02020603050405020304" pitchFamily="18" charset="0"/>
              </a:rPr>
              <a:t>directly.</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any case,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Font typeface="Wingdings" panose="05000000000000000000" pitchFamily="2" charset="2"/>
              <a:buNone/>
              <a:tabLst>
                <a:tab pos="360363" algn="l"/>
              </a:tabLst>
              <a:defRPr/>
            </a:pPr>
            <a:endParaRPr lang="en-US" altLang="ja-JP" sz="2000" dirty="0"/>
          </a:p>
        </p:txBody>
      </p:sp>
      <p:sp>
        <p:nvSpPr>
          <p:cNvPr id="348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Explosions / Chemical Leaks</a:t>
            </a:r>
            <a:endParaRPr lang="en-US" altLang="ja-JP" sz="3200" b="1" dirty="0">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64"/>
          <p:cNvSpPr>
            <a:spLocks noChangeArrowheads="1"/>
          </p:cNvSpPr>
          <p:nvPr/>
        </p:nvSpPr>
        <p:spPr bwMode="auto">
          <a:xfrm>
            <a:off x="161925" y="1265238"/>
            <a:ext cx="1673225" cy="858837"/>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278606" y="1420812"/>
            <a:ext cx="14398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a:t>
            </a:r>
          </a:p>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 Early</a:t>
            </a:r>
            <a:r>
              <a:rPr lang="ja-JP" altLang="en-US" sz="1200" b="1" kern="100" dirty="0">
                <a:latin typeface="Arial" panose="020B0604020202020204" pitchFamily="34" charset="0"/>
                <a:ea typeface="ＭＳ 明朝" panose="02020609040205080304" pitchFamily="17" charset="-128"/>
                <a:cs typeface="Arial" panose="020B0604020202020204" pitchFamily="34" charset="0"/>
              </a:rPr>
              <a:t> </a:t>
            </a: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Warning</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909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Ensure your own safety (Protect your head)</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400" b="1" kern="100" dirty="0">
                <a:latin typeface="Arial" panose="020B0604020202020204" pitchFamily="34" charset="0"/>
                <a:ea typeface="ＤＨＰ平成ゴシックW5" panose="020B0500000000000000" pitchFamily="50" charset="-128"/>
                <a:cs typeface="Arial" panose="020B0604020202020204" pitchFamily="34" charset="0"/>
              </a:rPr>
              <a:t>Do not move around while it is still shaking</a:t>
            </a:r>
            <a:endParaRPr lang="ja-JP" sz="11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804025" y="1346200"/>
            <a:ext cx="1865313"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Open doors to secure evacuation routes</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395288" y="2212975"/>
            <a:ext cx="8286750" cy="13557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Extinguish all gas burners and other equipment that use naked flames.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When hazardous materials are in use, cap the bottles and take all safety measures.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In radioactive facilities, move radioactive materials to their storage site.</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Look out for any secondary threats to prevent the disaster from escalating.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University staff are to cease all lectures, experiments, examinations and meetings if there is a threat of danger.</a:t>
            </a:r>
          </a:p>
        </p:txBody>
      </p:sp>
      <p:sp>
        <p:nvSpPr>
          <p:cNvPr id="14" name="Text Box 73"/>
          <p:cNvSpPr txBox="1">
            <a:spLocks noChangeArrowheads="1"/>
          </p:cNvSpPr>
          <p:nvPr/>
        </p:nvSpPr>
        <p:spPr bwMode="auto">
          <a:xfrm>
            <a:off x="4335463" y="3740150"/>
            <a:ext cx="4346575" cy="95567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169988" y="3740150"/>
            <a:ext cx="2889250"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Once the</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shaking</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stops,</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561975" y="4691063"/>
            <a:ext cx="3216349" cy="176212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Protect yourself from falling glass, etc. with a helmet or other article.</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Beware of injury from falling or toppling objects.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3778324" y="4691063"/>
            <a:ext cx="4905302" cy="17621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Confirmation before Evacuating:</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If it is difficult to help others, contact the Disaster Prevention Center (03-5841-4016).</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to make sure fire has not broken out.</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In case of fire, commence initial fire-fighting activities. Evacuate if the flames are higher than your head.</a:t>
            </a:r>
          </a:p>
          <a:p>
            <a:pPr algn="just">
              <a:spcAft>
                <a:spcPts val="0"/>
              </a:spcAft>
              <a:defRPr/>
            </a:pPr>
            <a:endParaRPr lang="en-US"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852"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3" name="AutoShape 66"/>
          <p:cNvSpPr>
            <a:spLocks noChangeArrowheads="1"/>
          </p:cNvSpPr>
          <p:nvPr/>
        </p:nvSpPr>
        <p:spPr bwMode="auto">
          <a:xfrm rot="-5400000">
            <a:off x="600075" y="3886200"/>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p.8</a:t>
            </a:r>
            <a:endParaRPr lang="ja-JP" altLang="en-US" sz="1200" b="1" dirty="0">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196752"/>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Safety Confirmation</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Follow the instructions of faculty members and administration staff members.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The manager of the office or laboratory must check the safety of members and report it to the affiliated department office.</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In the event of large earthquakes while outside the university, report on your safety to the manager of your office or laboratory. If you go to a different evacuation place or hear information about other members, share the information with your managers.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When you receive an email from the </a:t>
            </a:r>
            <a:r>
              <a:rPr lang="en-US" altLang="ja-JP" sz="2000" dirty="0">
                <a:solidFill>
                  <a:srgbClr val="C00000"/>
                </a:solidFill>
                <a:latin typeface="Times New Roman" panose="02020603050405020304" pitchFamily="18" charset="0"/>
                <a:cs typeface="Times New Roman" panose="02020603050405020304" pitchFamily="18" charset="0"/>
              </a:rPr>
              <a:t>Safety Confirmation Service</a:t>
            </a:r>
            <a:r>
              <a:rPr lang="en-US" altLang="ja-JP" sz="2000" dirty="0">
                <a:solidFill>
                  <a:srgbClr val="000000"/>
                </a:solidFill>
                <a:latin typeface="Times New Roman" panose="02020603050405020304" pitchFamily="18" charset="0"/>
                <a:cs typeface="Times New Roman" panose="02020603050405020304" pitchFamily="18" charset="0"/>
              </a:rPr>
              <a:t>, please reply to it as soon as possible.</a:t>
            </a:r>
          </a:p>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Other Important Information</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a:t>
            </a:r>
            <a:r>
              <a:rPr lang="en-US" altLang="ja-JP" sz="2000" dirty="0">
                <a:solidFill>
                  <a:srgbClr val="C00000"/>
                </a:solidFill>
                <a:latin typeface="Times New Roman" panose="02020603050405020304" pitchFamily="18" charset="0"/>
                <a:ea typeface="ＭＳ 明朝" panose="02020609040205080304" pitchFamily="17" charset="-128"/>
              </a:rPr>
              <a:t>If it is difficult to return home</a:t>
            </a:r>
            <a:r>
              <a:rPr lang="en-US" altLang="ja-JP" sz="2000" dirty="0">
                <a:latin typeface="Times New Roman" panose="02020603050405020304" pitchFamily="18" charset="0"/>
                <a:ea typeface="ＭＳ 明朝" panose="02020609040205080304" pitchFamily="17" charset="-128"/>
              </a:rPr>
              <a:t>, you can stay at the university. The School of Science can make some rooms available as a temporary shelter, and provide </a:t>
            </a:r>
            <a:r>
              <a:rPr lang="en-US" altLang="ja-JP" sz="2000" dirty="0">
                <a:solidFill>
                  <a:srgbClr val="C00000"/>
                </a:solidFill>
                <a:latin typeface="Times New Roman" panose="02020603050405020304" pitchFamily="18" charset="0"/>
                <a:ea typeface="ＭＳ 明朝" panose="02020609040205080304" pitchFamily="17" charset="-128"/>
              </a:rPr>
              <a:t>water, food, blankets, and toilet facilities</a:t>
            </a:r>
            <a:r>
              <a:rPr lang="en-US" altLang="ja-JP" sz="2000" dirty="0">
                <a:latin typeface="Times New Roman" panose="02020603050405020304" pitchFamily="18" charset="0"/>
                <a:ea typeface="ＭＳ 明朝" panose="02020609040205080304" pitchFamily="17" charset="-128"/>
              </a:rPr>
              <a:t>, etc.</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Use the </a:t>
            </a:r>
            <a:r>
              <a:rPr lang="en-US" altLang="ja-JP" sz="2000" dirty="0">
                <a:solidFill>
                  <a:srgbClr val="C00000"/>
                </a:solidFill>
                <a:latin typeface="Times New Roman" panose="02020603050405020304" pitchFamily="18" charset="0"/>
                <a:ea typeface="ＭＳ 明朝" panose="02020609040205080304" pitchFamily="17" charset="-128"/>
              </a:rPr>
              <a:t>disaster message dial </a:t>
            </a:r>
            <a:r>
              <a:rPr lang="en-US" altLang="ja-JP" sz="2000" dirty="0">
                <a:latin typeface="Times New Roman" panose="02020603050405020304" pitchFamily="18" charset="0"/>
                <a:ea typeface="ＭＳ 明朝" panose="02020609040205080304" pitchFamily="17" charset="-128"/>
              </a:rPr>
              <a:t>(171) in order to confirm the safety of your family and friends.</a:t>
            </a:r>
          </a:p>
          <a:p>
            <a:pPr marL="0" indent="0" algn="just">
              <a:lnSpc>
                <a:spcPts val="2200"/>
              </a:lnSpc>
              <a:spcBef>
                <a:spcPts val="0"/>
              </a:spcBef>
              <a:spcAft>
                <a:spcPts val="600"/>
              </a:spcAft>
              <a:buFont typeface="Wingdings" panose="05000000000000000000" pitchFamily="2" charset="2"/>
              <a:buNone/>
              <a:tabLst>
                <a:tab pos="360363" algn="l"/>
                <a:tab pos="449263" algn="l"/>
                <a:tab pos="533400" algn="l"/>
              </a:tabLst>
              <a:defRPr/>
            </a:pPr>
            <a:endParaRPr lang="en-US" altLang="ja-JP" sz="2400" b="1" dirty="0">
              <a:solidFill>
                <a:srgbClr val="0000FF"/>
              </a:solidFill>
            </a:endParaRPr>
          </a:p>
        </p:txBody>
      </p:sp>
      <p:sp>
        <p:nvSpPr>
          <p:cNvPr id="368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r>
              <a:rPr lang="en-US" altLang="ja-JP" sz="3200" b="1">
                <a:solidFill>
                  <a:schemeClr val="tx2"/>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p.9</a:t>
            </a:r>
            <a:endParaRPr lang="ja-JP" altLang="en-US" sz="1200" b="1"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95288"/>
            <a:ext cx="8001000" cy="747712"/>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4.</a:t>
            </a:r>
            <a:r>
              <a:rPr lang="ja-JP" altLang="en-US" sz="2800" b="1" dirty="0">
                <a:latin typeface="Times New Roman" panose="02020603050405020304" pitchFamily="18" charset="0"/>
                <a:cs typeface="Times New Roman" panose="02020603050405020304" pitchFamily="18" charset="0"/>
              </a:rPr>
              <a:t> </a:t>
            </a:r>
            <a:r>
              <a:rPr lang="en-US" altLang="ja-JP" sz="2800" b="1" dirty="0">
                <a:latin typeface="Times New Roman" panose="02020603050405020304" pitchFamily="18" charset="0"/>
                <a:cs typeface="Times New Roman" panose="02020603050405020304" pitchFamily="18" charset="0"/>
              </a:rPr>
              <a:t>Emergency Procedures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Response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to</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Accidents</a:t>
            </a:r>
            <a:r>
              <a:rPr lang="en-US" altLang="ja-JP" sz="3200" b="1" dirty="0"/>
              <a:t> </a:t>
            </a:r>
          </a:p>
        </p:txBody>
      </p:sp>
      <p:sp>
        <p:nvSpPr>
          <p:cNvPr id="34820" name="Text Box 3"/>
          <p:cNvSpPr txBox="1">
            <a:spLocks noChangeArrowheads="1"/>
          </p:cNvSpPr>
          <p:nvPr/>
        </p:nvSpPr>
        <p:spPr bwMode="auto">
          <a:xfrm>
            <a:off x="612775" y="1366838"/>
            <a:ext cx="8280400" cy="542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ts val="0"/>
              </a:spcBef>
              <a:defRPr/>
            </a:pPr>
            <a:r>
              <a:rPr lang="en-US" altLang="ja-JP" sz="2000" dirty="0">
                <a:latin typeface="Times New Roman" panose="02020603050405020304" pitchFamily="18" charset="0"/>
                <a:cs typeface="Times New Roman" panose="02020603050405020304" pitchFamily="18" charset="0"/>
              </a:rPr>
              <a:t>In the event of an accident, injury or illness, </a:t>
            </a:r>
          </a:p>
          <a:p>
            <a:pPr marL="261938" indent="-261938" eaLnBrk="1" hangingPunct="1">
              <a:spcBef>
                <a:spcPct val="20000"/>
              </a:spcBef>
              <a:buClr>
                <a:srgbClr val="CC0000"/>
              </a:buClr>
              <a:defRPr/>
            </a:pPr>
            <a:r>
              <a:rPr lang="ja-JP" altLang="en-US" sz="2000" dirty="0">
                <a:latin typeface="Times New Roman" panose="02020603050405020304" pitchFamily="18" charset="0"/>
                <a:cs typeface="Times New Roman" panose="02020603050405020304" pitchFamily="18" charset="0"/>
              </a:rPr>
              <a:t>①　</a:t>
            </a:r>
            <a:r>
              <a:rPr lang="en-US" altLang="ja-JP" dirty="0">
                <a:latin typeface="Times New Roman" panose="02020603050405020304" pitchFamily="18" charset="0"/>
                <a:cs typeface="Times New Roman" panose="02020603050405020304" pitchFamily="18" charset="0"/>
              </a:rPr>
              <a:t>Contact the hospital or Fire Department as appropriate based on the situation.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②　</a:t>
            </a:r>
            <a:r>
              <a:rPr lang="en-US" altLang="ja-JP" dirty="0">
                <a:latin typeface="Times New Roman" panose="02020603050405020304" pitchFamily="18" charset="0"/>
                <a:cs typeface="Times New Roman" panose="02020603050405020304" pitchFamily="18" charset="0"/>
              </a:rPr>
              <a:t>Contact Disaster Prevention Center immediately.</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③　</a:t>
            </a:r>
            <a:r>
              <a:rPr lang="en-US" altLang="ja-JP" dirty="0">
                <a:latin typeface="Times New Roman" panose="02020603050405020304" pitchFamily="18" charset="0"/>
                <a:cs typeface="Times New Roman" panose="02020603050405020304" pitchFamily="18" charset="0"/>
              </a:rPr>
              <a:t>Report the details to the manager of the office/laboratory, the department office, and ESMO.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④　</a:t>
            </a:r>
            <a:r>
              <a:rPr lang="en-US" altLang="ja-JP" dirty="0">
                <a:latin typeface="Times New Roman" panose="02020603050405020304" pitchFamily="18" charset="0"/>
                <a:cs typeface="Times New Roman" panose="02020603050405020304" pitchFamily="18" charset="0"/>
              </a:rPr>
              <a:t>After discussion with the person concerned and the manager of the office/laboratory, submit a report on the accident via the online University of Tokyo’s Safety Management &amp; Information System (UTSMIS).</a:t>
            </a: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lnSpc>
                <a:spcPct val="110000"/>
              </a:lnSpc>
              <a:defRPr/>
            </a:pPr>
            <a:r>
              <a:rPr lang="en-US" altLang="ja-JP" sz="2800" dirty="0">
                <a:solidFill>
                  <a:srgbClr val="0000FF"/>
                </a:solidFill>
              </a:rPr>
              <a:t> </a:t>
            </a:r>
            <a:endParaRPr lang="en-US" altLang="ja-JP" sz="2000" dirty="0">
              <a:solidFill>
                <a:srgbClr val="0000FF"/>
              </a:solidFill>
            </a:endParaRPr>
          </a:p>
        </p:txBody>
      </p:sp>
      <p:sp>
        <p:nvSpPr>
          <p:cNvPr id="37892" name="Text Box 4"/>
          <p:cNvSpPr txBox="1">
            <a:spLocks noChangeArrowheads="1"/>
          </p:cNvSpPr>
          <p:nvPr/>
        </p:nvSpPr>
        <p:spPr bwMode="auto">
          <a:xfrm>
            <a:off x="493713" y="4378325"/>
            <a:ext cx="1725612"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dirty="0">
                <a:latin typeface="Times New Roman" panose="02020603050405020304" pitchFamily="18" charset="0"/>
                <a:cs typeface="Times New Roman" panose="02020603050405020304" pitchFamily="18" charset="0"/>
              </a:rPr>
              <a:t>Hospital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Fire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Department</a:t>
            </a:r>
            <a:r>
              <a:rPr lang="en-US" altLang="ja-JP" dirty="0"/>
              <a:t> </a:t>
            </a:r>
          </a:p>
        </p:txBody>
      </p:sp>
      <p:sp>
        <p:nvSpPr>
          <p:cNvPr id="23" name="Line 8"/>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24" name="Line 9"/>
          <p:cNvSpPr>
            <a:spLocks noChangeShapeType="1"/>
          </p:cNvSpPr>
          <p:nvPr/>
        </p:nvSpPr>
        <p:spPr bwMode="auto">
          <a:xfrm flipH="1">
            <a:off x="2644775" y="4606925"/>
            <a:ext cx="679450" cy="968375"/>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895" name="Line 11"/>
          <p:cNvSpPr>
            <a:spLocks noChangeShapeType="1"/>
          </p:cNvSpPr>
          <p:nvPr/>
        </p:nvSpPr>
        <p:spPr bwMode="auto">
          <a:xfrm flipH="1" flipV="1">
            <a:off x="1476375" y="5054600"/>
            <a:ext cx="0" cy="520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Text Box 4"/>
          <p:cNvSpPr txBox="1">
            <a:spLocks noChangeArrowheads="1"/>
          </p:cNvSpPr>
          <p:nvPr/>
        </p:nvSpPr>
        <p:spPr bwMode="auto">
          <a:xfrm>
            <a:off x="1104900" y="5557838"/>
            <a:ext cx="1714500"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Disaster Prevention Center</a:t>
            </a:r>
            <a:endParaRPr lang="en-US" altLang="ja-JP" sz="1600"/>
          </a:p>
        </p:txBody>
      </p:sp>
      <p:sp>
        <p:nvSpPr>
          <p:cNvPr id="37897" name="Text Box 4"/>
          <p:cNvSpPr txBox="1">
            <a:spLocks noChangeArrowheads="1"/>
          </p:cNvSpPr>
          <p:nvPr/>
        </p:nvSpPr>
        <p:spPr bwMode="auto">
          <a:xfrm>
            <a:off x="3059113" y="5070475"/>
            <a:ext cx="1208087" cy="58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Department</a:t>
            </a:r>
            <a:r>
              <a:rPr lang="ja-JP" altLang="en-US" sz="1600">
                <a:latin typeface="Times New Roman" panose="02020603050405020304" pitchFamily="18" charset="0"/>
                <a:cs typeface="Times New Roman" panose="02020603050405020304" pitchFamily="18" charset="0"/>
              </a:rPr>
              <a:t> </a:t>
            </a:r>
            <a:r>
              <a:rPr lang="en-US" altLang="ja-JP" sz="1600">
                <a:latin typeface="Times New Roman" panose="02020603050405020304" pitchFamily="18" charset="0"/>
                <a:cs typeface="Times New Roman" panose="02020603050405020304" pitchFamily="18" charset="0"/>
              </a:rPr>
              <a:t>Office</a:t>
            </a:r>
            <a:r>
              <a:rPr lang="en-US" altLang="ja-JP" sz="1600"/>
              <a:t> </a:t>
            </a:r>
          </a:p>
        </p:txBody>
      </p:sp>
      <p:sp>
        <p:nvSpPr>
          <p:cNvPr id="37898" name="Text Box 4"/>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ESMO</a:t>
            </a:r>
            <a:endParaRPr lang="en-US" altLang="ja-JP"/>
          </a:p>
        </p:txBody>
      </p:sp>
      <p:sp>
        <p:nvSpPr>
          <p:cNvPr id="37899" name="Text Box 16"/>
          <p:cNvSpPr txBox="1">
            <a:spLocks noChangeArrowheads="1"/>
          </p:cNvSpPr>
          <p:nvPr/>
        </p:nvSpPr>
        <p:spPr bwMode="auto">
          <a:xfrm>
            <a:off x="2438400" y="428625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30" name="Line 10"/>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1" name="Line 10"/>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2" name="Line 10"/>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3" name="Line 11"/>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0"/>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5" name="Line 10"/>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6" name="Line 10"/>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7" name="Text Box 14"/>
          <p:cNvSpPr txBox="1">
            <a:spLocks noChangeArrowheads="1"/>
          </p:cNvSpPr>
          <p:nvPr/>
        </p:nvSpPr>
        <p:spPr bwMode="auto">
          <a:xfrm>
            <a:off x="3290888" y="3914775"/>
            <a:ext cx="2563812" cy="70643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000" dirty="0">
                <a:latin typeface="Times New Roman" panose="02020603050405020304" pitchFamily="18" charset="0"/>
                <a:cs typeface="Times New Roman" panose="02020603050405020304" pitchFamily="18" charset="0"/>
              </a:rPr>
              <a:t>Person concerned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People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around</a:t>
            </a:r>
            <a:endParaRPr lang="en-US" altLang="ja-JP" sz="2000" dirty="0"/>
          </a:p>
        </p:txBody>
      </p:sp>
      <p:cxnSp>
        <p:nvCxnSpPr>
          <p:cNvPr id="38" name="カギ線コネクタ 37"/>
          <p:cNvCxnSpPr>
            <a:endCxn id="37912"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9" name="右大かっこ 38"/>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910" name="Text Box 20"/>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Manager</a:t>
            </a:r>
          </a:p>
        </p:txBody>
      </p:sp>
      <p:sp>
        <p:nvSpPr>
          <p:cNvPr id="37911" name="Line 10"/>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0"/>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37913" name="Text Box 16"/>
          <p:cNvSpPr txBox="1">
            <a:spLocks noChangeArrowheads="1"/>
          </p:cNvSpPr>
          <p:nvPr/>
        </p:nvSpPr>
        <p:spPr bwMode="auto">
          <a:xfrm>
            <a:off x="2389188" y="4922838"/>
            <a:ext cx="574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37914" name="Text Box 16"/>
          <p:cNvSpPr txBox="1">
            <a:spLocks noChangeArrowheads="1"/>
          </p:cNvSpPr>
          <p:nvPr/>
        </p:nvSpPr>
        <p:spPr bwMode="auto">
          <a:xfrm>
            <a:off x="4371975" y="466090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37915" name="Text Box 16"/>
          <p:cNvSpPr txBox="1">
            <a:spLocks noChangeArrowheads="1"/>
          </p:cNvSpPr>
          <p:nvPr/>
        </p:nvSpPr>
        <p:spPr bwMode="auto">
          <a:xfrm>
            <a:off x="6902450" y="4378325"/>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6" name="角丸四角形 45"/>
          <p:cNvSpPr/>
          <p:nvPr/>
        </p:nvSpPr>
        <p:spPr>
          <a:xfrm>
            <a:off x="5313618" y="1285875"/>
            <a:ext cx="3364111" cy="481013"/>
          </a:xfrm>
          <a:prstGeom prst="roundRect">
            <a:avLst>
              <a:gd name="adj" fmla="val 37789"/>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dirty="0">
                <a:solidFill>
                  <a:schemeClr val="tx1"/>
                </a:solidFill>
              </a:rPr>
              <a:t>See</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back</a:t>
            </a:r>
            <a:r>
              <a:rPr lang="ja-JP" altLang="en-US" dirty="0">
                <a:solidFill>
                  <a:schemeClr val="tx1"/>
                </a:solidFill>
              </a:rPr>
              <a:t> </a:t>
            </a:r>
            <a:r>
              <a:rPr lang="en-US" altLang="ja-JP" dirty="0">
                <a:solidFill>
                  <a:schemeClr val="tx1"/>
                </a:solidFill>
              </a:rPr>
              <a:t>of</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Guide</a:t>
            </a:r>
            <a:endParaRPr lang="ja-JP" altLang="en-US" dirty="0">
              <a:solidFill>
                <a:schemeClr val="tx1"/>
              </a:solidFill>
            </a:endParaRPr>
          </a:p>
        </p:txBody>
      </p:sp>
      <p:sp>
        <p:nvSpPr>
          <p:cNvPr id="29" name="横巻き 2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AEDs are cardiopulmonary resuscitator units that revive people whose hearts have stopped beating.</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eaLnBrk="1" hangingPunct="1">
              <a:buClr>
                <a:srgbClr val="CC0000"/>
              </a:buClr>
              <a:defRPr/>
            </a:pPr>
            <a:r>
              <a:rPr lang="en-US" altLang="ja-JP" sz="2200" dirty="0">
                <a:solidFill>
                  <a:srgbClr val="0000FF"/>
                </a:solidFill>
                <a:latin typeface="Times New Roman" panose="02020603050405020304" pitchFamily="18" charset="0"/>
                <a:cs typeface="Times New Roman" panose="02020603050405020304" pitchFamily="18" charset="0"/>
              </a:rPr>
              <a:t>If you find someone lying prone:</a:t>
            </a:r>
            <a:endParaRPr lang="ja-JP" altLang="ja-JP" sz="2200" dirty="0">
              <a:solidFill>
                <a:srgbClr val="0000FF"/>
              </a:solidFill>
              <a:latin typeface="Times New Roman" panose="02020603050405020304" pitchFamily="18" charset="0"/>
              <a:cs typeface="Times New Roman" panose="02020603050405020304" pitchFamily="18" charset="0"/>
            </a:endParaRP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(1) Tap them on the shoulder and speak to them.</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(2) If there is no response, shout for help and ask passersby to call 119 and bring an AED unit.</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(3) Check the person’s respiration – i.e. Are they breathing?</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(4) If respiration is normal, immediately commence with 30 chest compressions (heart massage).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(5) After the chest compressions, perform artificial respiration twice.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(6) When the AED unit arrives, first of all switch on the power. Then following the audio instructions provided. </a:t>
            </a:r>
          </a:p>
          <a:p>
            <a:pPr eaLnBrk="1" hangingPunct="1">
              <a:defRPr/>
            </a:pPr>
            <a:r>
              <a:rPr lang="en-US" altLang="ja-JP" sz="2200" dirty="0">
                <a:latin typeface="Times New Roman" panose="02020603050405020304" pitchFamily="18" charset="0"/>
                <a:cs typeface="Times New Roman" panose="02020603050405020304" pitchFamily="18" charset="0"/>
              </a:rPr>
              <a:t>Students, faculty, and administration staff at the University of Tokyo </a:t>
            </a:r>
            <a:r>
              <a:rPr lang="en-US" altLang="ja-JP" sz="2200" dirty="0">
                <a:solidFill>
                  <a:srgbClr val="C00000"/>
                </a:solidFill>
                <a:latin typeface="Times New Roman" panose="02020603050405020304" pitchFamily="18" charset="0"/>
                <a:cs typeface="Times New Roman" panose="02020603050405020304" pitchFamily="18" charset="0"/>
              </a:rPr>
              <a:t>can participate in regular lectures held by the Fire Department</a:t>
            </a:r>
            <a:r>
              <a:rPr lang="en-US" altLang="ja-JP" sz="2200" dirty="0">
                <a:latin typeface="Times New Roman" panose="02020603050405020304" pitchFamily="18" charset="0"/>
                <a:cs typeface="Times New Roman" panose="02020603050405020304" pitchFamily="18" charset="0"/>
              </a:rPr>
              <a:t>. The lecture is provided during the evacuation drill.</a:t>
            </a:r>
          </a:p>
        </p:txBody>
      </p:sp>
      <p:sp>
        <p:nvSpPr>
          <p:cNvPr id="389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Automated External Defibrillators (AEDs)</a:t>
            </a:r>
            <a:endParaRPr lang="en-US" altLang="ja-JP" sz="3200" b="1">
              <a:solidFill>
                <a:schemeClr val="tx2"/>
              </a:solidFill>
            </a:endParaRPr>
          </a:p>
        </p:txBody>
      </p:sp>
      <p:sp>
        <p:nvSpPr>
          <p:cNvPr id="4" name="横巻き 3"/>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星: 24 pt 2">
            <a:extLst>
              <a:ext uri="{FF2B5EF4-FFF2-40B4-BE49-F238E27FC236}">
                <a16:creationId xmlns:a16="http://schemas.microsoft.com/office/drawing/2014/main" id="{89592258-6EB1-4B78-905B-CBA35A2906C4}"/>
              </a:ext>
            </a:extLst>
          </p:cNvPr>
          <p:cNvSpPr/>
          <p:nvPr/>
        </p:nvSpPr>
        <p:spPr>
          <a:xfrm>
            <a:off x="1172167" y="3925460"/>
            <a:ext cx="5783969" cy="18078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pic>
        <p:nvPicPr>
          <p:cNvPr id="9221" name="Picture 8" descr="勉強好きな学生のイラスト（男子）">
            <a:extLst>
              <a:ext uri="{FF2B5EF4-FFF2-40B4-BE49-F238E27FC236}">
                <a16:creationId xmlns:a16="http://schemas.microsoft.com/office/drawing/2014/main" id="{EFD9C92B-FD76-4304-BA78-5B5A0217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6" y="1988031"/>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06066154-2CA0-4D20-BC64-00C900D1167C}"/>
              </a:ext>
            </a:extLst>
          </p:cNvPr>
          <p:cNvSpPr txBox="1">
            <a:spLocks noChangeArrowheads="1"/>
          </p:cNvSpPr>
          <p:nvPr/>
        </p:nvSpPr>
        <p:spPr bwMode="auto">
          <a:xfrm>
            <a:off x="940594" y="3716267"/>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800" dirty="0"/>
              <a:t>However</a:t>
            </a:r>
            <a:r>
              <a:rPr lang="ja-JP" altLang="en-US" sz="2800" dirty="0"/>
              <a:t>・・・</a:t>
            </a:r>
          </a:p>
        </p:txBody>
      </p:sp>
      <p:pic>
        <p:nvPicPr>
          <p:cNvPr id="9223" name="Picture 10" descr="心を病む人のイラスト（男性）">
            <a:extLst>
              <a:ext uri="{FF2B5EF4-FFF2-40B4-BE49-F238E27FC236}">
                <a16:creationId xmlns:a16="http://schemas.microsoft.com/office/drawing/2014/main" id="{5656DCF1-9CE2-4725-98E5-2360C7B3D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97" y="4700767"/>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D410FA70-E096-4908-9298-6F058A87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969" y="1594939"/>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79257B6A-1D5D-4609-9C23-40C24F09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821" y="366097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0E241BAC-6B4C-43D8-93FD-31E2A78E1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74D4586B-3E99-4BCE-852F-1F5045F46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テキスト ボックス 8">
            <a:extLst>
              <a:ext uri="{FF2B5EF4-FFF2-40B4-BE49-F238E27FC236}">
                <a16:creationId xmlns:a16="http://schemas.microsoft.com/office/drawing/2014/main" id="{612BFF92-F4AD-4F57-8FB2-0DF560E465F0}"/>
              </a:ext>
            </a:extLst>
          </p:cNvPr>
          <p:cNvSpPr txBox="1">
            <a:spLocks noChangeArrowheads="1"/>
          </p:cNvSpPr>
          <p:nvPr/>
        </p:nvSpPr>
        <p:spPr bwMode="auto">
          <a:xfrm>
            <a:off x="1860076" y="5843383"/>
            <a:ext cx="572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b="0" i="0" dirty="0">
                <a:solidFill>
                  <a:srgbClr val="000000"/>
                </a:solidFill>
                <a:effectLst/>
                <a:latin typeface="Roboto"/>
              </a:rPr>
              <a:t>It interferes with education and research.</a:t>
            </a:r>
            <a:endParaRPr lang="ja-JP" altLang="en-US" sz="2400" dirty="0"/>
          </a:p>
        </p:txBody>
      </p:sp>
      <p:sp>
        <p:nvSpPr>
          <p:cNvPr id="11" name="矢印: 下 10">
            <a:extLst>
              <a:ext uri="{FF2B5EF4-FFF2-40B4-BE49-F238E27FC236}">
                <a16:creationId xmlns:a16="http://schemas.microsoft.com/office/drawing/2014/main" id="{6856AC52-2B6F-45D6-8CDE-28F4CFBE3F89}"/>
              </a:ext>
            </a:extLst>
          </p:cNvPr>
          <p:cNvSpPr/>
          <p:nvPr/>
        </p:nvSpPr>
        <p:spPr>
          <a:xfrm>
            <a:off x="4572000" y="54403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EE5E27F-BB32-4D5D-85B1-2E955E5F77DB}"/>
              </a:ext>
            </a:extLst>
          </p:cNvPr>
          <p:cNvSpPr txBox="1"/>
          <p:nvPr/>
        </p:nvSpPr>
        <p:spPr>
          <a:xfrm>
            <a:off x="1481096" y="1340768"/>
            <a:ext cx="5783969" cy="2308324"/>
          </a:xfrm>
          <a:prstGeom prst="rect">
            <a:avLst/>
          </a:prstGeom>
          <a:noFill/>
        </p:spPr>
        <p:txBody>
          <a:bodyPr wrap="square" rtlCol="0">
            <a:spAutoFit/>
          </a:bodyPr>
          <a:lstStyle/>
          <a:p>
            <a:pPr>
              <a:defRPr/>
            </a:pPr>
            <a:r>
              <a:rPr lang="en-US" altLang="ja-JP" sz="2400" b="0" i="0" dirty="0">
                <a:solidFill>
                  <a:srgbClr val="000000"/>
                </a:solidFill>
                <a:effectLst/>
                <a:latin typeface="Times New Roman" panose="02020603050405020304" pitchFamily="18" charset="0"/>
                <a:cs typeface="Times New Roman" panose="02020603050405020304" pitchFamily="18" charset="0"/>
              </a:rPr>
              <a:t>The goals of the University of Tokyo, based on academic freedom, lie in the pursuit of truth, creation of knowledge, and maintaining as well as </a:t>
            </a:r>
            <a:r>
              <a:rPr lang="en-US" altLang="ja-JP" sz="2400" b="0" i="0" dirty="0">
                <a:solidFill>
                  <a:srgbClr val="C00000"/>
                </a:solidFill>
                <a:effectLst/>
                <a:latin typeface="Times New Roman" panose="02020603050405020304" pitchFamily="18" charset="0"/>
                <a:cs typeface="Times New Roman" panose="02020603050405020304" pitchFamily="18" charset="0"/>
              </a:rPr>
              <a:t>developing the highest level of education and research in the world</a:t>
            </a:r>
            <a:r>
              <a:rPr lang="en-US" altLang="ja-JP" sz="2400" b="0" i="0" dirty="0">
                <a:solidFill>
                  <a:srgbClr val="000000"/>
                </a:solidFill>
                <a:effectLst/>
                <a:latin typeface="Times New Roman" panose="02020603050405020304" pitchFamily="18" charset="0"/>
                <a:cs typeface="Times New Roman" panose="02020603050405020304" pitchFamily="18" charset="0"/>
              </a:rPr>
              <a:t>.</a:t>
            </a:r>
          </a:p>
          <a:p>
            <a:pPr>
              <a:defRPr/>
            </a:pP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(from</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b="1" dirty="0">
                <a:solidFill>
                  <a:srgbClr val="000000"/>
                </a:solidFill>
                <a:latin typeface="Times New Roman" panose="02020603050405020304" pitchFamily="18" charset="0"/>
                <a:cs typeface="Times New Roman" panose="02020603050405020304" pitchFamily="18" charset="0"/>
              </a:rPr>
              <a:t>“</a:t>
            </a:r>
            <a:r>
              <a:rPr lang="en-US" altLang="ja-JP" sz="2400" b="1" i="0" u="none" strike="noStrike" dirty="0">
                <a:solidFill>
                  <a:srgbClr val="000000"/>
                </a:solidFill>
                <a:effectLst/>
                <a:latin typeface="Times New Roman" panose="02020603050405020304" pitchFamily="18" charset="0"/>
                <a:cs typeface="Times New Roman" panose="02020603050405020304" pitchFamily="18" charset="0"/>
              </a:rPr>
              <a:t>The University of Tokyo Charter”</a:t>
            </a:r>
            <a:r>
              <a:rPr lang="ja-JP" altLang="en-US" sz="2400" dirty="0">
                <a:solidFill>
                  <a:srgbClr val="000000"/>
                </a:solidFill>
                <a:latin typeface="Times New Roman" panose="02020603050405020304" pitchFamily="18" charset="0"/>
                <a:cs typeface="Times New Roman" panose="02020603050405020304" pitchFamily="18" charset="0"/>
              </a:rPr>
              <a:t>）</a:t>
            </a:r>
            <a:endParaRPr lang="en-US" altLang="ja-JP" sz="2400" dirty="0">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E88F57E3-B3B4-4678-9A04-BA47A9E9B883}"/>
              </a:ext>
            </a:extLst>
          </p:cNvPr>
          <p:cNvSpPr txBox="1">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a:lstStyle>
          <a:p>
            <a:pPr eaLnBrk="1" hangingPunct="1"/>
            <a:r>
              <a:rPr lang="en-US" altLang="ja-JP" sz="3200" b="1" dirty="0">
                <a:latin typeface="Times New Roman" panose="02020603050405020304" pitchFamily="18" charset="0"/>
                <a:cs typeface="Times New Roman" panose="02020603050405020304" pitchFamily="18" charset="0"/>
              </a:rPr>
              <a:t>1. Purposes of Safety Education</a:t>
            </a:r>
            <a:endParaRPr lang="en-US" altLang="ja-JP" sz="3200" b="1" dirty="0"/>
          </a:p>
        </p:txBody>
      </p:sp>
      <p:sp>
        <p:nvSpPr>
          <p:cNvPr id="18" name="テキスト ボックス 17">
            <a:extLst>
              <a:ext uri="{FF2B5EF4-FFF2-40B4-BE49-F238E27FC236}">
                <a16:creationId xmlns:a16="http://schemas.microsoft.com/office/drawing/2014/main" id="{47B27203-D8C0-4FFA-AB26-F2E3795652C8}"/>
              </a:ext>
            </a:extLst>
          </p:cNvPr>
          <p:cNvSpPr txBox="1"/>
          <p:nvPr/>
        </p:nvSpPr>
        <p:spPr>
          <a:xfrm>
            <a:off x="1843760" y="4232255"/>
            <a:ext cx="5783969" cy="1200329"/>
          </a:xfrm>
          <a:prstGeom prst="rect">
            <a:avLst/>
          </a:prstGeom>
          <a:noFill/>
        </p:spPr>
        <p:txBody>
          <a:bodyPr wrap="square" rtlCol="0">
            <a:spAutoFit/>
          </a:bodyPr>
          <a:lstStyle/>
          <a:p>
            <a:pPr>
              <a:defRPr/>
            </a:pPr>
            <a:r>
              <a:rPr lang="en-US" altLang="ja-JP" sz="2400" dirty="0">
                <a:solidFill>
                  <a:srgbClr val="000000"/>
                </a:solidFill>
                <a:latin typeface="Times New Roman" panose="02020603050405020304" pitchFamily="18" charset="0"/>
                <a:cs typeface="Times New Roman" panose="02020603050405020304" pitchFamily="18" charset="0"/>
              </a:rPr>
              <a:t>-</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Poor physical condition</a:t>
            </a:r>
          </a:p>
          <a:p>
            <a:pPr>
              <a:defRPr/>
            </a:pPr>
            <a:r>
              <a:rPr lang="en-US" altLang="ja-JP" sz="2400" dirty="0">
                <a:latin typeface="Times New Roman" panose="02020603050405020304" pitchFamily="18" charset="0"/>
                <a:cs typeface="Times New Roman" panose="02020603050405020304" pitchFamily="18" charset="0"/>
              </a:rPr>
              <a:t>- A fire broke out in the laboratory</a:t>
            </a:r>
          </a:p>
          <a:p>
            <a:pPr>
              <a:defRPr/>
            </a:pPr>
            <a:r>
              <a:rPr lang="en-US" altLang="ja-JP" sz="2400" dirty="0">
                <a:latin typeface="Times New Roman" panose="02020603050405020304" pitchFamily="18" charset="0"/>
                <a:cs typeface="Times New Roman" panose="02020603050405020304" pitchFamily="18" charset="0"/>
              </a:rPr>
              <a:t>- The shelf collapsed due to the earthquake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フッター プレースホルダー 3"/>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39939" name="Rectangle 2"/>
          <p:cNvSpPr txBox="1">
            <a:spLocks noChangeArrowheads="1"/>
          </p:cNvSpPr>
          <p:nvPr/>
        </p:nvSpPr>
        <p:spPr bwMode="auto">
          <a:xfrm>
            <a:off x="533400" y="381000"/>
            <a:ext cx="6414864"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Map of AED locations for the </a:t>
            </a:r>
          </a:p>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Faculty and Graduate School of Science</a:t>
            </a:r>
          </a:p>
        </p:txBody>
      </p:sp>
      <p:pic>
        <p:nvPicPr>
          <p:cNvPr id="39940" name="図 171"/>
          <p:cNvPicPr>
            <a:picLocks noChangeArrowheads="1"/>
          </p:cNvPicPr>
          <p:nvPr/>
        </p:nvPicPr>
        <p:blipFill>
          <a:blip r:embed="rId2" cstate="print">
            <a:extLst>
              <a:ext uri="{28A0092B-C50C-407E-A947-70E740481C1C}">
                <a14:useLocalDpi xmlns:a14="http://schemas.microsoft.com/office/drawing/2010/main" val="0"/>
              </a:ext>
            </a:extLst>
          </a:blip>
          <a:srcRect t="-317" b="-699"/>
          <a:stretch>
            <a:fillRect/>
          </a:stretch>
        </p:blipFill>
        <p:spPr bwMode="auto">
          <a:xfrm>
            <a:off x="5343525" y="4103688"/>
            <a:ext cx="1333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図 17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8463" y="1281113"/>
            <a:ext cx="273367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図 17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950" y="3976688"/>
            <a:ext cx="30384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線吹き出し 2 (枠付き) 22"/>
          <p:cNvSpPr>
            <a:spLocks/>
          </p:cNvSpPr>
          <p:nvPr/>
        </p:nvSpPr>
        <p:spPr bwMode="auto">
          <a:xfrm>
            <a:off x="6265863" y="1366838"/>
            <a:ext cx="2014537" cy="611187"/>
          </a:xfrm>
          <a:prstGeom prst="borderCallout2">
            <a:avLst>
              <a:gd name="adj1" fmla="val 18690"/>
              <a:gd name="adj2" fmla="val -3782"/>
              <a:gd name="adj3" fmla="val 18690"/>
              <a:gd name="adj4" fmla="val -33079"/>
              <a:gd name="adj5" fmla="val 211796"/>
              <a:gd name="adj6" fmla="val -99972"/>
            </a:avLst>
          </a:prstGeom>
          <a:solidFill>
            <a:srgbClr val="ED7D31"/>
          </a:solidFill>
          <a:ln w="25400">
            <a:solidFill>
              <a:srgbClr val="ED7D31"/>
            </a:solidFill>
            <a:miter lim="800000"/>
            <a:headEnd/>
            <a:tailEnd type="triangle" w="med" len="med"/>
          </a:ln>
          <a:effectLst>
            <a:outerShdw dist="38100" dir="2700000" algn="tl" rotWithShape="0">
              <a:srgbClr val="000000">
                <a:alpha val="39998"/>
              </a:srgbClr>
            </a:outerShdw>
          </a:effectLst>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200">
                <a:solidFill>
                  <a:srgbClr val="FFFFFF"/>
                </a:solidFill>
                <a:latin typeface="Century" panose="02040604050505020304" pitchFamily="18" charset="0"/>
                <a:cs typeface="Times New Roman" panose="02020603050405020304" pitchFamily="18" charset="0"/>
              </a:rPr>
              <a:t>Disaster prevention center (Faculty of Science Bldg.1)</a:t>
            </a:r>
            <a:endParaRPr lang="en-US" altLang="ja-JP"/>
          </a:p>
        </p:txBody>
      </p:sp>
      <p:sp>
        <p:nvSpPr>
          <p:cNvPr id="39944" name="正方形/長方形 29"/>
          <p:cNvSpPr>
            <a:spLocks/>
          </p:cNvSpPr>
          <p:nvPr/>
        </p:nvSpPr>
        <p:spPr bwMode="auto">
          <a:xfrm>
            <a:off x="1662113" y="5951538"/>
            <a:ext cx="1960562" cy="284162"/>
          </a:xfrm>
          <a:prstGeom prst="rect">
            <a:avLst/>
          </a:prstGeom>
          <a:solidFill>
            <a:srgbClr val="FFFFFF"/>
          </a:solidFill>
          <a:ln w="25400">
            <a:solidFill>
              <a:srgbClr val="FFFFFF"/>
            </a:solidFill>
            <a:miter lim="800000"/>
            <a:headEnd/>
            <a:tailEnd/>
          </a:ln>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latin typeface="Century" panose="02040604050505020304" pitchFamily="18" charset="0"/>
                <a:cs typeface="Times New Roman" panose="02020603050405020304" pitchFamily="18" charset="0"/>
              </a:rPr>
              <a:t>Faculty of Science Bldg.2</a:t>
            </a:r>
            <a:endParaRPr lang="en-US" altLang="ja-JP"/>
          </a:p>
        </p:txBody>
      </p:sp>
      <p:sp>
        <p:nvSpPr>
          <p:cNvPr id="39945" name="線吹き出し 2 (枠付き) 1"/>
          <p:cNvSpPr>
            <a:spLocks/>
          </p:cNvSpPr>
          <p:nvPr/>
        </p:nvSpPr>
        <p:spPr bwMode="auto">
          <a:xfrm>
            <a:off x="555625" y="3965575"/>
            <a:ext cx="1117600" cy="411163"/>
          </a:xfrm>
          <a:prstGeom prst="borderCallout2">
            <a:avLst>
              <a:gd name="adj1" fmla="val 108648"/>
              <a:gd name="adj2" fmla="val 70866"/>
              <a:gd name="adj3" fmla="val 169301"/>
              <a:gd name="adj4" fmla="val 90167"/>
              <a:gd name="adj5" fmla="val 210190"/>
              <a:gd name="adj6" fmla="val 164440"/>
            </a:avLst>
          </a:prstGeom>
          <a:solidFill>
            <a:srgbClr val="ED7D31"/>
          </a:solidFill>
          <a:ln w="25400">
            <a:solidFill>
              <a:srgbClr val="ED7D31"/>
            </a:solidFill>
            <a:miter lim="800000"/>
            <a:headEnd/>
            <a:tailEnd type="triangle" w="med" len="med"/>
          </a:ln>
          <a:effectLst>
            <a:outerShdw dist="38100" dir="2700000" algn="tl" rotWithShape="0">
              <a:srgbClr val="000000">
                <a:alpha val="39998"/>
              </a:srgbClr>
            </a:outerShdw>
          </a:effectLst>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solidFill>
                  <a:srgbClr val="FFFFFF"/>
                </a:solidFill>
                <a:latin typeface="Century" panose="02040604050505020304" pitchFamily="18" charset="0"/>
                <a:cs typeface="Times New Roman" panose="02020603050405020304" pitchFamily="18" charset="0"/>
              </a:rPr>
              <a:t>J</a:t>
            </a:r>
            <a:r>
              <a:rPr lang="en-US" altLang="ja-JP" sz="1200">
                <a:solidFill>
                  <a:srgbClr val="FFFFFF"/>
                </a:solidFill>
                <a:latin typeface="Century" panose="02040604050505020304" pitchFamily="18" charset="0"/>
                <a:cs typeface="Times New Roman" panose="02020603050405020304" pitchFamily="18" charset="0"/>
              </a:rPr>
              <a:t>anitor's room</a:t>
            </a:r>
            <a:endParaRPr lang="en-US" altLang="ja-JP"/>
          </a:p>
        </p:txBody>
      </p:sp>
      <p:sp>
        <p:nvSpPr>
          <p:cNvPr id="39946" name="線吹き出し 2 (枠付き) 10"/>
          <p:cNvSpPr>
            <a:spLocks/>
          </p:cNvSpPr>
          <p:nvPr/>
        </p:nvSpPr>
        <p:spPr bwMode="auto">
          <a:xfrm>
            <a:off x="6489700" y="5307013"/>
            <a:ext cx="2044700" cy="568325"/>
          </a:xfrm>
          <a:prstGeom prst="borderCallout2">
            <a:avLst>
              <a:gd name="adj1" fmla="val -9167"/>
              <a:gd name="adj2" fmla="val 43028"/>
              <a:gd name="adj3" fmla="val -62796"/>
              <a:gd name="adj4" fmla="val 35370"/>
              <a:gd name="adj5" fmla="val -85972"/>
              <a:gd name="adj6" fmla="val -11968"/>
            </a:avLst>
          </a:prstGeom>
          <a:solidFill>
            <a:srgbClr val="ED7D31"/>
          </a:solidFill>
          <a:ln w="25400">
            <a:solidFill>
              <a:srgbClr val="ED7D31"/>
            </a:solidFill>
            <a:miter lim="800000"/>
            <a:headEnd/>
            <a:tailEnd type="triangle" w="med" len="med"/>
          </a:ln>
          <a:effectLst>
            <a:outerShdw dist="38100" dir="2700000" algn="tl" rotWithShape="0">
              <a:srgbClr val="000000">
                <a:alpha val="39998"/>
              </a:srgbClr>
            </a:outerShdw>
          </a:effectLst>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solidFill>
                  <a:srgbClr val="FFFFFF"/>
                </a:solidFill>
                <a:latin typeface="Century" panose="02040604050505020304" pitchFamily="18" charset="0"/>
                <a:cs typeface="Times New Roman" panose="02020603050405020304" pitchFamily="18" charset="0"/>
              </a:rPr>
              <a:t>Entrance Hall</a:t>
            </a:r>
            <a:endParaRPr lang="en-US" altLang="ja-JP" sz="600"/>
          </a:p>
          <a:p>
            <a:pPr algn="ctr"/>
            <a:r>
              <a:rPr lang="en-US" altLang="ja-JP" sz="1000">
                <a:solidFill>
                  <a:srgbClr val="FFFFFF"/>
                </a:solidFill>
                <a:latin typeface="Century" panose="02040604050505020304" pitchFamily="18" charset="0"/>
                <a:cs typeface="Times New Roman" panose="02020603050405020304" pitchFamily="18" charset="0"/>
              </a:rPr>
              <a:t>(Faculty of Science Bldg.3)</a:t>
            </a:r>
            <a:endParaRPr lang="en-US" altLang="ja-JP"/>
          </a:p>
        </p:txBody>
      </p:sp>
      <p:sp>
        <p:nvSpPr>
          <p:cNvPr id="39947" name="Rectangle 25"/>
          <p:cNvSpPr>
            <a:spLocks noChangeArrowheads="1"/>
          </p:cNvSpPr>
          <p:nvPr/>
        </p:nvSpPr>
        <p:spPr bwMode="auto">
          <a:xfrm>
            <a:off x="5133975" y="5984875"/>
            <a:ext cx="2533650" cy="246063"/>
          </a:xfrm>
          <a:prstGeom prst="rect">
            <a:avLst/>
          </a:prstGeom>
          <a:solidFill>
            <a:srgbClr val="FFFFFF"/>
          </a:solidFill>
          <a:ln w="25400">
            <a:solidFill>
              <a:srgbClr val="FFFFFF"/>
            </a:solidFill>
            <a:miter lim="800000"/>
            <a:headEnd/>
            <a:tailEnd/>
          </a:ln>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latin typeface="Century" panose="02040604050505020304" pitchFamily="18" charset="0"/>
                <a:cs typeface="Times New Roman" panose="02020603050405020304" pitchFamily="18" charset="0"/>
              </a:rPr>
              <a:t>Faculty of Science Bldg.3 (Asano Area)</a:t>
            </a:r>
            <a:endParaRPr lang="en-US" altLang="ja-JP"/>
          </a:p>
        </p:txBody>
      </p:sp>
      <p:sp>
        <p:nvSpPr>
          <p:cNvPr id="39948" name="Rectangle 5"/>
          <p:cNvSpPr>
            <a:spLocks/>
          </p:cNvSpPr>
          <p:nvPr/>
        </p:nvSpPr>
        <p:spPr bwMode="auto">
          <a:xfrm>
            <a:off x="2643188" y="3767138"/>
            <a:ext cx="3606800" cy="287337"/>
          </a:xfrm>
          <a:prstGeom prst="rect">
            <a:avLst/>
          </a:prstGeom>
          <a:solidFill>
            <a:srgbClr val="FFFFFF"/>
          </a:solidFill>
          <a:ln w="25400">
            <a:solidFill>
              <a:srgbClr val="FFFFFF"/>
            </a:solidFill>
            <a:miter lim="800000"/>
            <a:headEnd/>
            <a:tailEnd/>
          </a:ln>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solidFill>
                  <a:srgbClr val="000000"/>
                </a:solidFill>
                <a:latin typeface="Century" panose="02040604050505020304" pitchFamily="18" charset="0"/>
                <a:cs typeface="Times New Roman" panose="02020603050405020304" pitchFamily="18" charset="0"/>
              </a:rPr>
              <a:t>Faculty of Science Bldg.1, Chemistry Bldg</a:t>
            </a:r>
            <a:endParaRPr lang="en-US" altLang="ja-JP"/>
          </a:p>
        </p:txBody>
      </p:sp>
      <p:sp>
        <p:nvSpPr>
          <p:cNvPr id="39949" name="線吹き出し 2 (枠付き) 7"/>
          <p:cNvSpPr>
            <a:spLocks/>
          </p:cNvSpPr>
          <p:nvPr/>
        </p:nvSpPr>
        <p:spPr bwMode="auto">
          <a:xfrm>
            <a:off x="774700" y="2117725"/>
            <a:ext cx="2135188" cy="644525"/>
          </a:xfrm>
          <a:prstGeom prst="borderCallout2">
            <a:avLst>
              <a:gd name="adj1" fmla="val 17750"/>
              <a:gd name="adj2" fmla="val 103569"/>
              <a:gd name="adj3" fmla="val 17750"/>
              <a:gd name="adj4" fmla="val 118056"/>
              <a:gd name="adj5" fmla="val 17083"/>
              <a:gd name="adj6" fmla="val 151005"/>
            </a:avLst>
          </a:prstGeom>
          <a:solidFill>
            <a:srgbClr val="ED7D31"/>
          </a:solidFill>
          <a:ln w="25400">
            <a:solidFill>
              <a:srgbClr val="ED7D31"/>
            </a:solidFill>
            <a:miter lim="800000"/>
            <a:headEnd/>
            <a:tailEnd type="triangle" w="med" len="med"/>
          </a:ln>
          <a:effectLst>
            <a:outerShdw dist="38100" dir="2700000" algn="tl" rotWithShape="0">
              <a:srgbClr val="000000">
                <a:alpha val="39998"/>
              </a:srgbClr>
            </a:outerShdw>
          </a:effectLst>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200">
                <a:solidFill>
                  <a:srgbClr val="FFFFFF"/>
                </a:solidFill>
                <a:latin typeface="Century" panose="02040604050505020304" pitchFamily="18" charset="0"/>
                <a:cs typeface="Times New Roman" panose="02020603050405020304" pitchFamily="18" charset="0"/>
              </a:rPr>
              <a:t>Koshiba Hall</a:t>
            </a:r>
            <a:endParaRPr lang="en-US" altLang="ja-JP" sz="600"/>
          </a:p>
          <a:p>
            <a:pPr algn="ctr"/>
            <a:r>
              <a:rPr lang="en-US" altLang="ja-JP" sz="1200">
                <a:solidFill>
                  <a:srgbClr val="FFFFFF"/>
                </a:solidFill>
                <a:latin typeface="Century" panose="02040604050505020304" pitchFamily="18" charset="0"/>
                <a:cs typeface="Times New Roman" panose="02020603050405020304" pitchFamily="18" charset="0"/>
              </a:rPr>
              <a:t>(Faculty of Science Bldg.1)</a:t>
            </a:r>
            <a:endParaRPr lang="en-US" altLang="ja-JP"/>
          </a:p>
        </p:txBody>
      </p:sp>
      <p:sp>
        <p:nvSpPr>
          <p:cNvPr id="39950" name="AutoShape 6"/>
          <p:cNvSpPr>
            <a:spLocks/>
          </p:cNvSpPr>
          <p:nvPr/>
        </p:nvSpPr>
        <p:spPr bwMode="auto">
          <a:xfrm>
            <a:off x="5800725" y="2919413"/>
            <a:ext cx="1585913" cy="611187"/>
          </a:xfrm>
          <a:prstGeom prst="borderCallout2">
            <a:avLst>
              <a:gd name="adj1" fmla="val 18690"/>
              <a:gd name="adj2" fmla="val -4806"/>
              <a:gd name="adj3" fmla="val 18690"/>
              <a:gd name="adj4" fmla="val -13208"/>
              <a:gd name="adj5" fmla="val -25648"/>
              <a:gd name="adj6" fmla="val -46676"/>
            </a:avLst>
          </a:prstGeom>
          <a:solidFill>
            <a:srgbClr val="ED7D31"/>
          </a:solidFill>
          <a:ln w="25400">
            <a:solidFill>
              <a:srgbClr val="ED7D31"/>
            </a:solidFill>
            <a:miter lim="800000"/>
            <a:headEnd/>
            <a:tailEnd type="triangle" w="med" len="med"/>
          </a:ln>
          <a:effectLst>
            <a:outerShdw dist="38100" dir="2700000" algn="tl" rotWithShape="0">
              <a:srgbClr val="000000">
                <a:alpha val="39998"/>
              </a:srgbClr>
            </a:outerShdw>
          </a:effectLst>
        </p:spPr>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a:r>
              <a:rPr lang="en-US" altLang="ja-JP" sz="1000">
                <a:solidFill>
                  <a:srgbClr val="FFFFFF"/>
                </a:solidFill>
                <a:latin typeface="Century" panose="02040604050505020304" pitchFamily="18" charset="0"/>
                <a:cs typeface="Times New Roman" panose="02020603050405020304" pitchFamily="18" charset="0"/>
              </a:rPr>
              <a:t>Entrance Hall</a:t>
            </a:r>
            <a:endParaRPr lang="en-US" altLang="ja-JP" sz="600"/>
          </a:p>
          <a:p>
            <a:pPr algn="ctr"/>
            <a:r>
              <a:rPr lang="en-US" altLang="ja-JP" sz="1000">
                <a:solidFill>
                  <a:srgbClr val="FFFFFF"/>
                </a:solidFill>
                <a:latin typeface="Century" panose="02040604050505020304" pitchFamily="18" charset="0"/>
                <a:cs typeface="Times New Roman" panose="02020603050405020304" pitchFamily="18" charset="0"/>
              </a:rPr>
              <a:t>(Chemistry Main</a:t>
            </a:r>
            <a:r>
              <a:rPr lang="en-US" altLang="ja-JP" sz="1200">
                <a:solidFill>
                  <a:srgbClr val="FFFFFF"/>
                </a:solidFill>
                <a:latin typeface="Century" panose="02040604050505020304" pitchFamily="18" charset="0"/>
                <a:cs typeface="Times New Roman" panose="02020603050405020304" pitchFamily="18" charset="0"/>
              </a:rPr>
              <a:t> Bldg.)</a:t>
            </a:r>
            <a:endParaRPr lang="en-US" altLang="ja-JP"/>
          </a:p>
        </p:txBody>
      </p:sp>
      <p:sp>
        <p:nvSpPr>
          <p:cNvPr id="39951" name="Rectangle 1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2"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ja-JP" sz="600">
              <a:latin typeface="ＭＳ 明朝" panose="02020609040205080304" pitchFamily="17" charset="-128"/>
            </a:endParaRPr>
          </a:p>
          <a:p>
            <a:r>
              <a:rPr lang="ja-JP" altLang="ja-JP">
                <a:latin typeface="ＭＳ 明朝" panose="02020609040205080304" pitchFamily="17" charset="-128"/>
              </a:rPr>
              <a:t>　　</a:t>
            </a:r>
            <a:endParaRPr lang="ja-JP" altLang="ja-JP"/>
          </a:p>
        </p:txBody>
      </p:sp>
      <p:sp>
        <p:nvSpPr>
          <p:cNvPr id="39953" name="Rectangle 18"/>
          <p:cNvSpPr>
            <a:spLocks noChangeArrowheads="1"/>
          </p:cNvSpPr>
          <p:nvPr/>
        </p:nvSpPr>
        <p:spPr bwMode="auto">
          <a:xfrm>
            <a:off x="152400" y="26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4" name="Rectangle 22"/>
          <p:cNvSpPr>
            <a:spLocks noChangeArrowheads="1"/>
          </p:cNvSpPr>
          <p:nvPr/>
        </p:nvSpPr>
        <p:spPr bwMode="auto">
          <a:xfrm>
            <a:off x="152400" y="26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5" name="Rectangle 23"/>
          <p:cNvSpPr>
            <a:spLocks noChangeArrowheads="1"/>
          </p:cNvSpPr>
          <p:nvPr/>
        </p:nvSpPr>
        <p:spPr bwMode="auto">
          <a:xfrm>
            <a:off x="152400" y="530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6" name="Rectangle 25"/>
          <p:cNvSpPr>
            <a:spLocks noChangeArrowheads="1"/>
          </p:cNvSpPr>
          <p:nvPr/>
        </p:nvSpPr>
        <p:spPr bwMode="auto">
          <a:xfrm>
            <a:off x="152400" y="530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p.27</a:t>
            </a:r>
            <a:endParaRPr lang="ja-JP" altLang="en-US" sz="1200" b="1" dirty="0">
              <a:latin typeface="+mj-ea"/>
              <a:ea typeface="+mj-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1143000"/>
            <a:ext cx="8229600" cy="5256213"/>
          </a:xfrm>
        </p:spPr>
        <p:txBody>
          <a:bodyPr/>
          <a:lstStyle/>
          <a:p>
            <a:pPr eaLnBrk="1" hangingPunct="1">
              <a:buFont typeface="Wingdings" panose="05000000000000000000" pitchFamily="2" charset="2"/>
              <a:buNone/>
            </a:pPr>
            <a:endParaRPr lang="en-US" altLang="ja-JP" sz="2700" dirty="0"/>
          </a:p>
          <a:p>
            <a:pPr lvl="1" eaLnBrk="1" hangingPunct="1">
              <a:lnSpc>
                <a:spcPct val="50000"/>
              </a:lnSpc>
            </a:pPr>
            <a:endParaRPr lang="en-US" altLang="ja-JP" sz="2400" dirty="0"/>
          </a:p>
        </p:txBody>
      </p:sp>
      <p:sp>
        <p:nvSpPr>
          <p:cNvPr id="4096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5.</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Office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VDT: Preventing Eye, Neck and Arm Strain</a:t>
            </a:r>
            <a:endParaRPr lang="en-US" altLang="ja-JP" sz="3200" b="1" dirty="0">
              <a:solidFill>
                <a:schemeClr val="tx2"/>
              </a:solidFill>
            </a:endParaRPr>
          </a:p>
        </p:txBody>
      </p:sp>
      <p:sp>
        <p:nvSpPr>
          <p:cNvPr id="8" name="線吹き出し 1 (枠付き) 7"/>
          <p:cNvSpPr/>
          <p:nvPr/>
        </p:nvSpPr>
        <p:spPr>
          <a:xfrm>
            <a:off x="6350000" y="1754188"/>
            <a:ext cx="20383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Wear lenses that best suit you.</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66" name="図 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線吹き出し 1 (枠付き) 11"/>
          <p:cNvSpPr/>
          <p:nvPr/>
        </p:nvSpPr>
        <p:spPr>
          <a:xfrm>
            <a:off x="476250" y="1638300"/>
            <a:ext cx="2549525" cy="1147763"/>
          </a:xfrm>
          <a:prstGeom prst="borderCallout1">
            <a:avLst>
              <a:gd name="adj1" fmla="val 57912"/>
              <a:gd name="adj2" fmla="val 100726"/>
              <a:gd name="adj3" fmla="val 100491"/>
              <a:gd name="adj4" fmla="val 1429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Arrange the office lighting environment so that the lights are not reflected from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0" name="テキスト ボックス 12"/>
          <p:cNvSpPr txBox="1">
            <a:spLocks noChangeArrowheads="1"/>
          </p:cNvSpPr>
          <p:nvPr/>
        </p:nvSpPr>
        <p:spPr bwMode="auto">
          <a:xfrm>
            <a:off x="3849688" y="5535613"/>
            <a:ext cx="2757487"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Take a rest of 10 to 15 minutes after an hour of work.</a:t>
            </a:r>
            <a:endParaRPr lang="ja-JP" altLang="en-US" sz="1600"/>
          </a:p>
        </p:txBody>
      </p:sp>
      <p:sp>
        <p:nvSpPr>
          <p:cNvPr id="40971" name="テキスト ボックス 13"/>
          <p:cNvSpPr txBox="1">
            <a:spLocks noChangeArrowheads="1"/>
          </p:cNvSpPr>
          <p:nvPr/>
        </p:nvSpPr>
        <p:spPr bwMode="auto">
          <a:xfrm>
            <a:off x="6815138" y="5535613"/>
            <a:ext cx="1736725"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Do VDT or physical exercises.</a:t>
            </a:r>
          </a:p>
        </p:txBody>
      </p:sp>
      <p:sp>
        <p:nvSpPr>
          <p:cNvPr id="15" name="線吹き出し 1 (枠付き) 14"/>
          <p:cNvSpPr/>
          <p:nvPr/>
        </p:nvSpPr>
        <p:spPr>
          <a:xfrm>
            <a:off x="304800" y="3001963"/>
            <a:ext cx="197167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Sit back in the seat, and stretch the back along the backrest.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線吹き出し 1 (枠付き) 15"/>
          <p:cNvSpPr/>
          <p:nvPr/>
        </p:nvSpPr>
        <p:spPr>
          <a:xfrm>
            <a:off x="692150" y="5305425"/>
            <a:ext cx="2366963" cy="760413"/>
          </a:xfrm>
          <a:prstGeom prst="borderCallout1">
            <a:avLst>
              <a:gd name="adj1" fmla="val 37115"/>
              <a:gd name="adj2" fmla="val 100099"/>
              <a:gd name="adj3" fmla="val -33811"/>
              <a:gd name="adj4" fmla="val 1646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Maintain elbows at 90 degrees or more. </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7" name="線吹き出し 1 (枠付き) 16"/>
          <p:cNvSpPr/>
          <p:nvPr/>
        </p:nvSpPr>
        <p:spPr>
          <a:xfrm>
            <a:off x="533400" y="4152900"/>
            <a:ext cx="2303463" cy="1000125"/>
          </a:xfrm>
          <a:prstGeom prst="borderCallout1">
            <a:avLst>
              <a:gd name="adj1" fmla="val 35352"/>
              <a:gd name="adj2" fmla="val 100098"/>
              <a:gd name="adj3" fmla="val 71629"/>
              <a:gd name="adj4" fmla="val 1357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Choose a chair with high stability. </a:t>
            </a:r>
          </a:p>
          <a:p>
            <a:pPr>
              <a:defRPr/>
            </a:pPr>
            <a:r>
              <a:rPr lang="en-US" altLang="ja-JP" sz="1600" dirty="0">
                <a:solidFill>
                  <a:schemeClr val="tx1"/>
                </a:solidFill>
                <a:latin typeface="Times New Roman" panose="02020603050405020304" pitchFamily="18" charset="0"/>
                <a:cs typeface="Times New Roman" panose="02020603050405020304" pitchFamily="18" charset="0"/>
              </a:rPr>
              <a:t>The height of a chair</a:t>
            </a:r>
            <a:r>
              <a:rPr lang="ja-JP" altLang="en-US" sz="1600" dirty="0">
                <a:solidFill>
                  <a:schemeClr val="tx1"/>
                </a:solidFill>
                <a:latin typeface="Times New Roman" panose="02020603050405020304" pitchFamily="18" charset="0"/>
                <a:cs typeface="Times New Roman" panose="02020603050405020304" pitchFamily="18" charset="0"/>
              </a:rPr>
              <a:t>＝</a:t>
            </a:r>
            <a:r>
              <a:rPr lang="en-US" altLang="ja-JP" sz="1600" dirty="0">
                <a:solidFill>
                  <a:schemeClr val="tx1"/>
                </a:solidFill>
                <a:latin typeface="Times New Roman" panose="02020603050405020304" pitchFamily="18" charset="0"/>
                <a:cs typeface="Times New Roman" panose="02020603050405020304" pitchFamily="18" charset="0"/>
              </a:rPr>
              <a:t>operator’s height×0.23</a:t>
            </a:r>
          </a:p>
        </p:txBody>
      </p:sp>
      <p:cxnSp>
        <p:nvCxnSpPr>
          <p:cNvPr id="18" name="直線矢印コネクタ 17"/>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19" name="線吹き出し 1 (枠付き) 18"/>
          <p:cNvSpPr/>
          <p:nvPr/>
        </p:nvSpPr>
        <p:spPr>
          <a:xfrm>
            <a:off x="6727825" y="2614613"/>
            <a:ext cx="2070100" cy="1008062"/>
          </a:xfrm>
          <a:prstGeom prst="borderCallout1">
            <a:avLst>
              <a:gd name="adj1" fmla="val 79753"/>
              <a:gd name="adj2" fmla="val 631"/>
              <a:gd name="adj3" fmla="val 159220"/>
              <a:gd name="adj4" fmla="val -7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Maintain at least 40cm distance between the eyes and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7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線吹き出し 1 (枠付き) 20"/>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Use eye drops and wrist rests if necessary.</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9" name="テキスト ボックス 21"/>
          <p:cNvSpPr txBox="1">
            <a:spLocks noChangeArrowheads="1"/>
          </p:cNvSpPr>
          <p:nvPr/>
        </p:nvSpPr>
        <p:spPr bwMode="auto">
          <a:xfrm>
            <a:off x="1084263" y="1217613"/>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VDT</a:t>
            </a:r>
            <a:r>
              <a:rPr lang="ja-JP" altLang="en-US">
                <a:latin typeface="Times New Roman" panose="02020603050405020304" pitchFamily="18" charset="0"/>
                <a:cs typeface="Times New Roman" panose="02020603050405020304" pitchFamily="18" charset="0"/>
              </a:rPr>
              <a:t> </a:t>
            </a:r>
            <a:r>
              <a:rPr lang="en-US" altLang="ja-JP">
                <a:latin typeface="Times New Roman" panose="02020603050405020304" pitchFamily="18" charset="0"/>
                <a:cs typeface="Times New Roman" panose="02020603050405020304" pitchFamily="18" charset="0"/>
              </a:rPr>
              <a:t>Operation: The operation using </a:t>
            </a:r>
            <a:r>
              <a:rPr lang="ja-JP" altLang="ja-JP">
                <a:latin typeface="Times New Roman" panose="02020603050405020304" pitchFamily="18" charset="0"/>
                <a:cs typeface="Times New Roman" panose="02020603050405020304" pitchFamily="18" charset="0"/>
              </a:rPr>
              <a:t>Visual Display Terminals</a:t>
            </a:r>
            <a:endParaRPr lang="ja-JP" altLang="en-US">
              <a:latin typeface="Times New Roman" panose="02020603050405020304" pitchFamily="18" charset="0"/>
              <a:cs typeface="Times New Roman" panose="02020603050405020304" pitchFamily="18" charset="0"/>
            </a:endParaRPr>
          </a:p>
        </p:txBody>
      </p:sp>
      <p:sp>
        <p:nvSpPr>
          <p:cNvPr id="23" name="横巻き 22"/>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p.11</a:t>
            </a:r>
            <a:endParaRPr lang="ja-JP" altLang="en-US" sz="1200" b="1" dirty="0">
              <a:latin typeface="+mj-ea"/>
              <a:ea typeface="+mj-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65113" y="1196975"/>
            <a:ext cx="8770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Lifting a Heavy Object</a:t>
            </a:r>
            <a:endParaRPr lang="en-US" altLang="ja-JP" sz="2400" dirty="0">
              <a:solidFill>
                <a:srgbClr val="0000FF"/>
              </a:solidFill>
            </a:endParaRPr>
          </a:p>
          <a:p>
            <a:pPr eaLnBrk="1" hangingPunct="1">
              <a:defRPr/>
            </a:pPr>
            <a:endParaRPr lang="en-US" altLang="ja-JP"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marL="0" indent="0" eaLnBrk="1" hangingPunct="1">
              <a:buFont typeface="Wingdings" panose="05000000000000000000" pitchFamily="2" charset="2"/>
              <a:buNone/>
              <a:defRPr/>
            </a:pPr>
            <a:endParaRPr lang="en-US" altLang="ja-JP" sz="4000" kern="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Engaged in Deskwork</a:t>
            </a:r>
            <a:endParaRPr lang="en-US" altLang="ja-JP" sz="2400" kern="0" dirty="0"/>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Position the work items so that you can use them while maintaining a natural posture.</a:t>
            </a:r>
            <a:r>
              <a:rPr lang="en-US" altLang="ja-JP" sz="1800" dirty="0"/>
              <a:t> </a:t>
            </a:r>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Stand up and stretch your back occasionally.</a:t>
            </a:r>
            <a:r>
              <a:rPr lang="en-US" altLang="ja-JP" sz="1800" dirty="0">
                <a:latin typeface="Arial Unicode MS" panose="020B0604020202020204" pitchFamily="50" charset="-128"/>
              </a:rPr>
              <a:t> </a:t>
            </a:r>
            <a:endParaRPr lang="en-US" altLang="ja-JP" sz="2000" dirty="0">
              <a:latin typeface="Arial Unicode MS" panose="020B0604020202020204" pitchFamily="50" charset="-128"/>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Daily Precautions</a:t>
            </a:r>
            <a:endParaRPr lang="en-US" altLang="ja-JP" sz="2400" kern="0" dirty="0"/>
          </a:p>
          <a:p>
            <a:pPr marL="442913" lvl="1" indent="-263525" eaLnBrk="1" hangingPunct="1">
              <a:buClr>
                <a:srgbClr val="CC0000"/>
              </a:buClr>
              <a:defRPr/>
            </a:pPr>
            <a:r>
              <a:rPr lang="en-US" altLang="ja-JP" sz="1800" dirty="0">
                <a:latin typeface="Times New Roman" panose="02020603050405020304" pitchFamily="18" charset="0"/>
                <a:cs typeface="Times New Roman" panose="02020603050405020304" pitchFamily="18" charset="0"/>
              </a:rPr>
              <a:t>Do physical exercises to maintain abdominal and back muscle condition.</a:t>
            </a:r>
            <a:endParaRPr lang="ja-JP" altLang="en-US" sz="1800" kern="0" dirty="0">
              <a:solidFill>
                <a:srgbClr val="000000"/>
              </a:solidFill>
            </a:endParaRPr>
          </a:p>
          <a:p>
            <a:pPr marL="0" indent="0" eaLnBrk="1" hangingPunct="1">
              <a:buFont typeface="Wingdings" panose="05000000000000000000" pitchFamily="2" charset="2"/>
              <a:buNone/>
              <a:defRPr/>
            </a:pPr>
            <a:endParaRPr lang="ja-JP" altLang="en-US" kern="0" dirty="0"/>
          </a:p>
        </p:txBody>
      </p:sp>
      <p:pic>
        <p:nvPicPr>
          <p:cNvPr id="41987"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t="16905" r="71803" b="19353"/>
          <a:stretch>
            <a:fillRect/>
          </a:stretch>
        </p:blipFill>
        <p:spPr bwMode="auto">
          <a:xfrm>
            <a:off x="2243138" y="256540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p:cNvSpPr/>
          <p:nvPr/>
        </p:nvSpPr>
        <p:spPr>
          <a:xfrm>
            <a:off x="580232" y="1663700"/>
            <a:ext cx="2603500" cy="1136650"/>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Bend your knees, crouch down and hold the object firmly, then slowly straighten your knees and stand up.</a:t>
            </a:r>
          </a:p>
        </p:txBody>
      </p:sp>
      <p:pic>
        <p:nvPicPr>
          <p:cNvPr id="41989"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p:cNvSpPr/>
          <p:nvPr/>
        </p:nvSpPr>
        <p:spPr>
          <a:xfrm>
            <a:off x="4813300" y="1347788"/>
            <a:ext cx="2566988"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People should not lift more than 40% of their own bodyweight.</a:t>
            </a:r>
          </a:p>
        </p:txBody>
      </p:sp>
      <p:sp>
        <p:nvSpPr>
          <p:cNvPr id="41991" name="テキスト ボックス 18"/>
          <p:cNvSpPr txBox="1">
            <a:spLocks noChangeArrowheads="1"/>
          </p:cNvSpPr>
          <p:nvPr/>
        </p:nvSpPr>
        <p:spPr bwMode="auto">
          <a:xfrm>
            <a:off x="383721" y="3122613"/>
            <a:ext cx="2311400" cy="10772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Times New Roman" panose="02020603050405020304" pitchFamily="18" charset="0"/>
                <a:cs typeface="Times New Roman" panose="02020603050405020304" pitchFamily="18" charset="0"/>
              </a:rPr>
              <a:t>Use stands of appropriate height in order to reduce operations that require bending your back.</a:t>
            </a:r>
            <a:endParaRPr lang="en-US" altLang="ja-JP" sz="1600" dirty="0"/>
          </a:p>
        </p:txBody>
      </p:sp>
      <p:pic>
        <p:nvPicPr>
          <p:cNvPr id="41992"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p:cNvSpPr/>
          <p:nvPr/>
        </p:nvSpPr>
        <p:spPr>
          <a:xfrm>
            <a:off x="4845050" y="3195638"/>
            <a:ext cx="1609725" cy="1431925"/>
          </a:xfrm>
          <a:prstGeom prst="borderCallout1">
            <a:avLst>
              <a:gd name="adj1" fmla="val 54107"/>
              <a:gd name="adj2" fmla="val 99788"/>
              <a:gd name="adj3" fmla="val -26161"/>
              <a:gd name="adj4" fmla="val 1943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When carrying a heavy object, keep your back straight and avoid twisting. </a:t>
            </a:r>
          </a:p>
        </p:txBody>
      </p:sp>
      <p:sp>
        <p:nvSpPr>
          <p:cNvPr id="10" name="乗算 9"/>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6" name="テキスト ボックス 8"/>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p.12</a:t>
            </a:r>
            <a:endParaRPr lang="ja-JP" altLang="en-US" sz="1200" b="1" dirty="0">
              <a:latin typeface="+mj-ea"/>
              <a:ea typeface="+mj-ea"/>
            </a:endParaRPr>
          </a:p>
        </p:txBody>
      </p:sp>
      <p:sp>
        <p:nvSpPr>
          <p:cNvPr id="4199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5.</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Office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Preventing Backache</a:t>
            </a:r>
            <a:endParaRPr lang="en-US" altLang="ja-JP" sz="32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body" idx="1"/>
          </p:nvPr>
        </p:nvSpPr>
        <p:spPr>
          <a:xfrm>
            <a:off x="179388" y="1208112"/>
            <a:ext cx="8713787" cy="5029200"/>
          </a:xfrm>
        </p:spPr>
        <p:txBody>
          <a:body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Definition of occupational/Commuting Accidents</a:t>
            </a:r>
          </a:p>
          <a:p>
            <a:pPr marL="471487" lvl="1" indent="0" eaLnBrk="1" hangingPunct="1">
              <a:buClr>
                <a:srgbClr val="CC0000"/>
              </a:buClr>
              <a:buNone/>
              <a:defRPr/>
            </a:pPr>
            <a:r>
              <a:rPr lang="en-US" altLang="ja-JP" sz="1800" dirty="0">
                <a:solidFill>
                  <a:srgbClr val="000000"/>
                </a:solidFill>
                <a:latin typeface="Times New Roman" panose="02020603050405020304" pitchFamily="18" charset="0"/>
                <a:cs typeface="Times New Roman" panose="02020603050405020304" pitchFamily="18" charset="0"/>
              </a:rPr>
              <a:t>Occupational accidents refer to injuries, illnesses, disabilities, or deaths that occur at work.</a:t>
            </a:r>
            <a:r>
              <a:rPr lang="en-US" altLang="ja-JP" sz="1800" dirty="0">
                <a:solidFill>
                  <a:srgbClr val="000000"/>
                </a:solidFill>
              </a:rPr>
              <a:t> </a:t>
            </a:r>
            <a:r>
              <a:rPr lang="en-US" altLang="ja-JP" sz="1800" dirty="0">
                <a:solidFill>
                  <a:srgbClr val="000000"/>
                </a:solidFill>
                <a:latin typeface="Times New Roman" panose="02020603050405020304" pitchFamily="18" charset="0"/>
                <a:cs typeface="Times New Roman" panose="02020603050405020304" pitchFamily="18" charset="0"/>
              </a:rPr>
              <a:t>The accidents while commuting to or from work are handled similarly.</a:t>
            </a:r>
            <a:endParaRPr lang="en-US" altLang="ja-JP" sz="24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Requirements for Recognition</a:t>
            </a:r>
          </a:p>
          <a:p>
            <a:pPr lvl="1" eaLnBrk="1" hangingPunct="1">
              <a:defRPr/>
            </a:pPr>
            <a:r>
              <a:rPr lang="en-US" altLang="ja-JP" sz="1800" dirty="0">
                <a:latin typeface="Times New Roman" panose="02020603050405020304" pitchFamily="18" charset="0"/>
                <a:cs typeface="Times New Roman" panose="02020603050405020304" pitchFamily="18" charset="0"/>
              </a:rPr>
              <a:t>Engaged in task: The employee was under the employer’s supervision/instruction. </a:t>
            </a:r>
          </a:p>
          <a:p>
            <a:pPr lvl="1" eaLnBrk="1" hangingPunct="1">
              <a:defRPr/>
            </a:pPr>
            <a:r>
              <a:rPr lang="en-US" altLang="ja-JP" sz="1800" dirty="0">
                <a:latin typeface="Times New Roman" panose="02020603050405020304" pitchFamily="18" charset="0"/>
                <a:cs typeface="Times New Roman" panose="02020603050405020304" pitchFamily="18" charset="0"/>
              </a:rPr>
              <a:t>	Origin of task: The employee incurred the injury</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 etc. while fulfilling his/her job description.</a:t>
            </a: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spcBef>
                <a:spcPts val="1200"/>
              </a:spcBef>
              <a:defRPr/>
            </a:pPr>
            <a:r>
              <a:rPr lang="en-US" altLang="ja-JP" sz="2400" b="1" dirty="0">
                <a:solidFill>
                  <a:srgbClr val="0000FF"/>
                </a:solidFill>
                <a:latin typeface="Times New Roman" panose="02020603050405020304" pitchFamily="18" charset="0"/>
                <a:cs typeface="Times New Roman" panose="02020603050405020304" pitchFamily="18" charset="0"/>
              </a:rPr>
              <a:t>Compensation</a:t>
            </a:r>
            <a:endParaRPr lang="en-US" altLang="ja-JP" sz="2400" b="1" dirty="0">
              <a:solidFill>
                <a:srgbClr val="0000FF"/>
              </a:solidFill>
            </a:endParaRPr>
          </a:p>
          <a:p>
            <a:pPr lvl="1" eaLnBrk="1" hangingPunct="1">
              <a:defRPr/>
            </a:pPr>
            <a:r>
              <a:rPr lang="en-US" altLang="ja-JP" sz="1800" dirty="0">
                <a:latin typeface="Times New Roman" panose="02020603050405020304" pitchFamily="18" charset="0"/>
                <a:cs typeface="Times New Roman" panose="02020603050405020304" pitchFamily="18" charset="0"/>
              </a:rPr>
              <a:t>Actual payment of medical fees and compensation for absence from work</a:t>
            </a:r>
            <a:endParaRPr lang="en-US" altLang="ja-JP" sz="1800" dirty="0"/>
          </a:p>
          <a:p>
            <a:pPr lvl="1" eaLnBrk="1" hangingPunct="1">
              <a:defRPr/>
            </a:pPr>
            <a:r>
              <a:rPr lang="en-US" altLang="ja-JP" sz="1800" dirty="0">
                <a:latin typeface="Times New Roman" panose="02020603050405020304" pitchFamily="18" charset="0"/>
                <a:cs typeface="Times New Roman" panose="02020603050405020304" pitchFamily="18" charset="0"/>
              </a:rPr>
              <a:t>Disability payment, or payment to the bereaved in the event of death</a:t>
            </a:r>
            <a:endParaRPr lang="en-US" altLang="ja-JP" sz="180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endParaRPr lang="en-US" altLang="ja-JP" sz="2400" b="1" dirty="0">
              <a:solidFill>
                <a:srgbClr val="0000FF"/>
              </a:solidFill>
            </a:endParaRPr>
          </a:p>
          <a:p>
            <a:pPr marL="471487" lvl="1" indent="0" eaLnBrk="1" hangingPunct="1">
              <a:spcBef>
                <a:spcPts val="0"/>
              </a:spcBef>
              <a:buNone/>
              <a:defRPr/>
            </a:pPr>
            <a:r>
              <a:rPr lang="en-US" altLang="ja-JP" sz="1800" dirty="0">
                <a:latin typeface="Times New Roman" panose="02020603050405020304" pitchFamily="18" charset="0"/>
                <a:cs typeface="Times New Roman" panose="02020603050405020304" pitchFamily="18" charset="0"/>
              </a:rPr>
              <a:t>Submit</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the </a:t>
            </a:r>
            <a:r>
              <a:rPr lang="en-US" altLang="ja-JP" sz="1800" dirty="0">
                <a:solidFill>
                  <a:srgbClr val="C00000"/>
                </a:solidFill>
                <a:latin typeface="Times New Roman" panose="02020603050405020304" pitchFamily="18" charset="0"/>
                <a:cs typeface="Times New Roman" panose="02020603050405020304" pitchFamily="18" charset="0"/>
              </a:rPr>
              <a:t>Accident Report </a:t>
            </a:r>
            <a:r>
              <a:rPr lang="en-US" altLang="ja-JP" sz="1800" dirty="0">
                <a:latin typeface="Times New Roman" panose="02020603050405020304" pitchFamily="18" charset="0"/>
                <a:cs typeface="Times New Roman" panose="02020603050405020304" pitchFamily="18" charset="0"/>
              </a:rPr>
              <a:t>and obtain </a:t>
            </a:r>
            <a:r>
              <a:rPr lang="en-US" altLang="ja-JP" sz="1800" dirty="0">
                <a:solidFill>
                  <a:srgbClr val="C00000"/>
                </a:solidFill>
                <a:latin typeface="Times New Roman" panose="02020603050405020304" pitchFamily="18" charset="0"/>
                <a:cs typeface="Times New Roman" panose="02020603050405020304" pitchFamily="18" charset="0"/>
              </a:rPr>
              <a:t>an employer certificate</a:t>
            </a:r>
            <a:r>
              <a:rPr lang="en-US" altLang="ja-JP" sz="1800" dirty="0">
                <a:latin typeface="Times New Roman" panose="02020603050405020304" pitchFamily="18" charset="0"/>
                <a:cs typeface="Times New Roman" panose="02020603050405020304" pitchFamily="18" charset="0"/>
              </a:rPr>
              <a:t> from the department office.</a:t>
            </a:r>
            <a:endParaRPr lang="en-US" altLang="ja-JP" sz="1800" dirty="0"/>
          </a:p>
          <a:p>
            <a:pPr marL="471487" lvl="1" indent="0" eaLnBrk="1" hangingPunct="1">
              <a:spcBef>
                <a:spcPts val="0"/>
              </a:spcBef>
              <a:buFont typeface="Wingdings" panose="05000000000000000000" pitchFamily="2" charset="2"/>
              <a:buNone/>
              <a:defRPr/>
            </a:pPr>
            <a:r>
              <a:rPr lang="en-US" altLang="ja-JP" sz="1800" dirty="0">
                <a:latin typeface="Times New Roman" panose="02020603050405020304" pitchFamily="18" charset="0"/>
                <a:cs typeface="Times New Roman" panose="02020603050405020304" pitchFamily="18" charset="0"/>
              </a:rPr>
              <a:t>The person who suffered injury etc. or his/ her family must apply at the Labor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Standards Inspection Office.</a:t>
            </a: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403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6.</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Occupational Accidents</a:t>
            </a:r>
            <a:endParaRPr lang="en-US" altLang="ja-JP" sz="3200" b="1" dirty="0">
              <a:solidFill>
                <a:schemeClr val="tx2"/>
              </a:solidFill>
            </a:endParaRPr>
          </a:p>
        </p:txBody>
      </p:sp>
      <p:sp>
        <p:nvSpPr>
          <p:cNvPr id="8" name="角丸四角形吹き出し 7"/>
          <p:cNvSpPr/>
          <p:nvPr/>
        </p:nvSpPr>
        <p:spPr>
          <a:xfrm>
            <a:off x="5724128" y="3068960"/>
            <a:ext cx="3169047" cy="107277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the accident is under special circumstances such as during work-breaks, or deviations while commuting, ask department office.</a:t>
            </a:r>
            <a:endParaRPr lang="ja-JP" altLang="en-US" sz="1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79388" y="1295400"/>
            <a:ext cx="8713787" cy="5029200"/>
          </a:xfrm>
        </p:spPr>
        <p:txBody>
          <a:bodyPr/>
          <a:lstStyle/>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Definition of ‘GAKKENSAI’</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t>
            </a:r>
            <a:r>
              <a:rPr lang="en-US" altLang="ja-JP" sz="1800" dirty="0" err="1">
                <a:solidFill>
                  <a:srgbClr val="000000"/>
                </a:solidFill>
                <a:latin typeface="Times New Roman" panose="02020603050405020304" pitchFamily="18" charset="0"/>
                <a:cs typeface="Times New Roman" panose="02020603050405020304" pitchFamily="18" charset="0"/>
              </a:rPr>
              <a:t>Gakkensai</a:t>
            </a:r>
            <a:r>
              <a:rPr lang="en-US" altLang="ja-JP" sz="1800" dirty="0">
                <a:solidFill>
                  <a:srgbClr val="000000"/>
                </a:solidFill>
                <a:latin typeface="Times New Roman" panose="02020603050405020304" pitchFamily="18" charset="0"/>
                <a:cs typeface="Times New Roman" panose="02020603050405020304" pitchFamily="18" charset="0"/>
              </a:rPr>
              <a:t>” is Personal Accident Insurance for Student pursuing Education and Research. This program pays benefits to you in the event of an accident while engaged in educational or research activities and commuting to the university. </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All the students of </a:t>
            </a:r>
            <a:r>
              <a:rPr lang="en-US" altLang="ja-JP" sz="1800" dirty="0" err="1">
                <a:solidFill>
                  <a:srgbClr val="000000"/>
                </a:solidFill>
                <a:latin typeface="Times New Roman" panose="02020603050405020304" pitchFamily="18" charset="0"/>
                <a:cs typeface="Times New Roman" panose="02020603050405020304" pitchFamily="18" charset="0"/>
              </a:rPr>
              <a:t>UTokyo</a:t>
            </a:r>
            <a:r>
              <a:rPr lang="en-US" altLang="ja-JP" sz="1800" dirty="0">
                <a:solidFill>
                  <a:srgbClr val="000000"/>
                </a:solidFill>
                <a:latin typeface="Times New Roman" panose="02020603050405020304" pitchFamily="18" charset="0"/>
                <a:cs typeface="Times New Roman" panose="02020603050405020304" pitchFamily="18" charset="0"/>
              </a:rPr>
              <a:t> are automatically enrolled in Type A with commuting coverage at university expense. </a:t>
            </a:r>
            <a:endParaRPr lang="en-US" altLang="ja-JP" sz="2800" b="1" dirty="0">
              <a:solidFill>
                <a:srgbClr val="0000FF"/>
              </a:solidFill>
              <a:latin typeface="Times New Roman" panose="02020603050405020304" pitchFamily="18" charset="0"/>
              <a:cs typeface="Times New Roman" panose="02020603050405020304" pitchFamily="18" charset="0"/>
            </a:endParaRP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Covered students</a:t>
            </a:r>
          </a:p>
          <a:p>
            <a:pPr marL="469900" lvl="1" indent="0" eaLnBrk="1" hangingPunct="1">
              <a:buFont typeface="Wingdings" panose="05000000000000000000" pitchFamily="2" charset="2"/>
              <a:buNone/>
            </a:pPr>
            <a:r>
              <a:rPr lang="en-US" altLang="ja-JP" sz="2000" dirty="0">
                <a:latin typeface="Times New Roman" panose="02020603050405020304" pitchFamily="18" charset="0"/>
                <a:cs typeface="Times New Roman" panose="02020603050405020304" pitchFamily="18" charset="0"/>
              </a:rPr>
              <a:t>Undergraduate Student, Graduate Student, Research Student, Auditor, Special Auditor, Specially Registered Student, Special Research Student, JSPS(PD)</a:t>
            </a:r>
            <a:r>
              <a:rPr lang="en-US" altLang="ja-JP" sz="1400" dirty="0">
                <a:latin typeface="Times New Roman" panose="02020603050405020304" pitchFamily="18" charset="0"/>
                <a:cs typeface="Times New Roman" panose="02020603050405020304" pitchFamily="18" charset="0"/>
              </a:rPr>
              <a:t> </a:t>
            </a: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p>
          <a:p>
            <a:pPr marL="469900" lvl="1" indent="0" eaLnBrk="1" hangingPunct="1">
              <a:buFont typeface="Wingdings" panose="05000000000000000000" pitchFamily="2" charset="2"/>
              <a:buNone/>
            </a:pPr>
            <a:r>
              <a:rPr lang="en-US" altLang="ja-JP" sz="1800" dirty="0">
                <a:latin typeface="Times New Roman" panose="02020603050405020304" pitchFamily="18" charset="0"/>
                <a:cs typeface="Times New Roman" panose="02020603050405020304" pitchFamily="18" charset="0"/>
              </a:rPr>
              <a:t>In the event of being involved in an accident, contact Department Office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and </a:t>
            </a:r>
            <a:r>
              <a:rPr lang="en-US" altLang="ja-JP" sz="1800" dirty="0" err="1">
                <a:latin typeface="Times New Roman" panose="02020603050405020304" pitchFamily="18" charset="0"/>
                <a:cs typeface="Times New Roman" panose="02020603050405020304" pitchFamily="18" charset="0"/>
              </a:rPr>
              <a:t>Tokio</a:t>
            </a:r>
            <a:r>
              <a:rPr lang="en-US" altLang="ja-JP" sz="1800" dirty="0">
                <a:latin typeface="Times New Roman" panose="02020603050405020304" pitchFamily="18" charset="0"/>
                <a:cs typeface="Times New Roman" panose="02020603050405020304" pitchFamily="18" charset="0"/>
              </a:rPr>
              <a:t> Marine &amp; Nichido, insurance underwriting company.</a:t>
            </a:r>
            <a:endParaRPr lang="en-US" altLang="ja-JP" sz="1800" dirty="0"/>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5060"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6.</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Accidents Insurance for Students </a:t>
            </a:r>
            <a:endParaRPr lang="en-US" altLang="ja-JP" sz="3200" b="1">
              <a:solidFill>
                <a:schemeClr val="tx2"/>
              </a:solidFill>
            </a:endParaRPr>
          </a:p>
        </p:txBody>
      </p:sp>
      <p:sp>
        <p:nvSpPr>
          <p:cNvPr id="8" name="角丸四角形吹き出し 7"/>
          <p:cNvSpPr/>
          <p:nvPr/>
        </p:nvSpPr>
        <p:spPr>
          <a:xfrm>
            <a:off x="5796136" y="5445125"/>
            <a:ext cx="2881139" cy="71913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cs typeface="Times New Roman" panose="02020603050405020304" pitchFamily="18" charset="0"/>
              </a:rPr>
              <a:t>This insurance does not cover the illness or liability insurance.</a:t>
            </a:r>
            <a:endParaRPr lang="ja-JP" altLang="en-US" sz="1400" b="1" dirty="0"/>
          </a:p>
        </p:txBody>
      </p:sp>
      <p:sp>
        <p:nvSpPr>
          <p:cNvPr id="6" name="正方形/長方形 5"/>
          <p:cNvSpPr/>
          <p:nvPr/>
        </p:nvSpPr>
        <p:spPr>
          <a:xfrm>
            <a:off x="684213" y="5445125"/>
            <a:ext cx="4968875"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b="1" dirty="0">
                <a:latin typeface="Times New Roman" panose="02020603050405020304" pitchFamily="18" charset="0"/>
                <a:cs typeface="Times New Roman" panose="02020603050405020304" pitchFamily="18" charset="0"/>
              </a:rPr>
              <a:t>For more information, refer to brochure or website of JEES. </a:t>
            </a:r>
            <a:endParaRPr lang="ja-JP"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
        <p:nvSpPr>
          <p:cNvPr id="9" name="Rectangle 3"/>
          <p:cNvSpPr txBox="1">
            <a:spLocks noChangeArrowheads="1"/>
          </p:cNvSpPr>
          <p:nvPr/>
        </p:nvSpPr>
        <p:spPr bwMode="auto">
          <a:xfrm>
            <a:off x="395288" y="1274763"/>
            <a:ext cx="83391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Medical check-up</a:t>
            </a:r>
            <a:r>
              <a:rPr lang="en-US" altLang="ja-JP" sz="2400" b="1" dirty="0">
                <a:solidFill>
                  <a:srgbClr val="0000FF"/>
                </a:solidFill>
              </a:rPr>
              <a:t> </a:t>
            </a:r>
            <a:endParaRPr lang="ja-JP" altLang="en-US" sz="2400" b="1" kern="0" dirty="0">
              <a:solidFill>
                <a:srgbClr val="0000FF"/>
              </a:solidFill>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are obliged to maintain good health.</a:t>
            </a:r>
            <a:endParaRPr lang="ja-JP" altLang="en-US" sz="1800" dirty="0">
              <a:latin typeface="Times New Roman" panose="02020603050405020304" pitchFamily="18" charset="0"/>
              <a:cs typeface="Times New Roman" panose="02020603050405020304" pitchFamily="18" charset="0"/>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and students must take the examinations provided by the university.</a:t>
            </a:r>
            <a:r>
              <a:rPr lang="en-US" altLang="ja-JP" sz="1800" dirty="0"/>
              <a:t> </a:t>
            </a: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There</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are special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 for people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engaged in hazardous jobs.</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Faculty members are obliged</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to comply with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instructions following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a:t>
            </a:r>
            <a:endParaRPr lang="ja-JP" altLang="en-US" sz="1800" dirty="0">
              <a:latin typeface="Times New Roman" panose="02020603050405020304" pitchFamily="18" charset="0"/>
              <a:cs typeface="Times New Roman" panose="02020603050405020304" pitchFamily="18" charset="0"/>
            </a:endParaRPr>
          </a:p>
        </p:txBody>
      </p:sp>
      <p:sp>
        <p:nvSpPr>
          <p:cNvPr id="4" name="角丸四角形吹き出し 3"/>
          <p:cNvSpPr/>
          <p:nvPr/>
        </p:nvSpPr>
        <p:spPr>
          <a:xfrm>
            <a:off x="1403649" y="3505200"/>
            <a:ext cx="2230140" cy="1041400"/>
          </a:xfrm>
          <a:prstGeom prst="wedgeRoundRectCallout">
            <a:avLst>
              <a:gd name="adj1" fmla="val 5333"/>
              <a:gd name="adj2" fmla="val -8218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Dust, Lead, Organic solvent, Specified chemical substances, radiation etc.</a:t>
            </a:r>
            <a:endParaRPr lang="ja-JP" altLang="en-US" sz="1600" dirty="0">
              <a:latin typeface="Arial" panose="020B0604020202020204" pitchFamily="34" charset="0"/>
              <a:cs typeface="Arial" panose="020B0604020202020204" pitchFamily="34" charset="0"/>
            </a:endParaRPr>
          </a:p>
        </p:txBody>
      </p:sp>
      <p:pic>
        <p:nvPicPr>
          <p:cNvPr id="46085" name="図 9"/>
          <p:cNvPicPr>
            <a:picLocks noChangeAspect="1"/>
          </p:cNvPicPr>
          <p:nvPr/>
        </p:nvPicPr>
        <p:blipFill>
          <a:blip r:embed="rId3" cstate="print">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6087" name="テキスト ボックス 1"/>
          <p:cNvSpPr txBox="1">
            <a:spLocks noChangeArrowheads="1"/>
          </p:cNvSpPr>
          <p:nvPr/>
        </p:nvSpPr>
        <p:spPr bwMode="auto">
          <a:xfrm>
            <a:off x="6300788" y="3213100"/>
            <a:ext cx="2433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b="1">
                <a:latin typeface="Times New Roman" panose="02020603050405020304" pitchFamily="18" charset="0"/>
                <a:cs typeface="Times New Roman" panose="02020603050405020304" pitchFamily="18" charset="0"/>
              </a:rPr>
              <a:t>Hongo Health Service Center</a:t>
            </a:r>
          </a:p>
          <a:p>
            <a:r>
              <a:rPr lang="en-US" altLang="ja-JP" sz="1400" b="1">
                <a:latin typeface="Times New Roman" panose="02020603050405020304" pitchFamily="18" charset="0"/>
                <a:cs typeface="Times New Roman" panose="02020603050405020304" pitchFamily="18" charset="0"/>
              </a:rPr>
              <a:t>(in Adm. Bureau Bldg.2)</a:t>
            </a:r>
            <a:endParaRPr lang="ja-JP" altLang="en-US" sz="1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85450" y="1317625"/>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Mental Health</a:t>
            </a: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2400" dirty="0"/>
          </a:p>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Harassment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pic>
        <p:nvPicPr>
          <p:cNvPr id="48131"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420938"/>
            <a:ext cx="17287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雲 4"/>
          <p:cNvSpPr/>
          <p:nvPr/>
        </p:nvSpPr>
        <p:spPr bwMode="auto">
          <a:xfrm rot="936827">
            <a:off x="728663" y="1758950"/>
            <a:ext cx="1820862" cy="132397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3" name="テキスト ボックス 1"/>
          <p:cNvSpPr txBox="1">
            <a:spLocks noChangeArrowheads="1"/>
          </p:cNvSpPr>
          <p:nvPr/>
        </p:nvSpPr>
        <p:spPr bwMode="auto">
          <a:xfrm>
            <a:off x="982292" y="1899332"/>
            <a:ext cx="1657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600" dirty="0">
                <a:latin typeface="Arial" panose="020B0604020202020204" pitchFamily="34" charset="0"/>
                <a:cs typeface="Arial" panose="020B0604020202020204" pitchFamily="34" charset="0"/>
              </a:rPr>
              <a:t>Insomnia,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Feeling having not had enough  sleep</a:t>
            </a:r>
          </a:p>
        </p:txBody>
      </p:sp>
      <p:grpSp>
        <p:nvGrpSpPr>
          <p:cNvPr id="48134" name="グループ化 6"/>
          <p:cNvGrpSpPr>
            <a:grpSpLocks/>
          </p:cNvGrpSpPr>
          <p:nvPr/>
        </p:nvGrpSpPr>
        <p:grpSpPr bwMode="auto">
          <a:xfrm>
            <a:off x="3278758" y="3069429"/>
            <a:ext cx="1826900" cy="1325563"/>
            <a:chOff x="3177358" y="3423272"/>
            <a:chExt cx="1827425" cy="1324262"/>
          </a:xfrm>
        </p:grpSpPr>
        <p:sp>
          <p:nvSpPr>
            <p:cNvPr id="13" name="雲 12"/>
            <p:cNvSpPr/>
            <p:nvPr/>
          </p:nvSpPr>
          <p:spPr>
            <a:xfrm>
              <a:off x="3177358" y="3423272"/>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4" name="テキスト ボックス 11"/>
            <p:cNvSpPr txBox="1">
              <a:spLocks noChangeArrowheads="1"/>
            </p:cNvSpPr>
            <p:nvPr/>
          </p:nvSpPr>
          <p:spPr bwMode="auto">
            <a:xfrm>
              <a:off x="3389574" y="3612795"/>
              <a:ext cx="1615209" cy="9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Feeling a sense of disinclination toward work / school</a:t>
              </a:r>
              <a:endParaRPr lang="ja-JP" altLang="en-US" sz="1400" dirty="0">
                <a:latin typeface="Arial" panose="020B0604020202020204" pitchFamily="34" charset="0"/>
                <a:ea typeface="AR P丸ゴシック体E" panose="020F0900000000000000" pitchFamily="50" charset="-128"/>
                <a:cs typeface="Arial" panose="020B0604020202020204" pitchFamily="34" charset="0"/>
              </a:endParaRPr>
            </a:p>
          </p:txBody>
        </p:sp>
      </p:grpSp>
      <p:sp>
        <p:nvSpPr>
          <p:cNvPr id="15" name="雲 14"/>
          <p:cNvSpPr/>
          <p:nvPr/>
        </p:nvSpPr>
        <p:spPr>
          <a:xfrm rot="21428381">
            <a:off x="430213" y="3098800"/>
            <a:ext cx="1492250" cy="10207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6" name="テキスト ボックス 10"/>
          <p:cNvSpPr txBox="1">
            <a:spLocks noChangeArrowheads="1"/>
          </p:cNvSpPr>
          <p:nvPr/>
        </p:nvSpPr>
        <p:spPr bwMode="auto">
          <a:xfrm>
            <a:off x="627376" y="3193682"/>
            <a:ext cx="133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Not feeling like doing anything</a:t>
            </a:r>
            <a:endParaRPr lang="ja-JP" altLang="en-US" sz="1600" dirty="0">
              <a:latin typeface="Arial" panose="020B0604020202020204" pitchFamily="34" charset="0"/>
              <a:ea typeface="AR P丸ゴシック体E" panose="020F0900000000000000" pitchFamily="50" charset="-128"/>
              <a:cs typeface="Arial" panose="020B0604020202020204" pitchFamily="34" charset="0"/>
            </a:endParaRPr>
          </a:p>
        </p:txBody>
      </p:sp>
      <p:sp>
        <p:nvSpPr>
          <p:cNvPr id="16" name="雲 15"/>
          <p:cNvSpPr/>
          <p:nvPr/>
        </p:nvSpPr>
        <p:spPr>
          <a:xfrm rot="519668">
            <a:off x="2987675" y="1754188"/>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8" name="テキスト ボックス 9"/>
          <p:cNvSpPr txBox="1">
            <a:spLocks noChangeArrowheads="1"/>
          </p:cNvSpPr>
          <p:nvPr/>
        </p:nvSpPr>
        <p:spPr bwMode="auto">
          <a:xfrm>
            <a:off x="3265175" y="1927464"/>
            <a:ext cx="151606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400" dirty="0">
                <a:latin typeface="Arial" panose="020B0604020202020204" pitchFamily="34" charset="0"/>
                <a:cs typeface="Arial" panose="020B0604020202020204" pitchFamily="34" charset="0"/>
              </a:rPr>
              <a:t>waking up at night or early in the morning </a:t>
            </a:r>
          </a:p>
        </p:txBody>
      </p:sp>
      <p:sp>
        <p:nvSpPr>
          <p:cNvPr id="2" name="角丸四角形 1"/>
          <p:cNvSpPr/>
          <p:nvPr/>
        </p:nvSpPr>
        <p:spPr>
          <a:xfrm>
            <a:off x="5019560" y="1317625"/>
            <a:ext cx="3873616" cy="3357563"/>
          </a:xfrm>
          <a:prstGeom prst="roundRect">
            <a:avLst>
              <a:gd name="adj" fmla="val 6476"/>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j-ea"/>
                <a:cs typeface="Times New Roman" panose="02020603050405020304" pitchFamily="18" charset="0"/>
              </a:rPr>
              <a:t>If you have concerns about your mental health, you may seek assistance from the following services:</a:t>
            </a:r>
          </a:p>
          <a:p>
            <a:pPr>
              <a:defRPr/>
            </a:pPr>
            <a:endParaRPr lang="ja-JP" altLang="en-US"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Industrial physician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ext.28429</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03-5841-8429</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sz="1600" dirty="0">
                <a:latin typeface="Times New Roman" panose="02020603050405020304" pitchFamily="18" charset="0"/>
                <a:ea typeface="+mj-ea"/>
                <a:cs typeface="Times New Roman" panose="02020603050405020304" pitchFamily="18" charset="0"/>
              </a:rPr>
              <a:t>Division for Health Service Promotion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ext.22578</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03-5841-2578</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Student supporting room of the School of Science</a:t>
            </a: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Faculty of Science Bldg.1. Room No. 132, ext.28296</a:t>
            </a:r>
            <a:r>
              <a:rPr lang="ja-JP" altLang="en-US" dirty="0">
                <a:latin typeface="Times New Roman" panose="02020603050405020304" pitchFamily="18" charset="0"/>
                <a:ea typeface="+mj-ea"/>
                <a:cs typeface="Times New Roman" panose="02020603050405020304" pitchFamily="18" charset="0"/>
              </a:rPr>
              <a:t>）</a:t>
            </a:r>
          </a:p>
        </p:txBody>
      </p:sp>
      <p:sp>
        <p:nvSpPr>
          <p:cNvPr id="17" name="角丸四角形 16"/>
          <p:cNvSpPr/>
          <p:nvPr/>
        </p:nvSpPr>
        <p:spPr>
          <a:xfrm>
            <a:off x="584200" y="4892675"/>
            <a:ext cx="7991475" cy="1214438"/>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n-ea"/>
                <a:cs typeface="Times New Roman" panose="02020603050405020304" pitchFamily="18" charset="0"/>
              </a:rPr>
              <a:t>If you have concerns about harassment, you may seek assistance from the following services:</a:t>
            </a:r>
            <a:br>
              <a:rPr lang="en-US" altLang="ja-JP" dirty="0">
                <a:latin typeface="Times New Roman" panose="02020603050405020304" pitchFamily="18" charset="0"/>
                <a:ea typeface="+mn-ea"/>
                <a:cs typeface="Times New Roman" panose="02020603050405020304" pitchFamily="18" charset="0"/>
              </a:rPr>
            </a:b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Consultation Center</a:t>
            </a:r>
            <a:r>
              <a:rPr lang="ja-JP"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ext.22233, 03-5841-2233</a:t>
            </a:r>
            <a:r>
              <a:rPr lang="ja-JP" altLang="en-US" dirty="0">
                <a:latin typeface="Times New Roman" panose="02020603050405020304" pitchFamily="18" charset="0"/>
                <a:ea typeface="+mn-ea"/>
                <a:cs typeface="Times New Roman" panose="02020603050405020304" pitchFamily="18" charset="0"/>
              </a:rPr>
              <a:t>）</a:t>
            </a:r>
            <a:endParaRPr lang="en-US" altLang="ja-JP" dirty="0">
              <a:latin typeface="Times New Roman" panose="02020603050405020304" pitchFamily="18" charset="0"/>
              <a:ea typeface="+mn-ea"/>
              <a:cs typeface="Times New Roman" panose="02020603050405020304" pitchFamily="18" charset="0"/>
            </a:endParaRPr>
          </a:p>
          <a:p>
            <a:pPr>
              <a:defRPr/>
            </a:pP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Counselors, School of Science (Enquire at the department office)</a:t>
            </a:r>
            <a:endParaRPr lang="en-US" altLang="ja-JP" sz="2000" dirty="0">
              <a:latin typeface="Times New Roman" panose="02020603050405020304" pitchFamily="18" charset="0"/>
              <a:ea typeface="+mn-ea"/>
              <a:cs typeface="Times New Roman" panose="02020603050405020304" pitchFamily="18" charset="0"/>
            </a:endParaRPr>
          </a:p>
        </p:txBody>
      </p:sp>
      <p:sp>
        <p:nvSpPr>
          <p:cNvPr id="18" name="横巻き 17"/>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814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Principles of Safety Management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en-US" altLang="ja-JP" sz="2000" dirty="0">
                <a:latin typeface="Times New Roman" panose="02020603050405020304" pitchFamily="18" charset="0"/>
                <a:cs typeface="Times New Roman" panose="02020603050405020304" pitchFamily="18" charset="0"/>
              </a:rPr>
              <a:t>• Safety Data Sheets are useful for obtaining information on a substance.</a:t>
            </a:r>
          </a:p>
          <a:p>
            <a:pPr eaLnBrk="1" hangingPunct="1">
              <a:spcBef>
                <a:spcPts val="600"/>
              </a:spcBef>
              <a:buClrTx/>
              <a:buFontTx/>
              <a:buNone/>
              <a:defRPr/>
            </a:pPr>
            <a:r>
              <a:rPr lang="en-US" altLang="ja-JP" sz="2000" dirty="0">
                <a:latin typeface="Times New Roman" panose="02020603050405020304" pitchFamily="18" charset="0"/>
                <a:cs typeface="Times New Roman" panose="02020603050405020304" pitchFamily="18" charset="0"/>
              </a:rPr>
              <a:t>	• If you plan to use an extremely hazardous material, you must consider using a less hazardous alternative.</a:t>
            </a: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50179" name="Rectangle 5"/>
          <p:cNvSpPr>
            <a:spLocks noChangeArrowheads="1"/>
          </p:cNvSpPr>
          <p:nvPr/>
        </p:nvSpPr>
        <p:spPr bwMode="auto">
          <a:xfrm>
            <a:off x="781050" y="1797050"/>
            <a:ext cx="7642225"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Tx/>
              <a:buNone/>
            </a:pPr>
            <a:r>
              <a:rPr lang="en-US" altLang="ja-JP" sz="2400">
                <a:solidFill>
                  <a:schemeClr val="accent2"/>
                </a:solidFill>
                <a:latin typeface="Arial" panose="020B0604020202020204" pitchFamily="34" charset="0"/>
                <a:cs typeface="Arial" panose="020B0604020202020204" pitchFamily="34" charset="0"/>
              </a:rPr>
              <a:t>Learn about the potential hazards of substances and equipment. Check applicable laws and regulations.</a:t>
            </a:r>
            <a:endParaRPr lang="ja-JP" altLang="en-US" sz="2800">
              <a:latin typeface="Arial" panose="020B0604020202020204" pitchFamily="34" charset="0"/>
              <a:cs typeface="Arial" panose="020B0604020202020204" pitchFamily="34" charset="0"/>
            </a:endParaRPr>
          </a:p>
        </p:txBody>
      </p:sp>
      <p:sp>
        <p:nvSpPr>
          <p:cNvPr id="50180" name="Rectangle 6"/>
          <p:cNvSpPr>
            <a:spLocks noChangeArrowheads="1"/>
          </p:cNvSpPr>
          <p:nvPr/>
        </p:nvSpPr>
        <p:spPr bwMode="auto">
          <a:xfrm>
            <a:off x="533400" y="4260850"/>
            <a:ext cx="81581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300">
                <a:solidFill>
                  <a:schemeClr val="accent2"/>
                </a:solidFill>
                <a:latin typeface="Arial" panose="020B0604020202020204" pitchFamily="34" charset="0"/>
                <a:cs typeface="Arial" panose="020B0604020202020204" pitchFamily="34" charset="0"/>
              </a:rPr>
              <a:t>Establish safety measures to avoid creating potential hazards.</a:t>
            </a:r>
            <a:endParaRPr lang="ja-JP" altLang="en-US" sz="2300">
              <a:latin typeface="Arial" panose="020B0604020202020204" pitchFamily="34" charset="0"/>
              <a:ea typeface="ＭＳ 明朝" panose="02020609040205080304" pitchFamily="17" charset="-128"/>
              <a:cs typeface="Arial" panose="020B0604020202020204" pitchFamily="34" charset="0"/>
            </a:endParaRPr>
          </a:p>
        </p:txBody>
      </p:sp>
      <p:sp>
        <p:nvSpPr>
          <p:cNvPr id="50181" name="Rectangle 7"/>
          <p:cNvSpPr>
            <a:spLocks noChangeArrowheads="1"/>
          </p:cNvSpPr>
          <p:nvPr/>
        </p:nvSpPr>
        <p:spPr bwMode="auto">
          <a:xfrm>
            <a:off x="533400" y="5405438"/>
            <a:ext cx="8158163" cy="544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400">
                <a:solidFill>
                  <a:srgbClr val="C00000"/>
                </a:solidFill>
                <a:latin typeface="Arial" panose="020B0604020202020204" pitchFamily="34" charset="0"/>
                <a:cs typeface="Arial" panose="020B0604020202020204" pitchFamily="34" charset="0"/>
              </a:rPr>
              <a:t>Carry out laboratory work with adequate safety measures.</a:t>
            </a:r>
            <a:endParaRPr lang="ja-JP" altLang="en-US" sz="1600">
              <a:solidFill>
                <a:srgbClr val="C00000"/>
              </a:solidFill>
              <a:latin typeface="Arial" panose="020B0604020202020204" pitchFamily="34" charset="0"/>
              <a:ea typeface="ＭＳ 明朝" panose="02020609040205080304" pitchFamily="17" charset="-128"/>
              <a:cs typeface="Arial" panose="020B0604020202020204" pitchFamily="34" charset="0"/>
            </a:endParaRPr>
          </a:p>
        </p:txBody>
      </p:sp>
      <p:sp>
        <p:nvSpPr>
          <p:cNvPr id="17" name="下矢印 16"/>
          <p:cNvSpPr/>
          <p:nvPr/>
        </p:nvSpPr>
        <p:spPr>
          <a:xfrm>
            <a:off x="4090988" y="3808413"/>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p:cNvSpPr/>
          <p:nvPr/>
        </p:nvSpPr>
        <p:spPr>
          <a:xfrm>
            <a:off x="4090988" y="4859338"/>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18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during Experiments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laboratory </a:t>
            </a:r>
            <a:r>
              <a:rPr lang="en-US" altLang="ja-JP" sz="1800" kern="0" dirty="0">
                <a:solidFill>
                  <a:srgbClr val="C00000"/>
                </a:solidFill>
                <a:latin typeface="Times New Roman" panose="02020603050405020304" pitchFamily="18" charset="0"/>
                <a:cs typeface="Times New Roman" panose="02020603050405020304" pitchFamily="18" charset="0"/>
              </a:rPr>
              <a:t>clean and uncluttered </a:t>
            </a:r>
            <a:r>
              <a:rPr lang="en-US" altLang="ja-JP" sz="1800" kern="0" dirty="0">
                <a:latin typeface="Times New Roman" panose="02020603050405020304" pitchFamily="18" charset="0"/>
                <a:cs typeface="Times New Roman" panose="02020603050405020304" pitchFamily="18" charset="0"/>
              </a:rPr>
              <a:t>at all times.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leave</a:t>
            </a:r>
            <a:r>
              <a:rPr lang="en-US" altLang="ja-JP" sz="1800" kern="0" dirty="0">
                <a:latin typeface="Times New Roman" panose="02020603050405020304" pitchFamily="18" charset="0"/>
                <a:cs typeface="Times New Roman" panose="02020603050405020304" pitchFamily="18" charset="0"/>
              </a:rPr>
              <a:t> unnecessary chemicals on the laboratory bench.</a:t>
            </a:r>
            <a:br>
              <a:rPr lang="en-US" altLang="ja-JP" sz="1800" kern="0" dirty="0">
                <a:latin typeface="Times New Roman" panose="02020603050405020304" pitchFamily="18" charset="0"/>
                <a:cs typeface="Times New Roman" panose="02020603050405020304" pitchFamily="18" charset="0"/>
              </a:rPr>
            </a:br>
            <a:r>
              <a:rPr lang="en-US" altLang="ja-JP" sz="1800" kern="0" dirty="0">
                <a:solidFill>
                  <a:srgbClr val="C00000"/>
                </a:solidFill>
                <a:latin typeface="Times New Roman" panose="02020603050405020304" pitchFamily="18" charset="0"/>
                <a:cs typeface="Times New Roman" panose="02020603050405020304" pitchFamily="18" charset="0"/>
              </a:rPr>
              <a:t>Do not leave </a:t>
            </a:r>
            <a:r>
              <a:rPr lang="en-US" altLang="ja-JP" sz="1800" kern="0" dirty="0">
                <a:latin typeface="Times New Roman" panose="02020603050405020304" pitchFamily="18" charset="0"/>
                <a:cs typeface="Times New Roman" panose="02020603050405020304" pitchFamily="18" charset="0"/>
              </a:rPr>
              <a:t>chemical containers unattended on the floor.</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Choose and wear appropriate protective devices </a:t>
            </a:r>
            <a:r>
              <a:rPr lang="en-US" altLang="ja-JP" sz="1800" kern="0" dirty="0">
                <a:latin typeface="Times New Roman" panose="02020603050405020304" pitchFamily="18" charset="0"/>
                <a:cs typeface="Times New Roman" panose="02020603050405020304" pitchFamily="18" charset="0"/>
              </a:rPr>
              <a:t>such as protective goggles, gloves, white lab coat etc. appropriate for the experiment.</a:t>
            </a:r>
          </a:p>
          <a:p>
            <a:pPr indent="-290513" eaLnBrk="1" hangingPunct="1">
              <a:buFont typeface="Wingdings" panose="05000000000000000000" pitchFamily="2" charset="2"/>
              <a:buChar char="n"/>
              <a:defRPr/>
            </a:pPr>
            <a:r>
              <a:rPr lang="en-US" altLang="ja-JP" sz="1800" kern="0" dirty="0">
                <a:highlight>
                  <a:srgbClr val="FFFF00"/>
                </a:highlight>
                <a:latin typeface="Times New Roman" panose="02020603050405020304" pitchFamily="18" charset="0"/>
                <a:cs typeface="Times New Roman" panose="02020603050405020304" pitchFamily="18" charset="0"/>
              </a:rPr>
              <a:t>In general,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do not carry out </a:t>
            </a:r>
            <a:r>
              <a:rPr lang="en-US" altLang="ja-JP" sz="1800" kern="0" dirty="0">
                <a:highlight>
                  <a:srgbClr val="FFFF00"/>
                </a:highlight>
                <a:latin typeface="Times New Roman" panose="02020603050405020304" pitchFamily="18" charset="0"/>
                <a:cs typeface="Times New Roman" panose="02020603050405020304" pitchFamily="18" charset="0"/>
              </a:rPr>
              <a:t>dangerous or hazardous experiments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during the weekend or after-hours</a:t>
            </a:r>
            <a:r>
              <a:rPr lang="en-US" altLang="ja-JP" sz="1800" kern="0" dirty="0">
                <a:highlight>
                  <a:srgbClr val="FFFF00"/>
                </a:highlight>
                <a:latin typeface="Times New Roman" panose="02020603050405020304" pitchFamily="18" charset="0"/>
                <a:cs typeface="Times New Roman" panose="02020603050405020304" pitchFamily="18" charset="0"/>
              </a:rPr>
              <a:t>. Such experiments must be attended by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more than one person</a:t>
            </a:r>
            <a:r>
              <a:rPr lang="en-US" altLang="ja-JP" sz="1800" kern="0" dirty="0">
                <a:highlight>
                  <a:srgbClr val="FFFF00"/>
                </a:highlight>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the location of emergency exits, as well as the location, type and handling of fire extinguishers in case an accident occurs.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all the precautions that are required for unattended machine operations are in place, and </a:t>
            </a:r>
            <a:r>
              <a:rPr lang="en-US" altLang="ja-JP" sz="1800" kern="0" dirty="0">
                <a:solidFill>
                  <a:srgbClr val="C00000"/>
                </a:solidFill>
                <a:latin typeface="Times New Roman" panose="02020603050405020304" pitchFamily="18" charset="0"/>
                <a:cs typeface="Times New Roman" panose="02020603050405020304" pitchFamily="18" charset="0"/>
              </a:rPr>
              <a:t>display emergency contact numbers </a:t>
            </a:r>
            <a:r>
              <a:rPr lang="en-US" altLang="ja-JP" sz="1800" kern="0" dirty="0">
                <a:latin typeface="Times New Roman" panose="02020603050405020304" pitchFamily="18" charset="0"/>
                <a:cs typeface="Times New Roman" panose="02020603050405020304" pitchFamily="18" charset="0"/>
              </a:rPr>
              <a:t>near the entrance of the laboratory or where clearly visible.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carrying out experiments, always </a:t>
            </a:r>
            <a:r>
              <a:rPr lang="en-US" altLang="ja-JP" sz="1800" kern="0" dirty="0">
                <a:solidFill>
                  <a:srgbClr val="C00000"/>
                </a:solidFill>
                <a:latin typeface="Times New Roman" panose="02020603050405020304" pitchFamily="18" charset="0"/>
                <a:cs typeface="Times New Roman" panose="02020603050405020304" pitchFamily="18" charset="0"/>
              </a:rPr>
              <a:t>adopt a serious attitude</a:t>
            </a:r>
            <a:r>
              <a:rPr lang="en-US" altLang="ja-JP" sz="1800" kern="0" dirty="0">
                <a:latin typeface="Times New Roman" panose="02020603050405020304" pitchFamily="18" charset="0"/>
                <a:cs typeface="Times New Roman" panose="02020603050405020304" pitchFamily="18" charset="0"/>
              </a:rPr>
              <a:t>. The accidents occur because familiarity with the operation leads to reduced attention. </a:t>
            </a: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222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Systems for Chemical Substances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The chemical substance manager</a:t>
            </a:r>
            <a:r>
              <a:rPr lang="en-US" altLang="ja-JP" sz="1800" kern="0" dirty="0">
                <a:latin typeface="Times New Roman" panose="02020603050405020304" pitchFamily="18" charset="0"/>
                <a:cs typeface="Times New Roman" panose="02020603050405020304" pitchFamily="18" charset="0"/>
              </a:rPr>
              <a:t> from each laboratory must take the central role in chemical substance management with regard to health and safety. </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quantity of each chemical substance and high-pressure gas must be managed in accordance with the </a:t>
            </a:r>
            <a:r>
              <a:rPr lang="en-US" altLang="ja-JP" sz="1800" b="1" kern="0" dirty="0">
                <a:solidFill>
                  <a:srgbClr val="C00000"/>
                </a:solidFill>
                <a:latin typeface="Times New Roman" panose="02020603050405020304" pitchFamily="18" charset="0"/>
                <a:cs typeface="Times New Roman" panose="02020603050405020304" pitchFamily="18" charset="0"/>
              </a:rPr>
              <a:t>Chemical Information Management System (UTCIMS, start in 2020)</a:t>
            </a:r>
            <a:r>
              <a:rPr lang="en-US" altLang="ja-JP" sz="1800" kern="0" dirty="0">
                <a:latin typeface="Times New Roman" panose="02020603050405020304" pitchFamily="18" charset="0"/>
                <a:cs typeface="Times New Roman" panose="02020603050405020304" pitchFamily="18" charset="0"/>
              </a:rPr>
              <a:t>. This system ensures that chemical substances are managed comprehensively and the various regulatory requirements of the law.</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you have any question, refer to the manual of UTCIMS or contact ESMO.</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427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3" name="図 2"/>
          <p:cNvPicPr>
            <a:picLocks noChangeAspect="1"/>
          </p:cNvPicPr>
          <p:nvPr/>
        </p:nvPicPr>
        <p:blipFill rotWithShape="1">
          <a:blip r:embed="rId3"/>
          <a:srcRect l="6174" t="27705" r="6739" b="3385"/>
          <a:stretch/>
        </p:blipFill>
        <p:spPr>
          <a:xfrm>
            <a:off x="4832219" y="2780928"/>
            <a:ext cx="4144622" cy="3799043"/>
          </a:xfrm>
          <a:prstGeom prst="rect">
            <a:avLst/>
          </a:prstGeom>
          <a:ln>
            <a:solidFill>
              <a:schemeClr val="tx1"/>
            </a:solidFill>
          </a:ln>
        </p:spPr>
      </p:pic>
      <p:pic>
        <p:nvPicPr>
          <p:cNvPr id="2" name="図 1"/>
          <p:cNvPicPr>
            <a:picLocks noChangeAspect="1"/>
          </p:cNvPicPr>
          <p:nvPr/>
        </p:nvPicPr>
        <p:blipFill rotWithShape="1">
          <a:blip r:embed="rId4"/>
          <a:srcRect l="16571" t="12339" r="25102" b="15519"/>
          <a:stretch/>
        </p:blipFill>
        <p:spPr>
          <a:xfrm>
            <a:off x="6377778" y="1255713"/>
            <a:ext cx="2515397" cy="3056472"/>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pic>
        <p:nvPicPr>
          <p:cNvPr id="7" name="コンテンツ プレースホルダー 6">
            <a:extLst>
              <a:ext uri="{FF2B5EF4-FFF2-40B4-BE49-F238E27FC236}">
                <a16:creationId xmlns:a16="http://schemas.microsoft.com/office/drawing/2014/main" id="{F4DC37E3-ACD3-41E6-A990-ED852908A29C}"/>
              </a:ext>
            </a:extLst>
          </p:cNvPr>
          <p:cNvPicPr>
            <a:picLocks noGrp="1" noChangeAspect="1"/>
          </p:cNvPicPr>
          <p:nvPr>
            <p:ph idx="1"/>
          </p:nvPr>
        </p:nvPicPr>
        <p:blipFill rotWithShape="1">
          <a:blip r:embed="rId3"/>
          <a:srcRect l="29707" t="23998" r="35584" b="34936"/>
          <a:stretch/>
        </p:blipFill>
        <p:spPr>
          <a:xfrm>
            <a:off x="5347975" y="1676329"/>
            <a:ext cx="2930531" cy="1879277"/>
          </a:xfrm>
          <a:prstGeom prst="rect">
            <a:avLst/>
          </a:prstGeom>
        </p:spPr>
      </p:pic>
      <p:pic>
        <p:nvPicPr>
          <p:cNvPr id="5" name="図 4">
            <a:extLst>
              <a:ext uri="{FF2B5EF4-FFF2-40B4-BE49-F238E27FC236}">
                <a16:creationId xmlns:a16="http://schemas.microsoft.com/office/drawing/2014/main" id="{1E85B54A-571D-4888-BF2C-537B1775A374}"/>
              </a:ext>
            </a:extLst>
          </p:cNvPr>
          <p:cNvPicPr>
            <a:picLocks noChangeAspect="1"/>
          </p:cNvPicPr>
          <p:nvPr/>
        </p:nvPicPr>
        <p:blipFill rotWithShape="1">
          <a:blip r:embed="rId4"/>
          <a:srcRect l="30313" t="23849" r="31100" b="22396"/>
          <a:stretch/>
        </p:blipFill>
        <p:spPr>
          <a:xfrm>
            <a:off x="833921" y="1317100"/>
            <a:ext cx="4324431" cy="3265387"/>
          </a:xfrm>
          <a:prstGeom prst="rect">
            <a:avLst/>
          </a:prstGeom>
        </p:spPr>
      </p:pic>
      <p:sp>
        <p:nvSpPr>
          <p:cNvPr id="8" name="テキスト ボックス 7">
            <a:extLst>
              <a:ext uri="{FF2B5EF4-FFF2-40B4-BE49-F238E27FC236}">
                <a16:creationId xmlns:a16="http://schemas.microsoft.com/office/drawing/2014/main" id="{C675F836-9603-4A85-A368-EAE8F9E9CCDB}"/>
              </a:ext>
            </a:extLst>
          </p:cNvPr>
          <p:cNvSpPr txBox="1"/>
          <p:nvPr/>
        </p:nvSpPr>
        <p:spPr>
          <a:xfrm>
            <a:off x="5527516" y="1265103"/>
            <a:ext cx="241226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altLang="ja-JP" sz="1400" b="0" i="0" dirty="0">
                <a:solidFill>
                  <a:srgbClr val="000000"/>
                </a:solidFill>
                <a:effectLst/>
                <a:latin typeface="Roboto"/>
              </a:rPr>
              <a:t>The container of liquid nitrogen has fallen, 2016</a:t>
            </a:r>
            <a:endParaRPr kumimoji="1" lang="ja-JP" altLang="en-US" sz="1400" dirty="0"/>
          </a:p>
        </p:txBody>
      </p:sp>
      <p:pic>
        <p:nvPicPr>
          <p:cNvPr id="15" name="図 14">
            <a:extLst>
              <a:ext uri="{FF2B5EF4-FFF2-40B4-BE49-F238E27FC236}">
                <a16:creationId xmlns:a16="http://schemas.microsoft.com/office/drawing/2014/main" id="{100475AF-350E-4293-A6E5-DC09EE5CA55A}"/>
              </a:ext>
            </a:extLst>
          </p:cNvPr>
          <p:cNvPicPr>
            <a:picLocks noChangeAspect="1"/>
          </p:cNvPicPr>
          <p:nvPr/>
        </p:nvPicPr>
        <p:blipFill rotWithShape="1">
          <a:blip r:embed="rId5"/>
          <a:srcRect l="38975" t="36924" r="46850" b="36925"/>
          <a:stretch/>
        </p:blipFill>
        <p:spPr>
          <a:xfrm>
            <a:off x="591792" y="4195826"/>
            <a:ext cx="2326060" cy="2326060"/>
          </a:xfrm>
          <a:prstGeom prst="rect">
            <a:avLst/>
          </a:prstGeom>
        </p:spPr>
      </p:pic>
      <p:sp>
        <p:nvSpPr>
          <p:cNvPr id="10" name="テキスト ボックス 9">
            <a:extLst>
              <a:ext uri="{FF2B5EF4-FFF2-40B4-BE49-F238E27FC236}">
                <a16:creationId xmlns:a16="http://schemas.microsoft.com/office/drawing/2014/main" id="{F6FD4170-42DD-4D62-A4D9-580143EA57DC}"/>
              </a:ext>
            </a:extLst>
          </p:cNvPr>
          <p:cNvSpPr txBox="1"/>
          <p:nvPr/>
        </p:nvSpPr>
        <p:spPr>
          <a:xfrm>
            <a:off x="337244" y="1473145"/>
            <a:ext cx="2580607"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(due to a short circuit in the power cable of the overnight working equipment in the fume hood)</a:t>
            </a:r>
            <a:endParaRPr kumimoji="1" lang="ja-JP" altLang="en-US" sz="1400" dirty="0"/>
          </a:p>
        </p:txBody>
      </p:sp>
      <p:pic>
        <p:nvPicPr>
          <p:cNvPr id="16" name="図 15">
            <a:extLst>
              <a:ext uri="{FF2B5EF4-FFF2-40B4-BE49-F238E27FC236}">
                <a16:creationId xmlns:a16="http://schemas.microsoft.com/office/drawing/2014/main" id="{9D04E9A9-636C-477F-B9BF-CE54B6C94A78}"/>
              </a:ext>
            </a:extLst>
          </p:cNvPr>
          <p:cNvPicPr>
            <a:picLocks noChangeAspect="1"/>
          </p:cNvPicPr>
          <p:nvPr/>
        </p:nvPicPr>
        <p:blipFill rotWithShape="1">
          <a:blip r:embed="rId6"/>
          <a:srcRect l="40988" t="31709" r="36183" b="34599"/>
          <a:stretch/>
        </p:blipFill>
        <p:spPr>
          <a:xfrm>
            <a:off x="5347975" y="3768196"/>
            <a:ext cx="3621355" cy="2896964"/>
          </a:xfrm>
          <a:prstGeom prst="rect">
            <a:avLst/>
          </a:prstGeom>
        </p:spPr>
      </p:pic>
      <p:sp>
        <p:nvSpPr>
          <p:cNvPr id="18" name="星: 16 pt 17">
            <a:extLst>
              <a:ext uri="{FF2B5EF4-FFF2-40B4-BE49-F238E27FC236}">
                <a16:creationId xmlns:a16="http://schemas.microsoft.com/office/drawing/2014/main" id="{141DA1B2-AFFA-4ED6-8EDA-8658B9AAA89B}"/>
              </a:ext>
            </a:extLst>
          </p:cNvPr>
          <p:cNvSpPr/>
          <p:nvPr/>
        </p:nvSpPr>
        <p:spPr>
          <a:xfrm>
            <a:off x="224976" y="3186733"/>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bent part of the power cable was damaged.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EA0DA8F5-6BC3-40E9-AB0E-AAB573E5963B}"/>
              </a:ext>
            </a:extLst>
          </p:cNvPr>
          <p:cNvSpPr txBox="1"/>
          <p:nvPr/>
        </p:nvSpPr>
        <p:spPr>
          <a:xfrm>
            <a:off x="3693820" y="4693561"/>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(Vaporized ether ignited. The experimenter got burns on both hands and face)</a:t>
            </a:r>
            <a:endParaRPr kumimoji="1" lang="ja-JP" altLang="en-US" sz="1400" dirty="0"/>
          </a:p>
        </p:txBody>
      </p:sp>
      <p:sp>
        <p:nvSpPr>
          <p:cNvPr id="14" name="星: 16 pt 13">
            <a:extLst>
              <a:ext uri="{FF2B5EF4-FFF2-40B4-BE49-F238E27FC236}">
                <a16:creationId xmlns:a16="http://schemas.microsoft.com/office/drawing/2014/main" id="{A1DBB71A-5759-40F2-9174-60879CBD01DF}"/>
              </a:ext>
            </a:extLst>
          </p:cNvPr>
          <p:cNvSpPr/>
          <p:nvPr/>
        </p:nvSpPr>
        <p:spPr>
          <a:xfrm>
            <a:off x="4557241" y="5506291"/>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A </a:t>
            </a:r>
            <a:r>
              <a:rPr lang="en-US" altLang="ja-JP" b="0" i="0" dirty="0">
                <a:solidFill>
                  <a:srgbClr val="000000"/>
                </a:solidFill>
                <a:effectLst/>
                <a:latin typeface="Times New Roman" panose="02020603050405020304" pitchFamily="18" charset="0"/>
                <a:cs typeface="Times New Roman" panose="02020603050405020304" pitchFamily="18" charset="0"/>
              </a:rPr>
              <a:t>student put chemicals at once by mistake.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星: 16 pt 20">
            <a:extLst>
              <a:ext uri="{FF2B5EF4-FFF2-40B4-BE49-F238E27FC236}">
                <a16:creationId xmlns:a16="http://schemas.microsoft.com/office/drawing/2014/main" id="{FE0989A4-6D97-4348-BA2F-8577C17831AD}"/>
              </a:ext>
            </a:extLst>
          </p:cNvPr>
          <p:cNvSpPr/>
          <p:nvPr/>
        </p:nvSpPr>
        <p:spPr>
          <a:xfrm>
            <a:off x="6190693" y="2926278"/>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Times New Roman" panose="02020603050405020304" pitchFamily="18" charset="0"/>
                <a:cs typeface="Times New Roman" panose="02020603050405020304" pitchFamily="18" charset="0"/>
              </a:rPr>
              <a:t>A student carried the container alone.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Safety Data Sheet (SDS)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information on the </a:t>
            </a:r>
            <a:r>
              <a:rPr lang="en-US" altLang="ja-JP" sz="1800" kern="0" dirty="0">
                <a:solidFill>
                  <a:srgbClr val="C00000"/>
                </a:solidFill>
                <a:latin typeface="Times New Roman" panose="02020603050405020304" pitchFamily="18" charset="0"/>
                <a:cs typeface="Times New Roman" panose="02020603050405020304" pitchFamily="18" charset="0"/>
              </a:rPr>
              <a:t>toxicity, flammability and explosiveness</a:t>
            </a:r>
            <a:r>
              <a:rPr lang="en-US" altLang="ja-JP" sz="1800" kern="0" dirty="0">
                <a:latin typeface="Times New Roman" panose="02020603050405020304" pitchFamily="18" charset="0"/>
                <a:cs typeface="Times New Roman" panose="02020603050405020304" pitchFamily="18" charset="0"/>
              </a:rPr>
              <a:t> of the substance must be obtained by consulting the </a:t>
            </a:r>
            <a:r>
              <a:rPr lang="en-US" altLang="ja-JP" sz="1800" b="1" kern="0" dirty="0">
                <a:solidFill>
                  <a:srgbClr val="C00000"/>
                </a:solidFill>
                <a:latin typeface="Times New Roman" panose="02020603050405020304" pitchFamily="18" charset="0"/>
                <a:cs typeface="Times New Roman" panose="02020603050405020304" pitchFamily="18" charset="0"/>
              </a:rPr>
              <a:t>SDS</a:t>
            </a:r>
            <a:r>
              <a:rPr lang="en-US" altLang="ja-JP" sz="1800" kern="0" dirty="0">
                <a:latin typeface="Times New Roman" panose="02020603050405020304" pitchFamily="18" charset="0"/>
                <a:cs typeface="Times New Roman" panose="02020603050405020304" pitchFamily="18" charset="0"/>
              </a:rPr>
              <a:t>. </a:t>
            </a:r>
          </a:p>
          <a:p>
            <a:pPr marL="153988" indent="0" eaLnBrk="1" hangingPunct="1">
              <a:buFont typeface="Wingdings" panose="05000000000000000000" pitchFamily="2" charset="2"/>
              <a:buNone/>
              <a:defRPr/>
            </a:pPr>
            <a:endParaRPr lang="en-US" altLang="ja-JP" sz="1800" kern="0" dirty="0">
              <a:latin typeface="Times New Roman" panose="02020603050405020304" pitchFamily="18" charset="0"/>
              <a:cs typeface="Times New Roman" panose="02020603050405020304" pitchFamily="18" charset="0"/>
            </a:endParaRP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SDS is provided by the manufacturer or distributor of the substance. </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632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56325"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249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Hazardous Substances and Legal Regulations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determine whether it is </a:t>
            </a:r>
            <a:r>
              <a:rPr lang="en-US" altLang="ja-JP" sz="1800" kern="0" dirty="0">
                <a:solidFill>
                  <a:srgbClr val="C00000"/>
                </a:solidFill>
                <a:latin typeface="Times New Roman" panose="02020603050405020304" pitchFamily="18" charset="0"/>
                <a:cs typeface="Times New Roman" panose="02020603050405020304" pitchFamily="18" charset="0"/>
              </a:rPr>
              <a:t>regulated by law</a:t>
            </a:r>
            <a:r>
              <a:rPr lang="en-US" altLang="ja-JP" sz="1800" kern="0" dirty="0">
                <a:latin typeface="Times New Roman" panose="02020603050405020304" pitchFamily="18" charset="0"/>
                <a:cs typeface="Times New Roman" panose="02020603050405020304" pitchFamily="18" charset="0"/>
              </a:rPr>
              <a:t>.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handling and storage of </a:t>
            </a:r>
            <a:r>
              <a:rPr lang="en-US" altLang="ja-JP" sz="1800" kern="0" dirty="0">
                <a:solidFill>
                  <a:srgbClr val="C00000"/>
                </a:solidFill>
                <a:latin typeface="Times New Roman" panose="02020603050405020304" pitchFamily="18" charset="0"/>
                <a:cs typeface="Times New Roman" panose="02020603050405020304" pitchFamily="18" charset="0"/>
              </a:rPr>
              <a:t>hazardous substances</a:t>
            </a:r>
            <a:r>
              <a:rPr lang="en-US" altLang="ja-JP" sz="1800" kern="0" dirty="0">
                <a:latin typeface="Times New Roman" panose="02020603050405020304" pitchFamily="18" charset="0"/>
                <a:cs typeface="Times New Roman" panose="02020603050405020304" pitchFamily="18" charset="0"/>
              </a:rPr>
              <a:t> written in the right box </a:t>
            </a:r>
            <a:r>
              <a:rPr lang="en-US" altLang="ja-JP" sz="1800" kern="0" dirty="0">
                <a:solidFill>
                  <a:srgbClr val="C00000"/>
                </a:solidFill>
                <a:latin typeface="Times New Roman" panose="02020603050405020304" pitchFamily="18" charset="0"/>
                <a:cs typeface="Times New Roman" panose="02020603050405020304" pitchFamily="18" charset="0"/>
              </a:rPr>
              <a:t>are regulated by law</a:t>
            </a:r>
            <a:r>
              <a:rPr lang="en-US" altLang="ja-JP" sz="1800" kern="0" dirty="0">
                <a:latin typeface="Times New Roman" panose="02020603050405020304" pitchFamily="18" charset="0"/>
                <a:cs typeface="Times New Roman" panose="02020603050405020304" pitchFamily="18" charset="0"/>
              </a:rPr>
              <a:t>. Refer to the ESMO website to handle them safely.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a specific procedure is required by law, </a:t>
            </a:r>
            <a:r>
              <a:rPr lang="en-US" altLang="ja-JP" sz="1800" kern="0" dirty="0">
                <a:solidFill>
                  <a:srgbClr val="C00000"/>
                </a:solidFill>
                <a:latin typeface="Times New Roman" panose="02020603050405020304" pitchFamily="18" charset="0"/>
                <a:cs typeface="Times New Roman" panose="02020603050405020304" pitchFamily="18" charset="0"/>
              </a:rPr>
              <a:t>consult the ESMO </a:t>
            </a:r>
            <a:r>
              <a:rPr lang="en-US" altLang="ja-JP" sz="1800" kern="0" dirty="0">
                <a:latin typeface="Times New Roman" panose="02020603050405020304" pitchFamily="18" charset="0"/>
                <a:cs typeface="Times New Roman" panose="02020603050405020304" pitchFamily="18" charset="0"/>
              </a:rPr>
              <a:t>for directions.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Potentially hazardous chemical substance and chemical wastes must be treated with sufficient safety measures, even if they are not regulated by law.</a:t>
            </a:r>
          </a:p>
        </p:txBody>
      </p:sp>
      <p:sp>
        <p:nvSpPr>
          <p:cNvPr id="58371"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p.16,17</a:t>
            </a:r>
            <a:endParaRPr lang="ja-JP" altLang="en-US" sz="1200" b="1" dirty="0">
              <a:latin typeface="+mj-ea"/>
              <a:ea typeface="+mj-ea"/>
            </a:endParaRPr>
          </a:p>
        </p:txBody>
      </p:sp>
      <p:sp>
        <p:nvSpPr>
          <p:cNvPr id="6" name="Rectangle 3"/>
          <p:cNvSpPr txBox="1">
            <a:spLocks noChangeArrowheads="1"/>
          </p:cNvSpPr>
          <p:nvPr/>
        </p:nvSpPr>
        <p:spPr bwMode="auto">
          <a:xfrm>
            <a:off x="4500563" y="1271588"/>
            <a:ext cx="4392612" cy="5037137"/>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600" kern="0" dirty="0">
                <a:solidFill>
                  <a:srgbClr val="C00000"/>
                </a:solidFill>
                <a:latin typeface="Arial" panose="020B0604020202020204" pitchFamily="34" charset="0"/>
                <a:cs typeface="Arial" panose="020B0604020202020204" pitchFamily="34" charset="0"/>
              </a:rPr>
              <a:t>1)	</a:t>
            </a:r>
            <a:r>
              <a:rPr lang="en-US" altLang="zh-TW" sz="1600" kern="0" dirty="0">
                <a:latin typeface="Arial" panose="020B0604020202020204" pitchFamily="34" charset="0"/>
                <a:cs typeface="Arial" panose="020B0604020202020204" pitchFamily="34" charset="0"/>
              </a:rPr>
              <a:t>Organic solvents: OPOSP</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Specified chemical substances: OPHSCS</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Poisonous substances: Poisonous and Deleterious Substances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Deleterious substances: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Narcotics: Narcotics and Psychoactive Drugs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Psychoactive drugs: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Stimulants: Stimulants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Chemical substances regulated by PRTR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Hazardous substances: Fire Services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High-pressure gases: High-pressure Gas Safety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Radioisotopes (RI)</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Biohazardous materials</a:t>
            </a:r>
            <a:endParaRPr lang="ja-JP" altLang="en-US" sz="1600" kern="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a:t>
            </a:r>
          </a:p>
          <a:p>
            <a:pPr marL="442913" indent="0" eaLnBrk="1" hangingPunct="1">
              <a:buFont typeface="Wingdings" panose="05000000000000000000" pitchFamily="2" charset="2"/>
              <a:buNone/>
              <a:defRPr/>
            </a:pPr>
            <a:r>
              <a:rPr lang="en-US" altLang="ja-JP" sz="1700" kern="0" dirty="0">
                <a:latin typeface="Times New Roman" panose="02020603050405020304" pitchFamily="18" charset="0"/>
                <a:cs typeface="Times New Roman" panose="02020603050405020304" pitchFamily="18" charset="0"/>
              </a:rPr>
              <a:t>Any person handling hazardous substances </a:t>
            </a:r>
            <a:r>
              <a:rPr lang="en-US" altLang="ja-JP" sz="1700" kern="0" dirty="0">
                <a:solidFill>
                  <a:srgbClr val="C00000"/>
                </a:solidFill>
                <a:latin typeface="Times New Roman" panose="02020603050405020304" pitchFamily="18" charset="0"/>
                <a:cs typeface="Times New Roman" panose="02020603050405020304" pitchFamily="18" charset="0"/>
              </a:rPr>
              <a:t>must be educated on them and fully understand the nature of the substance.</a:t>
            </a:r>
            <a:r>
              <a:rPr lang="en-US" altLang="ja-JP" sz="1700" kern="0" dirty="0">
                <a:latin typeface="Times New Roman" panose="02020603050405020304" pitchFamily="18" charset="0"/>
                <a:cs typeface="Times New Roman" panose="02020603050405020304" pitchFamily="18" charset="0"/>
              </a:rPr>
              <a:t> </a:t>
            </a:r>
          </a:p>
          <a:p>
            <a:pPr marL="1793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Before 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Efforts to </a:t>
            </a:r>
            <a:r>
              <a:rPr lang="en-US" altLang="ja-JP" sz="1700" kern="0" dirty="0">
                <a:solidFill>
                  <a:srgbClr val="C00000"/>
                </a:solidFill>
                <a:latin typeface="Times New Roman" panose="02020603050405020304" pitchFamily="18" charset="0"/>
                <a:cs typeface="Times New Roman" panose="02020603050405020304" pitchFamily="18" charset="0"/>
              </a:rPr>
              <a:t>minimize the use of highly hazardous substances </a:t>
            </a:r>
            <a:r>
              <a:rPr lang="en-US" altLang="ja-JP" sz="1700" kern="0" dirty="0">
                <a:latin typeface="Times New Roman" panose="02020603050405020304" pitchFamily="18" charset="0"/>
                <a:cs typeface="Times New Roman" panose="02020603050405020304" pitchFamily="18" charset="0"/>
              </a:rPr>
              <a:t>must be taken when drawing up the study protocol. Consider whether it can be substituted with another substance.</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Consider and prepare thoroughly </a:t>
            </a:r>
            <a:r>
              <a:rPr lang="en-US" altLang="ja-JP" sz="1700" kern="0" dirty="0">
                <a:solidFill>
                  <a:srgbClr val="C00000"/>
                </a:solidFill>
                <a:latin typeface="Times New Roman" panose="02020603050405020304" pitchFamily="18" charset="0"/>
                <a:cs typeface="Times New Roman" panose="02020603050405020304" pitchFamily="18" charset="0"/>
              </a:rPr>
              <a:t>to prevent disasters caused by the substance</a:t>
            </a:r>
            <a:r>
              <a:rPr lang="en-US" altLang="ja-JP" sz="1700" kern="0" dirty="0">
                <a:latin typeface="Times New Roman" panose="02020603050405020304" pitchFamily="18" charset="0"/>
                <a:cs typeface="Times New Roman" panose="02020603050405020304" pitchFamily="18" charset="0"/>
              </a:rPr>
              <a:t>.</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a fire: Place extinguishers nearby and wear heat resistant clothing. </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poisoning: Wear rubber gloves, protective mask and clothing.</a:t>
            </a:r>
          </a:p>
          <a:p>
            <a:pPr marL="1539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Before conducting a hazardous experiment, </a:t>
            </a:r>
            <a:r>
              <a:rPr lang="en-US" altLang="ja-JP" sz="1700" kern="0" dirty="0">
                <a:solidFill>
                  <a:srgbClr val="C00000"/>
                </a:solidFill>
                <a:latin typeface="Times New Roman" panose="02020603050405020304" pitchFamily="18" charset="0"/>
                <a:cs typeface="Times New Roman" panose="02020603050405020304" pitchFamily="18" charset="0"/>
              </a:rPr>
              <a:t>inform the people nearby</a:t>
            </a:r>
            <a:r>
              <a:rPr lang="en-US" altLang="ja-JP" sz="1700" kern="0" dirty="0">
                <a:latin typeface="Times New Roman" panose="02020603050405020304" pitchFamily="18" charset="0"/>
                <a:cs typeface="Times New Roman" panose="02020603050405020304" pitchFamily="18" charset="0"/>
              </a:rPr>
              <a:t>, and take appropriate safety measures.</a:t>
            </a:r>
          </a:p>
          <a:p>
            <a:pPr marL="442913" indent="-288925" eaLnBrk="1" hangingPunct="1">
              <a:buFont typeface="Wingdings" panose="05000000000000000000" pitchFamily="2" charset="2"/>
              <a:buChar char="n"/>
              <a:defRPr/>
            </a:pPr>
            <a:r>
              <a:rPr lang="en-US" altLang="ja-JP" sz="1700" kern="0" dirty="0">
                <a:solidFill>
                  <a:srgbClr val="C00000"/>
                </a:solidFill>
                <a:latin typeface="Times New Roman" panose="02020603050405020304" pitchFamily="18" charset="0"/>
                <a:cs typeface="Times New Roman" panose="02020603050405020304" pitchFamily="18" charset="0"/>
              </a:rPr>
              <a:t>Use the least possible amount </a:t>
            </a:r>
            <a:r>
              <a:rPr lang="en-US" altLang="ja-JP" sz="1700" kern="0" dirty="0">
                <a:latin typeface="Times New Roman" panose="02020603050405020304" pitchFamily="18" charset="0"/>
                <a:cs typeface="Times New Roman" panose="02020603050405020304" pitchFamily="18" charset="0"/>
              </a:rPr>
              <a:t>of hazardous substances, and if the nature of a substance is unknown, </a:t>
            </a:r>
            <a:r>
              <a:rPr lang="en-US" altLang="ja-JP" sz="1700" kern="0" dirty="0">
                <a:solidFill>
                  <a:srgbClr val="C00000"/>
                </a:solidFill>
                <a:latin typeface="Times New Roman" panose="02020603050405020304" pitchFamily="18" charset="0"/>
                <a:cs typeface="Times New Roman" panose="02020603050405020304" pitchFamily="18" charset="0"/>
              </a:rPr>
              <a:t>a preliminary experiment </a:t>
            </a:r>
            <a:r>
              <a:rPr lang="en-US" altLang="ja-JP" sz="1700" kern="0" dirty="0">
                <a:latin typeface="Times New Roman" panose="02020603050405020304" pitchFamily="18" charset="0"/>
                <a:cs typeface="Times New Roman" panose="02020603050405020304" pitchFamily="18" charset="0"/>
              </a:rPr>
              <a:t>must be conducted.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Open the ampoules of hazardous liquids </a:t>
            </a:r>
            <a:r>
              <a:rPr lang="en-US" altLang="ja-JP" sz="1700" kern="0" dirty="0">
                <a:solidFill>
                  <a:srgbClr val="C00000"/>
                </a:solidFill>
                <a:latin typeface="Times New Roman" panose="02020603050405020304" pitchFamily="18" charset="0"/>
                <a:cs typeface="Times New Roman" panose="02020603050405020304" pitchFamily="18" charset="0"/>
              </a:rPr>
              <a:t>in a sealed container </a:t>
            </a:r>
            <a:r>
              <a:rPr lang="en-US" altLang="ja-JP" sz="1700" kern="0" dirty="0">
                <a:latin typeface="Times New Roman" panose="02020603050405020304" pitchFamily="18" charset="0"/>
                <a:cs typeface="Times New Roman" panose="02020603050405020304" pitchFamily="18" charset="0"/>
              </a:rPr>
              <a:t>to prevent being spilled.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Hazardous substance must not be disposed of with non-hazardous wastes. Refer to “Laboratory Waste” when you dispose chemical substances.</a:t>
            </a:r>
          </a:p>
        </p:txBody>
      </p:sp>
      <p:sp>
        <p:nvSpPr>
          <p:cNvPr id="604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p.17</a:t>
            </a:r>
            <a:endParaRPr lang="ja-JP" altLang="en-US" sz="1200" b="1" dirty="0">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 (Rest)</a:t>
            </a: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Surrounding condition</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use an open flame heater </a:t>
            </a:r>
            <a:r>
              <a:rPr lang="en-US" altLang="ja-JP" sz="1800" kern="0" dirty="0">
                <a:latin typeface="Times New Roman" panose="02020603050405020304" pitchFamily="18" charset="0"/>
                <a:cs typeface="Times New Roman" panose="02020603050405020304" pitchFamily="18" charset="0"/>
              </a:rPr>
              <a:t>in a laboratory where a volatile solvent is used.</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a:t>
            </a:r>
            <a:r>
              <a:rPr lang="en-US" altLang="ja-JP" sz="1800" kern="0" dirty="0">
                <a:solidFill>
                  <a:srgbClr val="C00000"/>
                </a:solidFill>
                <a:latin typeface="Times New Roman" panose="02020603050405020304" pitchFamily="18" charset="0"/>
                <a:cs typeface="Times New Roman" panose="02020603050405020304" pitchFamily="18" charset="0"/>
              </a:rPr>
              <a:t>the locations of extinguishers</a:t>
            </a:r>
            <a:r>
              <a:rPr lang="en-US" altLang="ja-JP" sz="1800" kern="0" dirty="0">
                <a:latin typeface="Times New Roman" panose="02020603050405020304" pitchFamily="18" charset="0"/>
                <a:cs typeface="Times New Roman" panose="02020603050405020304" pitchFamily="18" charset="0"/>
              </a:rPr>
              <a:t>. If there is a risk of fire, ensure that a fire extinguisher is close to the work area.</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Turn off the main valve of the gas supply </a:t>
            </a:r>
            <a:r>
              <a:rPr lang="en-US" altLang="ja-JP" sz="1800" kern="0" dirty="0">
                <a:latin typeface="Times New Roman" panose="02020603050405020304" pitchFamily="18" charset="0"/>
                <a:cs typeface="Times New Roman" panose="02020603050405020304" pitchFamily="18" charset="0"/>
              </a:rPr>
              <a:t>whenever no one will be staying in the room.</a:t>
            </a:r>
          </a:p>
          <a:p>
            <a:pPr marL="465138" indent="-285750" eaLnBrk="1" hangingPunct="1">
              <a:lnSpc>
                <a:spcPts val="2000"/>
              </a:lnSpc>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 Storing hazardous substances</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Inspect the storage conditions and quantities </a:t>
            </a:r>
            <a:r>
              <a:rPr lang="en-US" altLang="ja-JP" sz="1800" kern="0" dirty="0">
                <a:latin typeface="Times New Roman" panose="02020603050405020304" pitchFamily="18" charset="0"/>
                <a:cs typeface="Times New Roman" panose="02020603050405020304" pitchFamily="18" charset="0"/>
              </a:rPr>
              <a:t>of hazardous substances.</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 solid container and with a cap or stopper that will prevent the substance spilling, leaking or evaporating. During storage, </a:t>
            </a:r>
            <a:r>
              <a:rPr lang="en-US" altLang="ja-JP" sz="1800" kern="0" dirty="0">
                <a:solidFill>
                  <a:srgbClr val="C00000"/>
                </a:solidFill>
                <a:latin typeface="Times New Roman" panose="02020603050405020304" pitchFamily="18" charset="0"/>
                <a:cs typeface="Times New Roman" panose="02020603050405020304" pitchFamily="18" charset="0"/>
              </a:rPr>
              <a:t>ensure the containers are closed</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them in a cool place and away from direct sunlight and ignition sources such as sparks. Do not store substances with different characteristics in the same location.</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stored containers cannot be damaged as a result of falling over or colliding, even </a:t>
            </a:r>
            <a:r>
              <a:rPr lang="en-US" altLang="ja-JP" sz="1800" kern="0" dirty="0">
                <a:solidFill>
                  <a:srgbClr val="C00000"/>
                </a:solidFill>
                <a:latin typeface="Times New Roman" panose="02020603050405020304" pitchFamily="18" charset="0"/>
                <a:cs typeface="Times New Roman" panose="02020603050405020304" pitchFamily="18" charset="0"/>
              </a:rPr>
              <a:t>during an earthquake</a:t>
            </a:r>
            <a:r>
              <a:rPr lang="en-US" altLang="ja-JP" sz="1800" kern="0" dirty="0">
                <a:latin typeface="Times New Roman" panose="02020603050405020304" pitchFamily="18" charset="0"/>
                <a:cs typeface="Times New Roman" panose="02020603050405020304" pitchFamily="18" charset="0"/>
              </a:rPr>
              <a:t>. Store hazardous substances separately.</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they are </a:t>
            </a:r>
            <a:r>
              <a:rPr lang="en-US" altLang="ja-JP" sz="1800" kern="0" dirty="0">
                <a:solidFill>
                  <a:srgbClr val="C00000"/>
                </a:solidFill>
                <a:latin typeface="Times New Roman" panose="02020603050405020304" pitchFamily="18" charset="0"/>
                <a:cs typeface="Times New Roman" panose="02020603050405020304" pitchFamily="18" charset="0"/>
              </a:rPr>
              <a:t>missing or stolen</a:t>
            </a:r>
            <a:r>
              <a:rPr lang="en-US" altLang="ja-JP" sz="1800" kern="0" dirty="0">
                <a:latin typeface="Times New Roman" panose="02020603050405020304" pitchFamily="18" charset="0"/>
                <a:cs typeface="Times New Roman" panose="02020603050405020304" pitchFamily="18" charset="0"/>
              </a:rPr>
              <a:t>, it must be reported to the chemical substance manager.</a:t>
            </a:r>
          </a:p>
        </p:txBody>
      </p:sp>
      <p:sp>
        <p:nvSpPr>
          <p:cNvPr id="624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400" b="1" u="sng" kern="0" dirty="0">
                <a:solidFill>
                  <a:srgbClr val="0000FF"/>
                </a:solidFill>
                <a:latin typeface="Times New Roman" panose="02020603050405020304" pitchFamily="18" charset="0"/>
                <a:cs typeface="Times New Roman" panose="02020603050405020304" pitchFamily="18" charset="0"/>
              </a:rPr>
              <a:t>Organic Solvent (OPOSP) / Specified Chemical Substances (OPHSCS)</a:t>
            </a:r>
          </a:p>
          <a:p>
            <a:pPr marL="0" indent="0" eaLnBrk="1" hangingPunct="1">
              <a:buNone/>
              <a:defRPr/>
            </a:pPr>
            <a:r>
              <a:rPr lang="ja-JP" altLang="en-US" sz="1800" b="1" kern="0" dirty="0">
                <a:latin typeface="Times New Roman" panose="02020603050405020304" pitchFamily="18" charset="0"/>
                <a:cs typeface="Times New Roman" panose="02020603050405020304" pitchFamily="18" charset="0"/>
              </a:rPr>
              <a:t>　</a:t>
            </a:r>
            <a:r>
              <a:rPr lang="en-US" altLang="ja-JP" sz="1800" b="1" kern="0" dirty="0">
                <a:latin typeface="Times New Roman" panose="02020603050405020304" pitchFamily="18" charset="0"/>
                <a:cs typeface="Times New Roman" panose="02020603050405020304" pitchFamily="18" charset="0"/>
              </a:rPr>
              <a:t>[Managing the Work Environment]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Preventing vapor and dust discharge (use a fume hood)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Assessing the work environment (twice per year)</a:t>
            </a: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spcBef>
                <a:spcPts val="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[Managing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Establishing safe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Using personal protective equipment</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[Health Management]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Understanding measures to prevent sickness, and knowing first aid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Undertaking specialized medical checkups (twice per year)</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[Others]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Signs and displays referring to the substances being used, and precautions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
        <p:nvSpPr>
          <p:cNvPr id="6" name="角丸四角形吹き出し 5"/>
          <p:cNvSpPr/>
          <p:nvPr/>
        </p:nvSpPr>
        <p:spPr>
          <a:xfrm>
            <a:off x="525463" y="2925440"/>
            <a:ext cx="66389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Assessment will be operated on the basis of the quantity examination of chemical substances by UTCIMS in every quarter.</a:t>
            </a:r>
            <a:br>
              <a:rPr lang="en-US" altLang="ja-JP" sz="1400" dirty="0"/>
            </a:br>
            <a:r>
              <a:rPr lang="en-US" altLang="ja-JP" sz="1400" dirty="0"/>
              <a:t>ESMO will contact each laboratory through the department office.</a:t>
            </a:r>
            <a:endParaRPr lang="ja-JP" altLang="en-US" sz="1400" dirty="0"/>
          </a:p>
        </p:txBody>
      </p:sp>
      <p:pic>
        <p:nvPicPr>
          <p:cNvPr id="64518" name="図 6"/>
          <p:cNvPicPr>
            <a:picLocks noChangeAspect="1"/>
          </p:cNvPicPr>
          <p:nvPr/>
        </p:nvPicPr>
        <p:blipFill>
          <a:blip r:embed="rId3" cstate="print">
            <a:extLst>
              <a:ext uri="{28A0092B-C50C-407E-A947-70E740481C1C}">
                <a14:useLocalDpi xmlns:a14="http://schemas.microsoft.com/office/drawing/2010/main" val="0"/>
              </a:ext>
            </a:extLst>
          </a:blip>
          <a:srcRect l="49081" r="13268" b="11208"/>
          <a:stretch>
            <a:fillRect/>
          </a:stretch>
        </p:blipFill>
        <p:spPr bwMode="auto">
          <a:xfrm>
            <a:off x="7781925" y="4725144"/>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4294357" y="3910882"/>
            <a:ext cx="4598818" cy="1030286"/>
          </a:xfrm>
          <a:prstGeom prst="wedgeRoundRectCallout">
            <a:avLst>
              <a:gd name="adj1" fmla="val 6515"/>
              <a:gd name="adj2" fmla="val -774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it has come to a bad condition, an investigation and reassessment will be conducted. The experiment might be stopped when the condition has not improved. Work to maintain a safe environment!</a:t>
            </a:r>
            <a:endParaRPr lang="en-US" altLang="ja-JP" sz="16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Poisonous and Deleterious Substances / Narcotics and Psychoactive Drugs / Stimulants Control Law</a:t>
            </a:r>
            <a:r>
              <a:rPr lang="en-US" altLang="ja-JP" sz="2000" b="1" u="sng" kern="0" dirty="0">
                <a:latin typeface="Times New Roman" panose="02020603050405020304" pitchFamily="18" charset="0"/>
                <a:cs typeface="Times New Roman" panose="02020603050405020304" pitchFamily="18" charset="0"/>
              </a:rPr>
              <a:t> </a:t>
            </a:r>
            <a:endParaRPr lang="en-US" altLang="ja-JP" sz="1800" b="1" u="sng"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buying, importing, receiving, or preparing the Poisonous and Deleterious Substances / Narcotics and Psychoactive Drugs / Stimulants, </a:t>
            </a:r>
            <a:r>
              <a:rPr lang="en-US" altLang="ja-JP" sz="1800" kern="0" dirty="0">
                <a:solidFill>
                  <a:srgbClr val="C00000"/>
                </a:solidFill>
                <a:latin typeface="Times New Roman" panose="02020603050405020304" pitchFamily="18" charset="0"/>
                <a:cs typeface="Times New Roman" panose="02020603050405020304" pitchFamily="18" charset="0"/>
              </a:rPr>
              <a:t>an application in advance and the license is necessary</a:t>
            </a:r>
            <a:r>
              <a:rPr lang="en-US" altLang="ja-JP" sz="1800" kern="0" dirty="0">
                <a:latin typeface="Times New Roman" panose="02020603050405020304" pitchFamily="18" charset="0"/>
                <a:cs typeface="Times New Roman" panose="02020603050405020304" pitchFamily="18" charset="0"/>
              </a:rPr>
              <a:t>. Be careful not to buy or receive them casually.</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 substances</a:t>
            </a:r>
            <a:r>
              <a:rPr lang="en-US" altLang="ja-JP" sz="1800" kern="0" dirty="0">
                <a:solidFill>
                  <a:srgbClr val="C00000"/>
                </a:solidFill>
                <a:latin typeface="Times New Roman" panose="02020603050405020304" pitchFamily="18" charset="0"/>
                <a:cs typeface="Times New Roman" panose="02020603050405020304" pitchFamily="18" charset="0"/>
              </a:rPr>
              <a:t> separately from other chemicals in a locked cabinet</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UTCIMS to manage the quantity of all substances purchased, used, or disposed of.</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protective equipment as needed when handling such substances.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sp>
        <p:nvSpPr>
          <p:cNvPr id="8" name="角丸四角形吹き出し 7"/>
          <p:cNvSpPr/>
          <p:nvPr/>
        </p:nvSpPr>
        <p:spPr>
          <a:xfrm>
            <a:off x="4142918" y="5085908"/>
            <a:ext cx="4598818" cy="1030286"/>
          </a:xfrm>
          <a:prstGeom prst="wedgeRoundRectCallout">
            <a:avLst>
              <a:gd name="adj1" fmla="val 8323"/>
              <a:gd name="adj2" fmla="val -263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narcotics, psychoactive drugs or stimulants, a notification is necessary whenever the researcher moves to another site, the storage place is changed, or they are disposed of.</a:t>
            </a:r>
          </a:p>
        </p:txBody>
      </p:sp>
      <p:pic>
        <p:nvPicPr>
          <p:cNvPr id="9" name="図 3"/>
          <p:cNvPicPr>
            <a:picLocks noChangeAspect="1"/>
          </p:cNvPicPr>
          <p:nvPr/>
        </p:nvPicPr>
        <p:blipFill>
          <a:blip r:embed="rId3" cstate="print">
            <a:extLst>
              <a:ext uri="{28A0092B-C50C-407E-A947-70E740481C1C}">
                <a14:useLocalDpi xmlns:a14="http://schemas.microsoft.com/office/drawing/2010/main" val="0"/>
              </a:ext>
            </a:extLst>
          </a:blip>
          <a:srcRect l="23422" t="11610" r="18993" b="14563"/>
          <a:stretch>
            <a:fillRect/>
          </a:stretch>
        </p:blipFill>
        <p:spPr bwMode="auto">
          <a:xfrm>
            <a:off x="533400" y="4202540"/>
            <a:ext cx="2094384" cy="201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12 9"/>
          <p:cNvSpPr/>
          <p:nvPr/>
        </p:nvSpPr>
        <p:spPr>
          <a:xfrm>
            <a:off x="2096274" y="5097443"/>
            <a:ext cx="1587361" cy="1277938"/>
          </a:xfrm>
          <a:prstGeom prst="star1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600" b="1" dirty="0">
                <a:solidFill>
                  <a:schemeClr val="tx1"/>
                </a:solidFill>
              </a:rPr>
              <a:t>Lock, please!</a:t>
            </a:r>
            <a:endParaRPr lang="ja-JP" altLang="en-US" sz="1600" b="1" dirty="0">
              <a:solidFill>
                <a:schemeClr val="tx1"/>
              </a:solidFill>
            </a:endParaRPr>
          </a:p>
        </p:txBody>
      </p:sp>
      <p:sp>
        <p:nvSpPr>
          <p:cNvPr id="11" name="角丸四角形吹き出し 10"/>
          <p:cNvSpPr/>
          <p:nvPr/>
        </p:nvSpPr>
        <p:spPr>
          <a:xfrm>
            <a:off x="3131840" y="4202540"/>
            <a:ext cx="4388296" cy="567680"/>
          </a:xfrm>
          <a:prstGeom prst="wedgeRoundRectCallout">
            <a:avLst>
              <a:gd name="adj1" fmla="val -65791"/>
              <a:gd name="adj2" fmla="val 494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poisonous and deleterious substances, cabinet must be labeled.</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2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1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Fire Services Law (Hazardous Materials)</a:t>
            </a:r>
            <a:r>
              <a:rPr lang="en-US" altLang="ja-JP" sz="2000" b="1" u="sng" kern="0" dirty="0">
                <a:latin typeface="Times New Roman" panose="02020603050405020304" pitchFamily="18" charset="0"/>
                <a:cs typeface="Times New Roman" panose="02020603050405020304" pitchFamily="18" charset="0"/>
              </a:rPr>
              <a:t> </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t>
            </a:r>
            <a:r>
              <a:rPr lang="en-US" altLang="ja-JP" sz="1800" kern="0" dirty="0">
                <a:solidFill>
                  <a:srgbClr val="C00000"/>
                </a:solidFill>
                <a:latin typeface="Times New Roman" panose="02020603050405020304" pitchFamily="18" charset="0"/>
                <a:cs typeface="Times New Roman" panose="02020603050405020304" pitchFamily="18" charset="0"/>
              </a:rPr>
              <a:t>stored containers cannot be damaged as a result of falling over, falling from the shelf, or colliding</a:t>
            </a:r>
            <a:r>
              <a:rPr lang="en-US" altLang="ja-JP" sz="1800" kern="0" dirty="0">
                <a:latin typeface="Times New Roman" panose="02020603050405020304" pitchFamily="18" charset="0"/>
                <a:cs typeface="Times New Roman" panose="02020603050405020304" pitchFamily="18" charset="0"/>
              </a:rPr>
              <a:t>. Substances that are potentially hazardous when mixed (e.g., a combination of an oxidizing substance with a flammable substance) </a:t>
            </a:r>
            <a:r>
              <a:rPr lang="en-US" altLang="ja-JP" sz="1800" kern="0" dirty="0">
                <a:solidFill>
                  <a:srgbClr val="C00000"/>
                </a:solidFill>
                <a:latin typeface="Times New Roman" panose="02020603050405020304" pitchFamily="18" charset="0"/>
                <a:cs typeface="Times New Roman" panose="02020603050405020304" pitchFamily="18" charset="0"/>
              </a:rPr>
              <a:t>must not be stored in the same location</a:t>
            </a:r>
            <a:r>
              <a:rPr lang="en-US" altLang="ja-JP" sz="1800" kern="0" dirty="0">
                <a:latin typeface="Times New Roman" panose="02020603050405020304" pitchFamily="18" charset="0"/>
                <a:cs typeface="Times New Roman" panose="02020603050405020304" pitchFamily="18" charset="0"/>
              </a:rPr>
              <a:t>.</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pic>
        <p:nvPicPr>
          <p:cNvPr id="12" name="図 2"/>
          <p:cNvPicPr>
            <a:picLocks noChangeAspect="1"/>
          </p:cNvPicPr>
          <p:nvPr/>
        </p:nvPicPr>
        <p:blipFill>
          <a:blip r:embed="rId3" cstate="print">
            <a:extLst>
              <a:ext uri="{28A0092B-C50C-407E-A947-70E740481C1C}">
                <a14:useLocalDpi xmlns:a14="http://schemas.microsoft.com/office/drawing/2010/main" val="0"/>
              </a:ext>
            </a:extLst>
          </a:blip>
          <a:srcRect l="23283" t="16006" r="23036" b="5052"/>
          <a:stretch>
            <a:fillRect/>
          </a:stretch>
        </p:blipFill>
        <p:spPr bwMode="auto">
          <a:xfrm>
            <a:off x="4729852" y="2924944"/>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51520" y="3212976"/>
            <a:ext cx="4578406" cy="3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substances are stored at </a:t>
            </a:r>
            <a:r>
              <a:rPr lang="en-US" altLang="ja-JP" sz="1800" kern="0" dirty="0">
                <a:solidFill>
                  <a:srgbClr val="C00000"/>
                </a:solidFill>
                <a:latin typeface="Times New Roman" panose="02020603050405020304" pitchFamily="18" charset="0"/>
                <a:cs typeface="Times New Roman" panose="02020603050405020304" pitchFamily="18" charset="0"/>
              </a:rPr>
              <a:t>one fifth or more</a:t>
            </a:r>
            <a:r>
              <a:rPr lang="en-US" altLang="ja-JP" sz="1800" kern="0" dirty="0">
                <a:latin typeface="Times New Roman" panose="02020603050405020304" pitchFamily="18" charset="0"/>
                <a:cs typeface="Times New Roman" panose="02020603050405020304" pitchFamily="18" charset="0"/>
              </a:rPr>
              <a:t> of the maximum quantity specified by law, this situation must be reported in accordance with the law.</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the storage or handling area, possible </a:t>
            </a:r>
            <a:r>
              <a:rPr lang="en-US" altLang="ja-JP" sz="1800" kern="0" dirty="0">
                <a:solidFill>
                  <a:srgbClr val="C00000"/>
                </a:solidFill>
                <a:latin typeface="Times New Roman" panose="02020603050405020304" pitchFamily="18" charset="0"/>
                <a:cs typeface="Times New Roman" panose="02020603050405020304" pitchFamily="18" charset="0"/>
              </a:rPr>
              <a:t>ignition sources must be strictly controlled </a:t>
            </a:r>
            <a:r>
              <a:rPr lang="en-US" altLang="ja-JP" sz="1800" kern="0" dirty="0">
                <a:latin typeface="Times New Roman" panose="02020603050405020304" pitchFamily="18" charset="0"/>
                <a:cs typeface="Times New Roman" panose="02020603050405020304" pitchFamily="18" charset="0"/>
              </a:rPr>
              <a:t>and </a:t>
            </a:r>
            <a:r>
              <a:rPr lang="en-US" altLang="ja-JP" sz="1800" kern="0" dirty="0">
                <a:solidFill>
                  <a:srgbClr val="C00000"/>
                </a:solidFill>
                <a:latin typeface="Times New Roman" panose="02020603050405020304" pitchFamily="18" charset="0"/>
                <a:cs typeface="Times New Roman" panose="02020603050405020304" pitchFamily="18" charset="0"/>
              </a:rPr>
              <a:t>fire-fighting equipment </a:t>
            </a:r>
            <a:r>
              <a:rPr lang="en-US" altLang="ja-JP" sz="1800" kern="0" dirty="0">
                <a:latin typeface="Times New Roman" panose="02020603050405020304" pitchFamily="18" charset="0"/>
                <a:cs typeface="Times New Roman" panose="02020603050405020304" pitchFamily="18" charset="0"/>
              </a:rPr>
              <a:t>must be installed.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appropriate protective equipment, such as goggles and shields, in order to ensure personal safety.</a:t>
            </a:r>
          </a:p>
        </p:txBody>
      </p:sp>
      <p:sp>
        <p:nvSpPr>
          <p:cNvPr id="15" name="テキスト ボックス 7"/>
          <p:cNvSpPr txBox="1">
            <a:spLocks noChangeArrowheads="1"/>
          </p:cNvSpPr>
          <p:nvPr/>
        </p:nvSpPr>
        <p:spPr bwMode="auto">
          <a:xfrm>
            <a:off x="6876256" y="6093296"/>
            <a:ext cx="1936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200" dirty="0"/>
              <a:t>（東京理科大資料より）</a:t>
            </a:r>
          </a:p>
        </p:txBody>
      </p:sp>
    </p:spTree>
    <p:extLst>
      <p:ext uri="{BB962C8B-B14F-4D97-AF65-F5344CB8AC3E}">
        <p14:creationId xmlns:p14="http://schemas.microsoft.com/office/powerpoint/2010/main" val="166213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319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Radiation and Radioisotopes (RI)</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Handling radiation includes using particle accelerator facilities, X-ray diffractometer and electron microscopes.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It is obligatory to observe “the Radiation Hazard Prevention Policy at the School of Science” and “the Rules for Managing Scientific X-Ray Machines”.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Procedures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p.20</a:t>
            </a:r>
          </a:p>
        </p:txBody>
      </p:sp>
      <p:sp>
        <p:nvSpPr>
          <p:cNvPr id="8" name="角丸四角形 7"/>
          <p:cNvSpPr/>
          <p:nvPr/>
        </p:nvSpPr>
        <p:spPr>
          <a:xfrm>
            <a:off x="740023" y="2915940"/>
            <a:ext cx="7587753"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Radiation Management Office, Faculty and Graduate School of Science</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24606, 03-5841-4606 	Fax: 03-5841-1363</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http://jimubu.adm.s.u-tokyo.ac.jp/inside/index.php/Ri</a:t>
            </a:r>
          </a:p>
        </p:txBody>
      </p:sp>
      <p:sp>
        <p:nvSpPr>
          <p:cNvPr id="9" name="角丸四角形吹き出し 8"/>
          <p:cNvSpPr/>
          <p:nvPr/>
        </p:nvSpPr>
        <p:spPr>
          <a:xfrm>
            <a:off x="6208313" y="4907408"/>
            <a:ext cx="2684862" cy="1401912"/>
          </a:xfrm>
          <a:prstGeom prst="wedgeRoundRectCallout">
            <a:avLst>
              <a:gd name="adj1" fmla="val -63327"/>
              <a:gd name="adj2" fmla="val -489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People who need to use radioactive facilities outside the School of Science must submit a certificate, issued at your request by Radiation Management Office.</a:t>
            </a:r>
          </a:p>
        </p:txBody>
      </p:sp>
      <p:sp>
        <p:nvSpPr>
          <p:cNvPr id="10" name="Rectangle 6"/>
          <p:cNvSpPr>
            <a:spLocks noChangeArrowheads="1"/>
          </p:cNvSpPr>
          <p:nvPr/>
        </p:nvSpPr>
        <p:spPr bwMode="auto">
          <a:xfrm>
            <a:off x="816767" y="4437112"/>
            <a:ext cx="6779569"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1. Apply for registration to acquire Authorization to Handle Radiation.</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下矢印 10"/>
          <p:cNvSpPr/>
          <p:nvPr/>
        </p:nvSpPr>
        <p:spPr>
          <a:xfrm>
            <a:off x="332580" y="4437111"/>
            <a:ext cx="484187" cy="1800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テキスト ボックス 1"/>
          <p:cNvSpPr txBox="1">
            <a:spLocks noChangeArrowheads="1"/>
          </p:cNvSpPr>
          <p:nvPr/>
        </p:nvSpPr>
        <p:spPr bwMode="auto">
          <a:xfrm>
            <a:off x="1907704" y="4149574"/>
            <a:ext cx="6768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Times New Roman" panose="02020603050405020304" pitchFamily="18" charset="0"/>
                <a:cs typeface="Times New Roman" panose="02020603050405020304" pitchFamily="18" charset="0"/>
              </a:rPr>
              <a:t>※People who need to use only A or B category X-ray machines is exempt from 2.check-up.</a:t>
            </a:r>
            <a:endParaRPr lang="ja-JP" altLang="en-US" sz="1400" dirty="0">
              <a:latin typeface="Times New Roman" panose="02020603050405020304" pitchFamily="18" charset="0"/>
              <a:cs typeface="Times New Roman" panose="02020603050405020304" pitchFamily="18" charset="0"/>
            </a:endParaRPr>
          </a:p>
        </p:txBody>
      </p:sp>
      <p:sp>
        <p:nvSpPr>
          <p:cNvPr id="22" name="Rectangle 6"/>
          <p:cNvSpPr>
            <a:spLocks noChangeArrowheads="1"/>
          </p:cNvSpPr>
          <p:nvPr/>
        </p:nvSpPr>
        <p:spPr bwMode="auto">
          <a:xfrm>
            <a:off x="816765" y="4911155"/>
            <a:ext cx="4907363"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2. Undergo a health check-up for radiation handlers.</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Rectangle 6"/>
          <p:cNvSpPr>
            <a:spLocks noChangeArrowheads="1"/>
          </p:cNvSpPr>
          <p:nvPr/>
        </p:nvSpPr>
        <p:spPr bwMode="auto">
          <a:xfrm>
            <a:off x="816767" y="5388499"/>
            <a:ext cx="4907362"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3. Take safety courses at Isotope Science Center.</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Rectangle 6"/>
          <p:cNvSpPr>
            <a:spLocks noChangeArrowheads="1"/>
          </p:cNvSpPr>
          <p:nvPr/>
        </p:nvSpPr>
        <p:spPr bwMode="auto">
          <a:xfrm>
            <a:off x="827585" y="5879828"/>
            <a:ext cx="4896544"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4. Take safety courses at the School of Science.</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15573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2"/>
            <a:ext cx="8642350" cy="4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Biosafety</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Research which request ethical approval and which need to satisfy legal compliance:</a:t>
            </a:r>
            <a:br>
              <a:rPr lang="en-US" altLang="ja-JP" sz="1800" kern="0" dirty="0">
                <a:latin typeface="Times New Roman" panose="02020603050405020304" pitchFamily="18" charset="0"/>
                <a:cs typeface="Times New Roman" panose="02020603050405020304" pitchFamily="18" charset="0"/>
              </a:rPr>
            </a:br>
            <a:r>
              <a:rPr lang="en-US" altLang="ja-JP" sz="1800" b="1" kern="0" dirty="0">
                <a:latin typeface="Times New Roman" panose="02020603050405020304" pitchFamily="18" charset="0"/>
                <a:cs typeface="Times New Roman" panose="02020603050405020304" pitchFamily="18" charset="0"/>
              </a:rPr>
              <a:t>experiments with genetic modification, animals, specific pathogens, or using human ES cells e.g.</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case of conducting research and experiments concerned, </a:t>
            </a:r>
            <a:r>
              <a:rPr lang="en-US" altLang="ja-JP" sz="1800" kern="0" dirty="0">
                <a:solidFill>
                  <a:srgbClr val="C00000"/>
                </a:solidFill>
                <a:latin typeface="Times New Roman" panose="02020603050405020304" pitchFamily="18" charset="0"/>
                <a:cs typeface="Times New Roman" panose="02020603050405020304" pitchFamily="18" charset="0"/>
              </a:rPr>
              <a:t>refer to the following website to take necessary measures and attend the related lectures</a:t>
            </a:r>
            <a:r>
              <a:rPr lang="en-US" altLang="ja-JP" sz="1800" kern="0" dirty="0">
                <a:latin typeface="Times New Roman" panose="02020603050405020304" pitchFamily="18" charset="0"/>
                <a:cs typeface="Times New Roman" panose="02020603050405020304" pitchFamily="18" charset="0"/>
              </a:rPr>
              <a:t>.</a:t>
            </a: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About biosafety matters such as submitting paperwork to the Dean in Faculty of Science, contact Research and External Fund Support Team (Tel: ext. 28084, E-mail: kenkyu-s.s@gs.mail.u-tokyo.ac.jp).</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8" name="角丸四角形 7"/>
          <p:cNvSpPr/>
          <p:nvPr/>
        </p:nvSpPr>
        <p:spPr>
          <a:xfrm>
            <a:off x="683568" y="2708920"/>
            <a:ext cx="8076410"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Office for Life Science Research Ethics and Safety, the University of Tokyo</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21580, 03-5841-1580</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extLst>
      <p:ext uri="{BB962C8B-B14F-4D97-AF65-F5344CB8AC3E}">
        <p14:creationId xmlns:p14="http://schemas.microsoft.com/office/powerpoint/2010/main" val="208426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Risky </a:t>
            </a:r>
            <a:r>
              <a:rPr lang="en-US" altLang="ja-JP" sz="2400" b="1" kern="0" dirty="0" err="1">
                <a:solidFill>
                  <a:srgbClr val="0000FF"/>
                </a:solidFill>
                <a:latin typeface="Times New Roman" panose="02020603050405020304" pitchFamily="18" charset="0"/>
                <a:cs typeface="Times New Roman" panose="02020603050405020304" pitchFamily="18" charset="0"/>
              </a:rPr>
              <a:t>Equipments</a:t>
            </a:r>
            <a:endParaRPr lang="en-US" altLang="ja-JP" sz="24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using equipment that involves </a:t>
            </a:r>
            <a:r>
              <a:rPr lang="en-US" altLang="ja-JP" sz="1800" kern="0" dirty="0">
                <a:solidFill>
                  <a:srgbClr val="C00000"/>
                </a:solidFill>
                <a:latin typeface="Times New Roman" panose="02020603050405020304" pitchFamily="18" charset="0"/>
                <a:cs typeface="Times New Roman" panose="02020603050405020304" pitchFamily="18" charset="0"/>
              </a:rPr>
              <a:t>extreme temperature, pressure, voltage, speed or weight</a:t>
            </a:r>
            <a:r>
              <a:rPr lang="en-US" altLang="ja-JP" sz="1800" kern="0" dirty="0">
                <a:latin typeface="Times New Roman" panose="02020603050405020304" pitchFamily="18" charset="0"/>
                <a:cs typeface="Times New Roman" panose="02020603050405020304" pitchFamily="18" charset="0"/>
              </a:rPr>
              <a:t>, implement protective measures and handle the equipment with care.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handle them first time</a:t>
            </a:r>
            <a:r>
              <a:rPr lang="en-US" altLang="ja-JP" sz="1800" kern="0" dirty="0">
                <a:solidFill>
                  <a:srgbClr val="C00000"/>
                </a:solidFill>
                <a:latin typeface="Times New Roman" panose="02020603050405020304" pitchFamily="18" charset="0"/>
                <a:cs typeface="Times New Roman" panose="02020603050405020304" pitchFamily="18" charset="0"/>
              </a:rPr>
              <a:t>, take extra preparations and examine each part </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Seek expert advice before use</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equipment must be properly cleaned at the end of each experiment. If any defect is found, repair it or report it to the next user.</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work area organized to </a:t>
            </a:r>
            <a:r>
              <a:rPr lang="en-US" altLang="ja-JP" sz="1800" kern="0" dirty="0">
                <a:solidFill>
                  <a:srgbClr val="C00000"/>
                </a:solidFill>
                <a:latin typeface="Times New Roman" panose="02020603050405020304" pitchFamily="18" charset="0"/>
                <a:cs typeface="Times New Roman" panose="02020603050405020304" pitchFamily="18" charset="0"/>
              </a:rPr>
              <a:t>avoid unnecessary noise, vibration and odor</a:t>
            </a:r>
            <a:r>
              <a:rPr lang="en-US" altLang="ja-JP" sz="1800" kern="0" dirty="0">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Personal Protective Devices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Protective device must </a:t>
            </a:r>
            <a:r>
              <a:rPr lang="en-US" altLang="ja-JP" sz="1800" kern="0" dirty="0">
                <a:solidFill>
                  <a:srgbClr val="C00000"/>
                </a:solidFill>
                <a:latin typeface="Times New Roman" panose="02020603050405020304" pitchFamily="18" charset="0"/>
                <a:cs typeface="Times New Roman" panose="02020603050405020304" pitchFamily="18" charset="0"/>
              </a:rPr>
              <a:t>always be ready for use</a:t>
            </a:r>
            <a:r>
              <a:rPr lang="en-US" altLang="ja-JP" sz="1800" kern="0" dirty="0">
                <a:latin typeface="Times New Roman" panose="02020603050405020304" pitchFamily="18" charset="0"/>
                <a:cs typeface="Times New Roman" panose="02020603050405020304" pitchFamily="18" charset="0"/>
              </a:rPr>
              <a:t>, and share the information of the locations of it.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personnel must receive </a:t>
            </a:r>
            <a:r>
              <a:rPr lang="en-US" altLang="ja-JP" sz="1800" kern="0" dirty="0">
                <a:solidFill>
                  <a:srgbClr val="C00000"/>
                </a:solidFill>
                <a:latin typeface="Times New Roman" panose="02020603050405020304" pitchFamily="18" charset="0"/>
                <a:cs typeface="Times New Roman" panose="02020603050405020304" pitchFamily="18" charset="0"/>
              </a:rPr>
              <a:t>training to use it correctly</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Take care </a:t>
            </a:r>
            <a:r>
              <a:rPr lang="en-US" altLang="ja-JP" sz="1800" kern="0" dirty="0">
                <a:solidFill>
                  <a:srgbClr val="C00000"/>
                </a:solidFill>
                <a:latin typeface="Times New Roman" panose="02020603050405020304" pitchFamily="18" charset="0"/>
                <a:cs typeface="Times New Roman" panose="02020603050405020304" pitchFamily="18" charset="0"/>
              </a:rPr>
              <a:t>to maintain it clean </a:t>
            </a:r>
            <a:r>
              <a:rPr lang="en-US" altLang="ja-JP" sz="1800" kern="0" dirty="0">
                <a:latin typeface="Times New Roman" panose="02020603050405020304" pitchFamily="18" charset="0"/>
                <a:cs typeface="Times New Roman" panose="02020603050405020304" pitchFamily="18" charset="0"/>
              </a:rPr>
              <a:t>after use.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6" name="正方形/長方形 5"/>
          <p:cNvSpPr/>
          <p:nvPr/>
        </p:nvSpPr>
        <p:spPr>
          <a:xfrm>
            <a:off x="6372225" y="1196976"/>
            <a:ext cx="2520950" cy="36845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US" altLang="zh-TW" dirty="0">
                <a:solidFill>
                  <a:schemeClr val="tx1"/>
                </a:solidFill>
                <a:latin typeface="Arial" panose="020B0604020202020204" pitchFamily="34" charset="0"/>
                <a:cs typeface="Arial" panose="020B0604020202020204" pitchFamily="34" charset="0"/>
              </a:rPr>
              <a:t>Protective Devices</a:t>
            </a:r>
          </a:p>
          <a:p>
            <a:pPr>
              <a:defRPr/>
            </a:pPr>
            <a:r>
              <a:rPr lang="en-US" altLang="zh-TW" sz="1600" dirty="0">
                <a:solidFill>
                  <a:schemeClr val="tx1"/>
                </a:solidFill>
                <a:latin typeface="Arial" panose="020B0604020202020204" pitchFamily="34" charset="0"/>
                <a:cs typeface="Arial" panose="020B0604020202020204" pitchFamily="34" charset="0"/>
              </a:rPr>
              <a:t>1. For safe</a:t>
            </a:r>
            <a:endParaRPr lang="zh-TW" altLang="en-US" sz="1600" dirty="0">
              <a:solidFill>
                <a:schemeClr val="tx1"/>
              </a:solidFill>
              <a:latin typeface="Arial" panose="020B0604020202020204" pitchFamily="34" charset="0"/>
              <a:cs typeface="Arial" panose="020B0604020202020204" pitchFamily="34" charset="0"/>
            </a:endParaRPr>
          </a:p>
          <a:p>
            <a:pPr marL="82550">
              <a:defRPr/>
            </a:pPr>
            <a:r>
              <a:rPr lang="en-US" altLang="ja-JP" sz="1600" dirty="0">
                <a:solidFill>
                  <a:schemeClr val="tx1"/>
                </a:solidFill>
              </a:rPr>
              <a:t>Helmet, Safety belt, Safety shoes, Face shield, Rubber gloves etc.</a:t>
            </a:r>
          </a:p>
          <a:p>
            <a:pPr>
              <a:defRPr/>
            </a:pPr>
            <a:endParaRPr lang="en-US" altLang="ja-JP" sz="1600" dirty="0">
              <a:solidFill>
                <a:schemeClr val="tx1"/>
              </a:solidFill>
            </a:endParaRPr>
          </a:p>
          <a:p>
            <a:pPr>
              <a:defRPr/>
            </a:pPr>
            <a:r>
              <a:rPr lang="en-US" altLang="ja-JP" sz="1600" dirty="0">
                <a:solidFill>
                  <a:schemeClr val="tx1"/>
                </a:solidFill>
              </a:rPr>
              <a:t>2. For health</a:t>
            </a:r>
            <a:endParaRPr lang="en-US" altLang="ja-JP" dirty="0">
              <a:solidFill>
                <a:schemeClr val="tx1"/>
              </a:solidFill>
            </a:endParaRPr>
          </a:p>
          <a:p>
            <a:pPr marL="82550">
              <a:defRPr/>
            </a:pPr>
            <a:r>
              <a:rPr lang="en-US" altLang="ja-JP" sz="1600" dirty="0">
                <a:solidFill>
                  <a:schemeClr val="tx1"/>
                </a:solidFill>
              </a:rPr>
              <a:t>Dust mask, White robe, gloves, Protective eyewear, Earplugs, Rubber gloves etc.</a:t>
            </a:r>
            <a:endParaRPr lang="ja-JP" altLang="en-US" dirty="0">
              <a:solidFill>
                <a:schemeClr val="tx1"/>
              </a:solidFill>
            </a:endParaRPr>
          </a:p>
        </p:txBody>
      </p:sp>
      <p:sp>
        <p:nvSpPr>
          <p:cNvPr id="9" name="角丸四角形吹き出し 8"/>
          <p:cNvSpPr/>
          <p:nvPr/>
        </p:nvSpPr>
        <p:spPr>
          <a:xfrm>
            <a:off x="6290269" y="5008563"/>
            <a:ext cx="2602906" cy="1247130"/>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There are various devices for use. Ready and wear appropriate ones depending on the condition of experiments.</a:t>
            </a:r>
          </a:p>
        </p:txBody>
      </p:sp>
    </p:spTree>
    <p:extLst>
      <p:ext uri="{BB962C8B-B14F-4D97-AF65-F5344CB8AC3E}">
        <p14:creationId xmlns:p14="http://schemas.microsoft.com/office/powerpoint/2010/main" val="202903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p:txBody>
          <a:bodyPr/>
          <a:lstStyle/>
          <a:p>
            <a:r>
              <a:rPr kumimoji="1" lang="ja-JP" altLang="en-US" dirty="0"/>
              <a:t>理学部で実際に起こった事故例</a:t>
            </a:r>
          </a:p>
        </p:txBody>
      </p:sp>
      <p:pic>
        <p:nvPicPr>
          <p:cNvPr id="6" name="図 5">
            <a:extLst>
              <a:ext uri="{FF2B5EF4-FFF2-40B4-BE49-F238E27FC236}">
                <a16:creationId xmlns:a16="http://schemas.microsoft.com/office/drawing/2014/main" id="{AAF4F3AA-9F87-4B49-88A9-1948BDA1DAC5}"/>
              </a:ext>
            </a:extLst>
          </p:cNvPr>
          <p:cNvPicPr>
            <a:picLocks noChangeAspect="1"/>
          </p:cNvPicPr>
          <p:nvPr/>
        </p:nvPicPr>
        <p:blipFill rotWithShape="1">
          <a:blip r:embed="rId2"/>
          <a:srcRect l="32333" t="19938" r="24644" b="24520"/>
          <a:stretch/>
        </p:blipFill>
        <p:spPr>
          <a:xfrm>
            <a:off x="298334" y="4225434"/>
            <a:ext cx="2778467" cy="1944216"/>
          </a:xfrm>
          <a:prstGeom prst="rect">
            <a:avLst/>
          </a:prstGeom>
        </p:spPr>
      </p:pic>
      <p:pic>
        <p:nvPicPr>
          <p:cNvPr id="4" name="図 3">
            <a:extLst>
              <a:ext uri="{FF2B5EF4-FFF2-40B4-BE49-F238E27FC236}">
                <a16:creationId xmlns:a16="http://schemas.microsoft.com/office/drawing/2014/main" id="{83036C5E-B37D-4DA4-BEA1-50FEE06C2ED6}"/>
              </a:ext>
            </a:extLst>
          </p:cNvPr>
          <p:cNvPicPr>
            <a:picLocks noChangeAspect="1"/>
          </p:cNvPicPr>
          <p:nvPr/>
        </p:nvPicPr>
        <p:blipFill rotWithShape="1">
          <a:blip r:embed="rId3"/>
          <a:srcRect l="30312" t="18037" r="32675" b="22396"/>
          <a:stretch/>
        </p:blipFill>
        <p:spPr>
          <a:xfrm>
            <a:off x="6012160" y="2204864"/>
            <a:ext cx="2806555" cy="2448272"/>
          </a:xfrm>
          <a:prstGeom prst="rect">
            <a:avLst/>
          </a:prstGeom>
        </p:spPr>
      </p:pic>
      <p:pic>
        <p:nvPicPr>
          <p:cNvPr id="12" name="図 11">
            <a:extLst>
              <a:ext uri="{FF2B5EF4-FFF2-40B4-BE49-F238E27FC236}">
                <a16:creationId xmlns:a16="http://schemas.microsoft.com/office/drawing/2014/main" id="{9985B047-BAE8-4A7D-8329-23039D0AFD62}"/>
              </a:ext>
            </a:extLst>
          </p:cNvPr>
          <p:cNvPicPr>
            <a:picLocks noChangeAspect="1"/>
          </p:cNvPicPr>
          <p:nvPr/>
        </p:nvPicPr>
        <p:blipFill rotWithShape="1">
          <a:blip r:embed="rId4"/>
          <a:srcRect l="31534" t="23849" r="31100" b="22396"/>
          <a:stretch/>
        </p:blipFill>
        <p:spPr>
          <a:xfrm>
            <a:off x="2397557" y="1369867"/>
            <a:ext cx="3416748" cy="2664296"/>
          </a:xfrm>
          <a:prstGeom prst="rect">
            <a:avLst/>
          </a:prstGeom>
        </p:spPr>
      </p:pic>
      <p:pic>
        <p:nvPicPr>
          <p:cNvPr id="13" name="図 12">
            <a:extLst>
              <a:ext uri="{FF2B5EF4-FFF2-40B4-BE49-F238E27FC236}">
                <a16:creationId xmlns:a16="http://schemas.microsoft.com/office/drawing/2014/main" id="{4F9EA904-DC9D-46B0-81B3-A4CD9F3CD493}"/>
              </a:ext>
            </a:extLst>
          </p:cNvPr>
          <p:cNvPicPr>
            <a:picLocks noChangeAspect="1"/>
          </p:cNvPicPr>
          <p:nvPr/>
        </p:nvPicPr>
        <p:blipFill rotWithShape="1">
          <a:blip r:embed="rId5"/>
          <a:srcRect l="45202" t="49526" r="42353" b="26050"/>
          <a:stretch/>
        </p:blipFill>
        <p:spPr>
          <a:xfrm rot="16200000">
            <a:off x="552392" y="1170541"/>
            <a:ext cx="1692272" cy="1800203"/>
          </a:xfrm>
          <a:prstGeom prst="rect">
            <a:avLst/>
          </a:prstGeom>
        </p:spPr>
      </p:pic>
      <p:pic>
        <p:nvPicPr>
          <p:cNvPr id="11" name="図 10">
            <a:extLst>
              <a:ext uri="{FF2B5EF4-FFF2-40B4-BE49-F238E27FC236}">
                <a16:creationId xmlns:a16="http://schemas.microsoft.com/office/drawing/2014/main" id="{E64FE876-8A99-4B2A-98D4-790EB3672689}"/>
              </a:ext>
            </a:extLst>
          </p:cNvPr>
          <p:cNvPicPr>
            <a:picLocks noChangeAspect="1"/>
          </p:cNvPicPr>
          <p:nvPr/>
        </p:nvPicPr>
        <p:blipFill rotWithShape="1">
          <a:blip r:embed="rId6"/>
          <a:srcRect l="36219" t="8514" r="37400" b="25302"/>
          <a:stretch/>
        </p:blipFill>
        <p:spPr>
          <a:xfrm>
            <a:off x="5647384" y="3934274"/>
            <a:ext cx="1677634" cy="2281324"/>
          </a:xfrm>
          <a:prstGeom prst="rect">
            <a:avLst/>
          </a:prstGeom>
        </p:spPr>
      </p:pic>
      <p:sp>
        <p:nvSpPr>
          <p:cNvPr id="15" name="テキスト ボックス 14">
            <a:extLst>
              <a:ext uri="{FF2B5EF4-FFF2-40B4-BE49-F238E27FC236}">
                <a16:creationId xmlns:a16="http://schemas.microsoft.com/office/drawing/2014/main" id="{62B723D0-B07B-4385-8655-6CDB890D970F}"/>
              </a:ext>
            </a:extLst>
          </p:cNvPr>
          <p:cNvSpPr txBox="1"/>
          <p:nvPr/>
        </p:nvSpPr>
        <p:spPr>
          <a:xfrm>
            <a:off x="2638418" y="4176793"/>
            <a:ext cx="2120812"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Melting, 2020</a:t>
            </a:r>
            <a:endParaRPr lang="en-US" altLang="ja-JP" sz="1400" dirty="0"/>
          </a:p>
          <a:p>
            <a:r>
              <a:rPr lang="en-US" altLang="ja-JP" sz="1400" b="0" i="0" dirty="0">
                <a:solidFill>
                  <a:srgbClr val="000000"/>
                </a:solidFill>
                <a:effectLst/>
                <a:latin typeface="Roboto"/>
              </a:rPr>
              <a:t>(The plastic products in the room melted due to the abnormal heating of the aquarium heater. </a:t>
            </a:r>
            <a:r>
              <a:rPr kumimoji="1" lang="ja-JP" altLang="en-US" sz="1400" dirty="0"/>
              <a:t>）</a:t>
            </a:r>
          </a:p>
        </p:txBody>
      </p:sp>
      <p:sp>
        <p:nvSpPr>
          <p:cNvPr id="16" name="テキスト ボックス 15">
            <a:extLst>
              <a:ext uri="{FF2B5EF4-FFF2-40B4-BE49-F238E27FC236}">
                <a16:creationId xmlns:a16="http://schemas.microsoft.com/office/drawing/2014/main" id="{EAD50103-A265-456B-BC5E-ABC06A88392D}"/>
              </a:ext>
            </a:extLst>
          </p:cNvPr>
          <p:cNvSpPr txBox="1"/>
          <p:nvPr/>
        </p:nvSpPr>
        <p:spPr>
          <a:xfrm>
            <a:off x="6559448" y="1457709"/>
            <a:ext cx="201622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2020</a:t>
            </a:r>
          </a:p>
          <a:p>
            <a:r>
              <a:rPr lang="en-US" altLang="ja-JP" sz="1400" b="0" i="0" dirty="0">
                <a:solidFill>
                  <a:srgbClr val="000000"/>
                </a:solidFill>
                <a:effectLst/>
                <a:latin typeface="Roboto"/>
              </a:rPr>
              <a:t>(A cardboard ignites due to forgetting to turn off the device.)</a:t>
            </a:r>
            <a:endParaRPr kumimoji="1" lang="ja-JP" altLang="en-US" sz="1400" dirty="0"/>
          </a:p>
        </p:txBody>
      </p:sp>
      <p:sp>
        <p:nvSpPr>
          <p:cNvPr id="20" name="テキスト ボックス 19">
            <a:extLst>
              <a:ext uri="{FF2B5EF4-FFF2-40B4-BE49-F238E27FC236}">
                <a16:creationId xmlns:a16="http://schemas.microsoft.com/office/drawing/2014/main" id="{0BB7AEFA-A6E6-40FC-B800-DEDBEABE9B0F}"/>
              </a:ext>
            </a:extLst>
          </p:cNvPr>
          <p:cNvSpPr txBox="1"/>
          <p:nvPr/>
        </p:nvSpPr>
        <p:spPr>
          <a:xfrm>
            <a:off x="2111285" y="1298725"/>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2017</a:t>
            </a:r>
          </a:p>
          <a:p>
            <a:r>
              <a:rPr lang="en-US" altLang="ja-JP" sz="1400" b="0" i="0" dirty="0">
                <a:solidFill>
                  <a:srgbClr val="000000"/>
                </a:solidFill>
                <a:effectLst/>
                <a:latin typeface="Roboto"/>
              </a:rPr>
              <a:t>(A fire broke out from the solution after inactivating the metallic sodium with alcohol.)</a:t>
            </a:r>
            <a:endParaRPr kumimoji="1" lang="ja-JP" altLang="en-US" sz="1400" dirty="0"/>
          </a:p>
        </p:txBody>
      </p:sp>
      <p:sp>
        <p:nvSpPr>
          <p:cNvPr id="21" name="星: 16 pt 20">
            <a:extLst>
              <a:ext uri="{FF2B5EF4-FFF2-40B4-BE49-F238E27FC236}">
                <a16:creationId xmlns:a16="http://schemas.microsoft.com/office/drawing/2014/main" id="{8FA3B052-A5CB-4C0A-9703-F89134F15312}"/>
              </a:ext>
            </a:extLst>
          </p:cNvPr>
          <p:cNvSpPr/>
          <p:nvPr/>
        </p:nvSpPr>
        <p:spPr>
          <a:xfrm>
            <a:off x="161422" y="2686693"/>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inactivation was not enough.</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2" name="星: 16 pt 21">
            <a:extLst>
              <a:ext uri="{FF2B5EF4-FFF2-40B4-BE49-F238E27FC236}">
                <a16:creationId xmlns:a16="http://schemas.microsoft.com/office/drawing/2014/main" id="{AE8CDC07-E295-44E0-8C8E-7A07CE586294}"/>
              </a:ext>
            </a:extLst>
          </p:cNvPr>
          <p:cNvSpPr/>
          <p:nvPr/>
        </p:nvSpPr>
        <p:spPr>
          <a:xfrm>
            <a:off x="5561529" y="4976293"/>
            <a:ext cx="3707815" cy="149046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rgbClr val="000000"/>
                </a:solidFill>
                <a:latin typeface="Times New Roman" panose="02020603050405020304" pitchFamily="18" charset="0"/>
                <a:cs typeface="Times New Roman" panose="02020603050405020304" pitchFamily="18" charset="0"/>
              </a:rPr>
              <a:t>A student </a:t>
            </a:r>
            <a:r>
              <a:rPr lang="en-US" altLang="ja-JP" sz="1600" b="0" i="0" dirty="0">
                <a:solidFill>
                  <a:srgbClr val="000000"/>
                </a:solidFill>
                <a:effectLst/>
                <a:latin typeface="Times New Roman" panose="02020603050405020304" pitchFamily="18" charset="0"/>
                <a:cs typeface="Times New Roman" panose="02020603050405020304" pitchFamily="18" charset="0"/>
              </a:rPr>
              <a:t>working alone at night and reporting the accident next morning.</a:t>
            </a:r>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23" name="星: 16 pt 22">
            <a:extLst>
              <a:ext uri="{FF2B5EF4-FFF2-40B4-BE49-F238E27FC236}">
                <a16:creationId xmlns:a16="http://schemas.microsoft.com/office/drawing/2014/main" id="{3636A399-88DC-4EB2-AE90-B6186BFA88E5}"/>
              </a:ext>
            </a:extLst>
          </p:cNvPr>
          <p:cNvSpPr/>
          <p:nvPr/>
        </p:nvSpPr>
        <p:spPr>
          <a:xfrm>
            <a:off x="1833193" y="5352202"/>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T</a:t>
            </a:r>
            <a:r>
              <a:rPr lang="en-US" altLang="ja-JP" b="0" i="0" dirty="0">
                <a:solidFill>
                  <a:srgbClr val="000000"/>
                </a:solidFill>
                <a:effectLst/>
                <a:latin typeface="Times New Roman" panose="02020603050405020304" pitchFamily="18" charset="0"/>
                <a:cs typeface="Times New Roman" panose="02020603050405020304" pitchFamily="18" charset="0"/>
              </a:rPr>
              <a:t>he unused equipment was not unplugged.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2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1" name="Rectangle 5"/>
          <p:cNvSpPr>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3200" b="1" dirty="0">
                <a:solidFill>
                  <a:schemeClr val="tx2"/>
                </a:solidFill>
                <a:latin typeface="Times New Roman" panose="02020603050405020304" pitchFamily="18" charset="0"/>
                <a:cs typeface="Times New Roman" panose="02020603050405020304" pitchFamily="18" charset="0"/>
              </a:rPr>
              <a:t>Laboratory Waste</a:t>
            </a:r>
            <a:r>
              <a:rPr lang="en-US" altLang="ja-JP" sz="3200" b="1" dirty="0">
                <a:solidFill>
                  <a:schemeClr val="tx2"/>
                </a:solidFill>
              </a:rPr>
              <a:t> </a:t>
            </a:r>
          </a:p>
        </p:txBody>
      </p:sp>
      <p:sp>
        <p:nvSpPr>
          <p:cNvPr id="7" name="横巻き 6"/>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endParaRPr lang="ja-JP" altLang="en-US" sz="1200" b="1" dirty="0">
              <a:latin typeface="+mj-ea"/>
              <a:ea typeface="+mj-ea"/>
            </a:endParaRPr>
          </a:p>
        </p:txBody>
      </p:sp>
      <p:sp>
        <p:nvSpPr>
          <p:cNvPr id="9" name="Rectangle 3"/>
          <p:cNvSpPr txBox="1">
            <a:spLocks noChangeArrowheads="1"/>
          </p:cNvSpPr>
          <p:nvPr/>
        </p:nvSpPr>
        <p:spPr>
          <a:xfrm>
            <a:off x="566738" y="1341438"/>
            <a:ext cx="5175250"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Proper disposal of wastes</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400" dirty="0">
                <a:solidFill>
                  <a:srgbClr val="C00000"/>
                </a:solidFill>
                <a:latin typeface="Times New Roman" panose="02020603050405020304" pitchFamily="18" charset="0"/>
                <a:ea typeface="ＭＳ 明朝" panose="02020609040205080304" pitchFamily="17" charset="-128"/>
              </a:rPr>
              <a:t>University does not generate pollution</a:t>
            </a:r>
            <a:r>
              <a:rPr lang="ja-JP" altLang="en-US" sz="2000" dirty="0">
                <a:latin typeface="Times New Roman" panose="02020603050405020304" pitchFamily="18" charset="0"/>
                <a:ea typeface="Osaka" charset="-128"/>
              </a:rPr>
              <a:t> </a:t>
            </a:r>
            <a:r>
              <a:rPr lang="en-US" altLang="ja-JP" sz="2400" dirty="0">
                <a:latin typeface="Times New Roman" panose="02020603050405020304" pitchFamily="18" charset="0"/>
                <a:ea typeface="Osaka" charset="-128"/>
              </a:rPr>
              <a:t>to continue research and education.</a:t>
            </a:r>
            <a:endParaRPr lang="en-US" altLang="ja-JP" sz="2000" kern="0" dirty="0">
              <a:solidFill>
                <a:srgbClr val="0000FF"/>
              </a:solidFill>
            </a:endParaRPr>
          </a:p>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Treatment at the starting point</a:t>
            </a:r>
            <a:r>
              <a:rPr lang="en-US" altLang="ja-JP" sz="2400" b="1" u="sng" dirty="0">
                <a:solidFill>
                  <a:srgbClr val="0000FF"/>
                </a:solidFill>
                <a:latin typeface="Times New Roman" panose="02020603050405020304" pitchFamily="18" charset="0"/>
                <a:ea typeface="Osaka" charset="-128"/>
              </a:rPr>
              <a:t> </a:t>
            </a:r>
          </a:p>
          <a:p>
            <a:pPr>
              <a:defRPr/>
            </a:pPr>
            <a:endParaRPr lang="ja-JP" altLang="en-US" sz="2400" kern="0" dirty="0">
              <a:solidFill>
                <a:srgbClr val="0000FF"/>
              </a:solidFill>
            </a:endParaRP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27654" name="AutoShape 4"/>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
        <p:nvSpPr>
          <p:cNvPr id="27655" name="Text Box 11"/>
          <p:cNvSpPr txBox="1">
            <a:spLocks noChangeArrowheads="1"/>
          </p:cNvSpPr>
          <p:nvPr/>
        </p:nvSpPr>
        <p:spPr bwMode="auto">
          <a:xfrm>
            <a:off x="785813" y="3376613"/>
            <a:ext cx="4714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ct val="50000"/>
              </a:spcBef>
            </a:pPr>
            <a:r>
              <a:rPr lang="en-US" altLang="ja-JP" sz="2400">
                <a:solidFill>
                  <a:srgbClr val="C00000"/>
                </a:solidFill>
                <a:latin typeface="Times New Roman" panose="02020603050405020304" pitchFamily="18" charset="0"/>
                <a:ea typeface="ＭＳ 明朝" panose="02020609040205080304" pitchFamily="17" charset="-128"/>
              </a:rPr>
              <a:t>Treatment at the lower part of waste disposal stream is difficult</a:t>
            </a:r>
            <a:r>
              <a:rPr lang="en-US" altLang="ja-JP" sz="2400">
                <a:solidFill>
                  <a:srgbClr val="C00000"/>
                </a:solidFill>
                <a:latin typeface="Times New Roman" panose="02020603050405020304" pitchFamily="18" charset="0"/>
                <a:ea typeface="Osaka" charset="-128"/>
              </a:rPr>
              <a:t> </a:t>
            </a:r>
          </a:p>
          <a:p>
            <a:pPr eaLnBrk="1" hangingPunct="1">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Contents are indistinguishable</a:t>
            </a:r>
            <a:r>
              <a:rPr lang="en-US" altLang="ja-JP" sz="2000">
                <a:latin typeface="Times New Roman" panose="02020603050405020304" pitchFamily="18" charset="0"/>
                <a:ea typeface="Osaka" charset="-128"/>
              </a:rPr>
              <a:t> </a:t>
            </a:r>
          </a:p>
          <a:p>
            <a:pPr eaLnBrk="1" hangingPunct="1">
              <a:lnSpc>
                <a:spcPct val="50000"/>
              </a:lnSpc>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Mixture of substances increases </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risks and reduces the efficiency</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of treatment</a:t>
            </a:r>
            <a:endParaRPr lang="en-US" altLang="ja-JP" sz="2000">
              <a:latin typeface="Times New Roman" panose="02020603050405020304" pitchFamily="18" charset="0"/>
              <a:ea typeface="Osaka" charset="-128"/>
            </a:endParaRPr>
          </a:p>
        </p:txBody>
      </p:sp>
      <p:sp>
        <p:nvSpPr>
          <p:cNvPr id="27656" name="AutoShape 2"/>
          <p:cNvSpPr>
            <a:spLocks noChangeArrowheads="1"/>
          </p:cNvSpPr>
          <p:nvPr/>
        </p:nvSpPr>
        <p:spPr bwMode="auto">
          <a:xfrm>
            <a:off x="5724525" y="1143000"/>
            <a:ext cx="3205163" cy="49212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57" name="Text Box 3"/>
          <p:cNvSpPr txBox="1">
            <a:spLocks noChangeArrowheads="1"/>
          </p:cNvSpPr>
          <p:nvPr/>
        </p:nvSpPr>
        <p:spPr bwMode="auto">
          <a:xfrm>
            <a:off x="5737225" y="5986463"/>
            <a:ext cx="3308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b="1">
                <a:latin typeface="Times New Roman" panose="02020603050405020304" pitchFamily="18" charset="0"/>
                <a:ea typeface="ＭＳ 明朝" panose="02020609040205080304" pitchFamily="17" charset="-128"/>
              </a:rPr>
              <a:t>Waste treatment stream in the university</a:t>
            </a:r>
            <a:r>
              <a:rPr lang="en-US" altLang="ja-JP" b="1">
                <a:latin typeface="Times New Roman" panose="02020603050405020304" pitchFamily="18" charset="0"/>
                <a:ea typeface="Osaka" charset="-128"/>
              </a:rPr>
              <a:t> </a:t>
            </a:r>
          </a:p>
        </p:txBody>
      </p:sp>
      <p:sp>
        <p:nvSpPr>
          <p:cNvPr id="27658" name="Text Box 4"/>
          <p:cNvSpPr txBox="1">
            <a:spLocks noChangeArrowheads="1"/>
          </p:cNvSpPr>
          <p:nvPr/>
        </p:nvSpPr>
        <p:spPr bwMode="auto">
          <a:xfrm>
            <a:off x="6573838" y="1325563"/>
            <a:ext cx="160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00FF"/>
                </a:solidFill>
                <a:latin typeface="Times New Roman" panose="02020603050405020304" pitchFamily="18" charset="0"/>
                <a:ea typeface="ＭＳ 明朝" panose="02020609040205080304" pitchFamily="17" charset="-128"/>
              </a:rPr>
              <a:t>Individual</a:t>
            </a:r>
            <a:r>
              <a:rPr lang="en-US" altLang="ja-JP" sz="2400" b="1">
                <a:solidFill>
                  <a:srgbClr val="0000FF"/>
                </a:solidFill>
                <a:latin typeface="Times New Roman" panose="02020603050405020304" pitchFamily="18" charset="0"/>
                <a:ea typeface="Osaka" charset="-128"/>
              </a:rPr>
              <a:t> </a:t>
            </a:r>
          </a:p>
        </p:txBody>
      </p:sp>
      <p:sp>
        <p:nvSpPr>
          <p:cNvPr id="27659" name="Text Box 5"/>
          <p:cNvSpPr txBox="1">
            <a:spLocks noChangeArrowheads="1"/>
          </p:cNvSpPr>
          <p:nvPr/>
        </p:nvSpPr>
        <p:spPr bwMode="auto">
          <a:xfrm>
            <a:off x="6421438" y="2228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CC66"/>
                </a:solidFill>
                <a:latin typeface="Times New Roman" panose="02020603050405020304" pitchFamily="18" charset="0"/>
                <a:ea typeface="ＭＳ 明朝" panose="02020609040205080304" pitchFamily="17" charset="-128"/>
              </a:rPr>
              <a:t>Laboratory</a:t>
            </a:r>
            <a:r>
              <a:rPr lang="en-US" altLang="ja-JP" sz="2400" b="1">
                <a:solidFill>
                  <a:srgbClr val="00CC66"/>
                </a:solidFill>
                <a:latin typeface="Times New Roman" panose="02020603050405020304" pitchFamily="18" charset="0"/>
                <a:ea typeface="Osaka" charset="-128"/>
              </a:rPr>
              <a:t> </a:t>
            </a:r>
          </a:p>
        </p:txBody>
      </p:sp>
      <p:sp>
        <p:nvSpPr>
          <p:cNvPr id="27660" name="Text Box 6"/>
          <p:cNvSpPr txBox="1">
            <a:spLocks noChangeArrowheads="1"/>
          </p:cNvSpPr>
          <p:nvPr/>
        </p:nvSpPr>
        <p:spPr bwMode="auto">
          <a:xfrm>
            <a:off x="6497638" y="33337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FF00"/>
                </a:solidFill>
                <a:latin typeface="Times New Roman" panose="02020603050405020304" pitchFamily="18" charset="0"/>
                <a:ea typeface="ＭＳ 明朝" panose="02020609040205080304" pitchFamily="17" charset="-128"/>
              </a:rPr>
              <a:t>Department</a:t>
            </a:r>
            <a:r>
              <a:rPr lang="en-US" altLang="ja-JP" sz="2400" b="1">
                <a:solidFill>
                  <a:srgbClr val="FFFF00"/>
                </a:solidFill>
                <a:latin typeface="Times New Roman" panose="02020603050405020304" pitchFamily="18" charset="0"/>
                <a:ea typeface="Osaka" charset="-128"/>
              </a:rPr>
              <a:t> </a:t>
            </a:r>
          </a:p>
        </p:txBody>
      </p:sp>
      <p:sp>
        <p:nvSpPr>
          <p:cNvPr id="27661" name="Text Box 7"/>
          <p:cNvSpPr txBox="1">
            <a:spLocks noChangeArrowheads="1"/>
          </p:cNvSpPr>
          <p:nvPr/>
        </p:nvSpPr>
        <p:spPr bwMode="auto">
          <a:xfrm>
            <a:off x="6497638" y="44005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9933"/>
                </a:solidFill>
                <a:latin typeface="Times New Roman" panose="02020603050405020304" pitchFamily="18" charset="0"/>
                <a:ea typeface="ＭＳ 明朝" panose="02020609040205080304" pitchFamily="17" charset="-128"/>
              </a:rPr>
              <a:t>University</a:t>
            </a:r>
            <a:r>
              <a:rPr lang="en-US" altLang="ja-JP" sz="2400" b="1">
                <a:solidFill>
                  <a:srgbClr val="FF9933"/>
                </a:solidFill>
                <a:latin typeface="Times New Roman" panose="02020603050405020304" pitchFamily="18" charset="0"/>
                <a:ea typeface="Osaka" charset="-128"/>
              </a:rPr>
              <a:t> </a:t>
            </a:r>
          </a:p>
        </p:txBody>
      </p:sp>
      <p:sp>
        <p:nvSpPr>
          <p:cNvPr id="27662" name="AutoShape 8"/>
          <p:cNvSpPr>
            <a:spLocks noChangeArrowheads="1"/>
          </p:cNvSpPr>
          <p:nvPr/>
        </p:nvSpPr>
        <p:spPr bwMode="auto">
          <a:xfrm>
            <a:off x="7219950" y="1782763"/>
            <a:ext cx="76200" cy="457200"/>
          </a:xfrm>
          <a:prstGeom prst="down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3" name="AutoShape 9"/>
          <p:cNvSpPr>
            <a:spLocks noChangeArrowheads="1"/>
          </p:cNvSpPr>
          <p:nvPr/>
        </p:nvSpPr>
        <p:spPr bwMode="auto">
          <a:xfrm>
            <a:off x="7200900" y="2819400"/>
            <a:ext cx="152400" cy="457200"/>
          </a:xfrm>
          <a:prstGeom prst="down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4" name="AutoShape 10"/>
          <p:cNvSpPr>
            <a:spLocks noChangeArrowheads="1"/>
          </p:cNvSpPr>
          <p:nvPr/>
        </p:nvSpPr>
        <p:spPr bwMode="auto">
          <a:xfrm>
            <a:off x="7162800" y="3867150"/>
            <a:ext cx="228600" cy="457200"/>
          </a:xfrm>
          <a:prstGeom prst="down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5" name="AutoShape 12"/>
          <p:cNvSpPr>
            <a:spLocks noChangeArrowheads="1"/>
          </p:cNvSpPr>
          <p:nvPr/>
        </p:nvSpPr>
        <p:spPr bwMode="auto">
          <a:xfrm>
            <a:off x="7048500" y="4953000"/>
            <a:ext cx="457200" cy="45720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6" name="Text Box 13"/>
          <p:cNvSpPr txBox="1">
            <a:spLocks noChangeArrowheads="1"/>
          </p:cNvSpPr>
          <p:nvPr/>
        </p:nvSpPr>
        <p:spPr bwMode="auto">
          <a:xfrm>
            <a:off x="5964238" y="54244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000" b="1">
                <a:solidFill>
                  <a:srgbClr val="FF0000"/>
                </a:solidFill>
                <a:latin typeface="Times New Roman" panose="02020603050405020304" pitchFamily="18" charset="0"/>
                <a:ea typeface="ＭＳ 明朝" panose="02020609040205080304" pitchFamily="17" charset="-128"/>
              </a:rPr>
              <a:t>Waste-disposal company</a:t>
            </a:r>
            <a:r>
              <a:rPr lang="en-US" altLang="ja-JP" sz="2000" b="1">
                <a:solidFill>
                  <a:srgbClr val="FF0000"/>
                </a:solidFill>
                <a:latin typeface="Times New Roman" panose="02020603050405020304" pitchFamily="18" charset="0"/>
                <a:ea typeface="Osaka" charset="-128"/>
              </a:rPr>
              <a:t> </a:t>
            </a:r>
          </a:p>
        </p:txBody>
      </p:sp>
      <p:sp>
        <p:nvSpPr>
          <p:cNvPr id="27667" name="Text Box 16"/>
          <p:cNvSpPr txBox="1">
            <a:spLocks noChangeArrowheads="1"/>
          </p:cNvSpPr>
          <p:nvPr/>
        </p:nvSpPr>
        <p:spPr bwMode="auto">
          <a:xfrm>
            <a:off x="492125" y="5464175"/>
            <a:ext cx="53863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200" b="1" u="sng">
                <a:solidFill>
                  <a:srgbClr val="C00000"/>
                </a:solidFill>
                <a:latin typeface="Times New Roman" panose="02020603050405020304" pitchFamily="18" charset="0"/>
                <a:cs typeface="Times New Roman" panose="02020603050405020304" pitchFamily="18" charset="0"/>
              </a:rPr>
              <a:t>The generators of wastes should separate them appropriately.</a:t>
            </a:r>
            <a:endParaRPr lang="en-US" altLang="ja-JP" sz="2200" b="1" u="sng">
              <a:solidFill>
                <a:srgbClr val="C00000"/>
              </a:solidFill>
              <a:latin typeface="Times" panose="02020603050405020304" pitchFamily="18" charset="0"/>
              <a:ea typeface="Osaka" charset="-128"/>
            </a:endParaRPr>
          </a:p>
        </p:txBody>
      </p:sp>
      <p:sp>
        <p:nvSpPr>
          <p:cNvPr id="27668" name="Oval 15"/>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Tree>
    <p:extLst>
      <p:ext uri="{BB962C8B-B14F-4D97-AF65-F5344CB8AC3E}">
        <p14:creationId xmlns:p14="http://schemas.microsoft.com/office/powerpoint/2010/main" val="1041282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フッター プレースホルダー 2"/>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28675" name="Text Box 2"/>
          <p:cNvSpPr txBox="1">
            <a:spLocks noChangeArrowheads="1"/>
          </p:cNvSpPr>
          <p:nvPr/>
        </p:nvSpPr>
        <p:spPr bwMode="auto">
          <a:xfrm>
            <a:off x="838200" y="4191000"/>
            <a:ext cx="329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en-US" altLang="ja-JP" sz="2400" b="1">
                <a:latin typeface="Times New Roman" panose="02020603050405020304" pitchFamily="18" charset="0"/>
                <a:cs typeface="Times New Roman" panose="02020603050405020304" pitchFamily="18" charset="0"/>
              </a:rPr>
              <a:t>Experimental wastes</a:t>
            </a:r>
            <a:r>
              <a:rPr lang="en-US" altLang="ja-JP" sz="2400" b="1">
                <a:latin typeface="Times" panose="02020603050405020304" pitchFamily="18" charset="0"/>
                <a:ea typeface="Osaka" charset="-128"/>
              </a:rPr>
              <a:t> </a:t>
            </a:r>
          </a:p>
        </p:txBody>
      </p:sp>
      <p:sp>
        <p:nvSpPr>
          <p:cNvPr id="28676" name="Text Box 3"/>
          <p:cNvSpPr txBox="1">
            <a:spLocks noChangeArrowheads="1"/>
          </p:cNvSpPr>
          <p:nvPr/>
        </p:nvSpPr>
        <p:spPr bwMode="auto">
          <a:xfrm>
            <a:off x="4067175" y="3698875"/>
            <a:ext cx="43910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1) Hazardous chemical substance</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2) Biological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3) Pseudo infectious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4) Radioactive wastes</a:t>
            </a:r>
            <a:r>
              <a:rPr lang="en-US" altLang="ja-JP" sz="2000" b="1">
                <a:latin typeface="Times" panose="02020603050405020304" pitchFamily="18" charset="0"/>
                <a:ea typeface="Osaka" charset="-128"/>
              </a:rPr>
              <a:t> </a:t>
            </a: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5) Waste gas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6) Other experimental wastes</a:t>
            </a:r>
            <a:r>
              <a:rPr lang="en-US" altLang="ja-JP" sz="2000" b="1">
                <a:latin typeface="Times" panose="02020603050405020304" pitchFamily="18" charset="0"/>
                <a:ea typeface="Osaka" charset="-128"/>
              </a:rPr>
              <a:t> </a:t>
            </a:r>
          </a:p>
        </p:txBody>
      </p:sp>
      <p:sp>
        <p:nvSpPr>
          <p:cNvPr id="28677" name="Text Box 4"/>
          <p:cNvSpPr txBox="1">
            <a:spLocks noChangeArrowheads="1"/>
          </p:cNvSpPr>
          <p:nvPr/>
        </p:nvSpPr>
        <p:spPr bwMode="auto">
          <a:xfrm>
            <a:off x="4038600" y="1450975"/>
            <a:ext cx="45720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1) Recyclable</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2) Flammable material </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3) Nonflammable material </a:t>
            </a:r>
            <a:endParaRPr lang="en-US" altLang="ja-JP" sz="2000" b="1">
              <a:latin typeface="Times" panose="02020603050405020304" pitchFamily="18" charset="0"/>
              <a:ea typeface="Osaka" charset="-128"/>
            </a:endParaRP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4) Wastes that contain hazardous substances</a:t>
            </a:r>
            <a:r>
              <a:rPr lang="en-US" altLang="ja-JP" sz="2000" b="1">
                <a:latin typeface="Times" panose="02020603050405020304" pitchFamily="18" charset="0"/>
                <a:ea typeface="Osaka" charset="-128"/>
              </a:rPr>
              <a:t> </a:t>
            </a:r>
          </a:p>
        </p:txBody>
      </p:sp>
      <p:sp>
        <p:nvSpPr>
          <p:cNvPr id="28678" name="Text Box 5"/>
          <p:cNvSpPr txBox="1">
            <a:spLocks noChangeArrowheads="1"/>
          </p:cNvSpPr>
          <p:nvPr/>
        </p:nvSpPr>
        <p:spPr bwMode="auto">
          <a:xfrm>
            <a:off x="914400" y="2133600"/>
            <a:ext cx="294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a:t>
            </a:r>
            <a:r>
              <a:rPr lang="en-US" altLang="ja-JP" sz="2400" b="1">
                <a:latin typeface="Times New Roman" panose="02020603050405020304" pitchFamily="18" charset="0"/>
                <a:cs typeface="Times New Roman" panose="02020603050405020304" pitchFamily="18" charset="0"/>
              </a:rPr>
              <a:t>Wastes in daily life</a:t>
            </a:r>
            <a:r>
              <a:rPr lang="en-US" altLang="ja-JP" sz="2400" b="1">
                <a:latin typeface="Times" panose="02020603050405020304" pitchFamily="18" charset="0"/>
                <a:ea typeface="Osaka" charset="-128"/>
              </a:rPr>
              <a:t> </a:t>
            </a:r>
          </a:p>
        </p:txBody>
      </p:sp>
      <p:sp>
        <p:nvSpPr>
          <p:cNvPr id="28679" name="Text Box 6"/>
          <p:cNvSpPr txBox="1">
            <a:spLocks noChangeArrowheads="1"/>
          </p:cNvSpPr>
          <p:nvPr/>
        </p:nvSpPr>
        <p:spPr bwMode="auto">
          <a:xfrm>
            <a:off x="838200" y="5373688"/>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en-US" altLang="ja-JP" sz="2400" b="1">
                <a:latin typeface="Times New Roman" panose="02020603050405020304" pitchFamily="18" charset="0"/>
                <a:cs typeface="Times New Roman" panose="02020603050405020304" pitchFamily="18" charset="0"/>
              </a:rPr>
              <a:t>Medical wastes</a:t>
            </a:r>
            <a:r>
              <a:rPr lang="en-US" altLang="ja-JP" sz="2400" b="1">
                <a:latin typeface="Times" panose="02020603050405020304" pitchFamily="18" charset="0"/>
                <a:ea typeface="Osaka" charset="-128"/>
              </a:rPr>
              <a:t> </a:t>
            </a:r>
          </a:p>
        </p:txBody>
      </p:sp>
      <p:sp>
        <p:nvSpPr>
          <p:cNvPr id="28680" name="Text Box 7"/>
          <p:cNvSpPr txBox="1">
            <a:spLocks noChangeArrowheads="1"/>
          </p:cNvSpPr>
          <p:nvPr/>
        </p:nvSpPr>
        <p:spPr bwMode="auto">
          <a:xfrm>
            <a:off x="838200" y="5734050"/>
            <a:ext cx="281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en-US" altLang="ja-JP" sz="2400" b="1">
                <a:latin typeface="Times New Roman" panose="02020603050405020304" pitchFamily="18" charset="0"/>
                <a:cs typeface="Times New Roman" panose="02020603050405020304" pitchFamily="18" charset="0"/>
              </a:rPr>
              <a:t>Drainage</a:t>
            </a:r>
            <a:r>
              <a:rPr lang="en-US" altLang="ja-JP" sz="2400" b="1">
                <a:latin typeface="Times" panose="02020603050405020304" pitchFamily="18" charset="0"/>
                <a:ea typeface="Osaka" charset="-128"/>
              </a:rPr>
              <a:t> </a:t>
            </a:r>
          </a:p>
        </p:txBody>
      </p:sp>
      <p:sp>
        <p:nvSpPr>
          <p:cNvPr id="28681" name="AutoShape 8"/>
          <p:cNvSpPr>
            <a:spLocks noChangeArrowheads="1"/>
          </p:cNvSpPr>
          <p:nvPr/>
        </p:nvSpPr>
        <p:spPr bwMode="auto">
          <a:xfrm>
            <a:off x="655638" y="442913"/>
            <a:ext cx="2974975" cy="5016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8682" name="Text Box 9"/>
          <p:cNvSpPr txBox="1">
            <a:spLocks noChangeArrowheads="1"/>
          </p:cNvSpPr>
          <p:nvPr/>
        </p:nvSpPr>
        <p:spPr bwMode="auto">
          <a:xfrm>
            <a:off x="609600" y="457200"/>
            <a:ext cx="301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200" b="1">
                <a:solidFill>
                  <a:srgbClr val="000099"/>
                </a:solidFill>
                <a:latin typeface="Times New Roman" panose="02020603050405020304" pitchFamily="18" charset="0"/>
                <a:cs typeface="Times New Roman" panose="02020603050405020304" pitchFamily="18" charset="0"/>
              </a:rPr>
              <a:t>Classification of wastes</a:t>
            </a:r>
            <a:r>
              <a:rPr lang="en-US" altLang="ja-JP" sz="2200" b="1">
                <a:solidFill>
                  <a:srgbClr val="000099"/>
                </a:solidFill>
                <a:latin typeface="Times" panose="02020603050405020304" pitchFamily="18" charset="0"/>
                <a:ea typeface="Osaka" charset="-128"/>
              </a:rPr>
              <a:t> </a:t>
            </a:r>
          </a:p>
        </p:txBody>
      </p:sp>
      <p:sp>
        <p:nvSpPr>
          <p:cNvPr id="28683" name="Oval 10"/>
          <p:cNvSpPr>
            <a:spLocks noChangeArrowheads="1"/>
          </p:cNvSpPr>
          <p:nvPr/>
        </p:nvSpPr>
        <p:spPr bwMode="auto">
          <a:xfrm>
            <a:off x="664557" y="3424237"/>
            <a:ext cx="7391400" cy="2214563"/>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Tree>
    <p:extLst>
      <p:ext uri="{BB962C8B-B14F-4D97-AF65-F5344CB8AC3E}">
        <p14:creationId xmlns:p14="http://schemas.microsoft.com/office/powerpoint/2010/main" val="201988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Information of laboratory waste collecting in School of Science: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 25</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l="27202" t="15430" r="41331" b="2869"/>
          <a:stretch>
            <a:fillRect/>
          </a:stretch>
        </p:blipFill>
        <p:spPr bwMode="auto">
          <a:xfrm>
            <a:off x="6422528" y="1257300"/>
            <a:ext cx="23383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577851" y="2418904"/>
            <a:ext cx="5712418" cy="1945456"/>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Once per week</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Dispose under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“Classification chart of chemically hazardous waste”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generator must receive a</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 lecture of Environmental Science Center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to obtain the qualification.</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(to request plastic containers and manifest slips):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
        <p:nvSpPr>
          <p:cNvPr id="10" name="角丸四角形 9"/>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reagent which remains in the bottle at the time of purchase or name is clear</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twice per year,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offer the amount to ESMO in advance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
        <p:nvSpPr>
          <p:cNvPr id="11" name="角丸四角形 10"/>
          <p:cNvSpPr/>
          <p:nvPr/>
        </p:nvSpPr>
        <p:spPr>
          <a:xfrm>
            <a:off x="574675" y="4802484"/>
            <a:ext cx="5581650" cy="426716"/>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reagent </a:t>
            </a:r>
          </a:p>
        </p:txBody>
      </p:sp>
      <p:sp>
        <p:nvSpPr>
          <p:cNvPr id="12" name="角丸四角形 11"/>
          <p:cNvSpPr/>
          <p:nvPr/>
        </p:nvSpPr>
        <p:spPr>
          <a:xfrm>
            <a:off x="611560" y="2025600"/>
            <a:ext cx="5715594" cy="395288"/>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Liquid / Solid waste</a:t>
            </a:r>
          </a:p>
        </p:txBody>
      </p:sp>
      <p:sp>
        <p:nvSpPr>
          <p:cNvPr id="9" name="角丸四角形吹き出し 8"/>
          <p:cNvSpPr/>
          <p:nvPr/>
        </p:nvSpPr>
        <p:spPr>
          <a:xfrm>
            <a:off x="6294314" y="4198318"/>
            <a:ext cx="2602906" cy="938832"/>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When carrying the liquid waste, cap the container tightly so that not to leak. </a:t>
            </a:r>
          </a:p>
        </p:txBody>
      </p:sp>
    </p:spTree>
    <p:extLst>
      <p:ext uri="{BB962C8B-B14F-4D97-AF65-F5344CB8AC3E}">
        <p14:creationId xmlns:p14="http://schemas.microsoft.com/office/powerpoint/2010/main" val="424786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74675" y="1393825"/>
            <a:ext cx="7597775"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contains mercury </a:t>
            </a:r>
            <a:r>
              <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(include dry cells and fluorescent lamps</a:t>
            </a:r>
            <a:r>
              <a:rPr lang="en-US" altLang="ja-JP" sz="12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p:cNvSpPr/>
          <p:nvPr/>
        </p:nvSpPr>
        <p:spPr>
          <a:xfrm>
            <a:off x="574675" y="3429000"/>
            <a:ext cx="7597775" cy="501650"/>
          </a:xfrm>
          <a:prstGeom prst="roundRect">
            <a:avLst>
              <a:gd name="adj" fmla="val 395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Bulk waste</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p:cNvSpPr/>
          <p:nvPr/>
        </p:nvSpPr>
        <p:spPr>
          <a:xfrm>
            <a:off x="574674" y="3930650"/>
            <a:ext cx="8173789" cy="2265363"/>
          </a:xfrm>
          <a:prstGeom prst="roundRect">
            <a:avLst>
              <a:gd name="adj" fmla="val 12265"/>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 Frequency: Once or Twice per year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offer the amount to department office in advance.</a:t>
            </a:r>
          </a:p>
          <a:p>
            <a:r>
              <a:rPr lang="en-US" altLang="ja-JP" sz="1600" dirty="0">
                <a:latin typeface="Arial" panose="020B0604020202020204" pitchFamily="34" charset="0"/>
                <a:cs typeface="Arial" panose="020B0604020202020204" pitchFamily="34" charset="0"/>
              </a:rPr>
              <a:t>- It is necessary to confirm that chemically hazardous substances are not included.</a:t>
            </a:r>
          </a:p>
          <a:p>
            <a:r>
              <a:rPr lang="en-US" altLang="ja-JP" sz="1600" dirty="0">
                <a:latin typeface="Arial" panose="020B0604020202020204" pitchFamily="34" charset="0"/>
                <a:cs typeface="Arial" panose="020B0604020202020204" pitchFamily="34" charset="0"/>
              </a:rPr>
              <a:t>- Refrigerators and air-conditioners:</a:t>
            </a:r>
          </a:p>
          <a:p>
            <a:pPr marL="263525"/>
            <a:r>
              <a:rPr lang="en-US" altLang="ja-JP" sz="1600" dirty="0">
                <a:latin typeface="Arial" panose="020B0604020202020204" pitchFamily="34" charset="0"/>
                <a:cs typeface="Arial" panose="020B0604020202020204" pitchFamily="34" charset="0"/>
              </a:rPr>
              <a:t>→ For family use: </a:t>
            </a:r>
            <a:r>
              <a:rPr lang="en-US" altLang="ja-JP" sz="1400" dirty="0">
                <a:latin typeface="Arial" panose="020B0604020202020204" pitchFamily="34" charset="0"/>
                <a:cs typeface="Arial" panose="020B0604020202020204" pitchFamily="34" charset="0"/>
              </a:rPr>
              <a:t>In case of under “Act on Recycling of Specified Kinds of Home Appliances”, The university collects them.</a:t>
            </a:r>
          </a:p>
          <a:p>
            <a:pPr marL="263525"/>
            <a:r>
              <a:rPr lang="en-US" altLang="ja-JP" sz="1600" dirty="0">
                <a:latin typeface="Arial" panose="020B0604020202020204" pitchFamily="34" charset="0"/>
                <a:cs typeface="Arial" panose="020B0604020202020204" pitchFamily="34" charset="0"/>
              </a:rPr>
              <a:t>→For professional use: </a:t>
            </a:r>
            <a:r>
              <a:rPr lang="en-US" altLang="ja-JP" sz="1400" dirty="0">
                <a:latin typeface="Arial" panose="020B0604020202020204" pitchFamily="34" charset="0"/>
                <a:cs typeface="Arial" panose="020B0604020202020204" pitchFamily="34" charset="0"/>
              </a:rPr>
              <a:t>Contact the dealer or maker to collect and recycle appropriately.</a:t>
            </a:r>
            <a:endParaRPr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Contact: Accounting section, ‘</a:t>
            </a:r>
            <a:r>
              <a:rPr lang="en-US" altLang="ja-JP" sz="1600" dirty="0" err="1">
                <a:latin typeface="Arial" panose="020B0604020202020204" pitchFamily="34" charset="0"/>
                <a:cs typeface="Arial" panose="020B0604020202020204" pitchFamily="34" charset="0"/>
              </a:rPr>
              <a:t>Chotatsu</a:t>
            </a:r>
            <a:r>
              <a:rPr lang="en-US" altLang="ja-JP" sz="1600" dirty="0">
                <a:latin typeface="Arial" panose="020B0604020202020204" pitchFamily="34" charset="0"/>
                <a:cs typeface="Arial" panose="020B0604020202020204" pitchFamily="34" charset="0"/>
              </a:rPr>
              <a:t>’ (E-mail: keiri-c.s@gs.mail.u-tokyo.ac.jp)</a:t>
            </a:r>
            <a:endParaRPr lang="ja-JP" altLang="ja-JP" sz="16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9" name="角丸四角形 8"/>
          <p:cNvSpPr/>
          <p:nvPr/>
        </p:nvSpPr>
        <p:spPr>
          <a:xfrm>
            <a:off x="592138" y="1895475"/>
            <a:ext cx="8156326"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4 times per year, offer the amount to department office in advance.</a:t>
            </a:r>
          </a:p>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a:t>
            </a:r>
            <a:br>
              <a:rPr lang="en-US" altLang="ja-JP" sz="1600" dirty="0">
                <a:latin typeface="Arial" panose="020B0604020202020204" pitchFamily="34" charset="0"/>
                <a:ea typeface="AR P丸ゴシック体E" panose="020F0900000000000000" pitchFamily="50" charset="-128"/>
                <a:cs typeface="Arial" panose="020B0604020202020204" pitchFamily="34" charset="0"/>
              </a:rPr>
            </a:b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Tree>
    <p:extLst>
      <p:ext uri="{BB962C8B-B14F-4D97-AF65-F5344CB8AC3E}">
        <p14:creationId xmlns:p14="http://schemas.microsoft.com/office/powerpoint/2010/main" val="298270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6409407"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Field Activities:</a:t>
            </a: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fieldwork, field observation, surveys using observation boats, field practice for students, field excursions, etc.</a:t>
            </a:r>
          </a:p>
          <a:p>
            <a:pPr marL="179387" indent="0" eaLnBrk="1" hangingPunct="1">
              <a:buNone/>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Because there are several other dangers during field work that differ from indoor work, read and carry </a:t>
            </a:r>
            <a:r>
              <a:rPr lang="en-US" altLang="ja-JP" sz="1800" kern="0" dirty="0">
                <a:solidFill>
                  <a:srgbClr val="C00000"/>
                </a:solidFill>
                <a:latin typeface="Times New Roman" panose="02020603050405020304" pitchFamily="18" charset="0"/>
                <a:cs typeface="Times New Roman" panose="02020603050405020304" pitchFamily="18" charset="0"/>
              </a:rPr>
              <a:t>“Prevention Policy for Accidents during Field Work”</a:t>
            </a:r>
            <a:r>
              <a:rPr lang="en-US" altLang="ja-JP" sz="1800" kern="0" dirty="0">
                <a:latin typeface="Times New Roman" panose="02020603050405020304" pitchFamily="18" charset="0"/>
                <a:cs typeface="Times New Roman" panose="02020603050405020304" pitchFamily="18" charset="0"/>
              </a:rPr>
              <a:t> booklet , which is distributed to relevant laboratories.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 Until one week before performing the filed work </a:t>
            </a:r>
            <a:r>
              <a:rPr lang="en-US" altLang="ja-JP" sz="1800" kern="0" dirty="0">
                <a:solidFill>
                  <a:srgbClr val="C00000"/>
                </a:solidFill>
                <a:latin typeface="Times New Roman" panose="02020603050405020304" pitchFamily="18" charset="0"/>
                <a:cs typeface="Times New Roman" panose="02020603050405020304" pitchFamily="18" charset="0"/>
              </a:rPr>
              <a:t>“Health and Safety Management Plan during Field Work” </a:t>
            </a:r>
            <a:r>
              <a:rPr lang="en-US" altLang="ja-JP" sz="1800" kern="0" dirty="0">
                <a:latin typeface="Times New Roman" panose="02020603050405020304" pitchFamily="18" charset="0"/>
                <a:cs typeface="Times New Roman" panose="02020603050405020304" pitchFamily="18" charset="0"/>
              </a:rPr>
              <a:t>must be submitted to ESMO. </a:t>
            </a:r>
          </a:p>
          <a:p>
            <a:pPr indent="-290513" eaLnBrk="1" hangingPunct="1">
              <a:buFont typeface="Wingdings" panose="05000000000000000000" pitchFamily="2" charset="2"/>
              <a:buChar char="n"/>
              <a:defRPr/>
            </a:pPr>
            <a:endParaRPr lang="en-US" altLang="ja-JP" sz="1800" b="1" kern="0" dirty="0">
              <a:solidFill>
                <a:srgbClr val="0000FF"/>
              </a:solidFill>
              <a:latin typeface="Times New Roman" panose="02020603050405020304" pitchFamily="18" charset="0"/>
              <a:cs typeface="Times New Roman" panose="02020603050405020304" pitchFamily="18" charset="0"/>
            </a:endParaRP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For further information, refer to ESMO Website:</a:t>
            </a:r>
          </a:p>
          <a:p>
            <a:pPr marL="442913" indent="0" eaLnBrk="1" hangingPunct="1">
              <a:buNone/>
              <a:defRPr/>
            </a:pPr>
            <a:r>
              <a:rPr lang="en-US" altLang="ja-JP" sz="1800" dirty="0">
                <a:latin typeface="Times New Roman" panose="02020603050405020304" pitchFamily="18" charset="0"/>
                <a:cs typeface="Times New Roman" panose="02020603050405020304" pitchFamily="18" charset="0"/>
              </a:rPr>
              <a:t>http://jimubu.adm.s.u-tokyo.ac.jp/inside/index.php/outdoor</a:t>
            </a: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600" b="1" dirty="0">
                <a:solidFill>
                  <a:schemeClr val="tx2"/>
                </a:solidFill>
                <a:latin typeface="Times New Roman" panose="02020603050405020304" pitchFamily="18" charset="0"/>
                <a:cs typeface="Times New Roman" panose="02020603050405020304" pitchFamily="18" charset="0"/>
              </a:rPr>
              <a:t>9.</a:t>
            </a:r>
            <a:r>
              <a:rPr lang="ja-JP" altLang="en-US" sz="2600" b="1" dirty="0">
                <a:solidFill>
                  <a:schemeClr val="tx2"/>
                </a:solidFill>
                <a:latin typeface="Times New Roman" panose="02020603050405020304" pitchFamily="18" charset="0"/>
                <a:cs typeface="Times New Roman" panose="02020603050405020304" pitchFamily="18" charset="0"/>
              </a:rPr>
              <a:t> </a:t>
            </a:r>
            <a:r>
              <a:rPr lang="en-US" altLang="ja-JP" sz="2600" b="1" dirty="0">
                <a:solidFill>
                  <a:schemeClr val="tx2"/>
                </a:solidFill>
                <a:latin typeface="Times New Roman" panose="02020603050405020304" pitchFamily="18" charset="0"/>
                <a:cs typeface="Times New Roman" panose="02020603050405020304" pitchFamily="18" charset="0"/>
              </a:rPr>
              <a:t>Education and Research Activities in the Field Work</a:t>
            </a:r>
            <a:endParaRPr lang="en-US" altLang="ja-JP" sz="26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849764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179387" indent="0" eaLnBrk="1" hangingPunct="1">
              <a:buNone/>
              <a:defRPr/>
            </a:pPr>
            <a:r>
              <a:rPr lang="en-US" altLang="ja-JP" sz="1800" kern="0" dirty="0">
                <a:latin typeface="Times New Roman" panose="02020603050405020304" pitchFamily="18" charset="0"/>
                <a:cs typeface="Times New Roman" panose="02020603050405020304" pitchFamily="18" charset="0"/>
              </a:rPr>
              <a:t>Mishandling of </a:t>
            </a:r>
            <a:r>
              <a:rPr lang="en-US" altLang="ja-JP" sz="1800" kern="0" dirty="0">
                <a:solidFill>
                  <a:srgbClr val="C00000"/>
                </a:solidFill>
                <a:latin typeface="Times New Roman" panose="02020603050405020304" pitchFamily="18" charset="0"/>
                <a:cs typeface="Times New Roman" panose="02020603050405020304" pitchFamily="18" charset="0"/>
              </a:rPr>
              <a:t>electrical apparatuses and facilities</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wiring, table taps </a:t>
            </a:r>
            <a:r>
              <a:rPr lang="en-US" altLang="ja-JP" sz="1800" kern="0" dirty="0">
                <a:latin typeface="Times New Roman" panose="02020603050405020304" pitchFamily="18" charset="0"/>
                <a:cs typeface="Times New Roman" panose="02020603050405020304" pitchFamily="18" charset="0"/>
              </a:rPr>
              <a:t>etc.) may cause electric shocks, fires due to overheating, or ignition of flammable gas by a spark. </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Experiencing a shock </a:t>
            </a:r>
            <a:r>
              <a:rPr lang="en-US" altLang="ja-JP" sz="1800" kern="0" dirty="0">
                <a:latin typeface="Times New Roman" panose="02020603050405020304" pitchFamily="18" charset="0"/>
                <a:cs typeface="Times New Roman" panose="02020603050405020304" pitchFamily="18" charset="0"/>
              </a:rPr>
              <a:t>on touching</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Change in color</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or abnormally warm </a:t>
            </a:r>
            <a:r>
              <a:rPr lang="en-US" altLang="ja-JP" sz="1800" kern="0" dirty="0">
                <a:latin typeface="Times New Roman" panose="02020603050405020304" pitchFamily="18" charset="0"/>
                <a:cs typeface="Times New Roman" panose="02020603050405020304" pitchFamily="18" charset="0"/>
              </a:rPr>
              <a:t>cable</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Foul odors or strange sounds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Most of accidents can be prevented by </a:t>
            </a:r>
            <a:r>
              <a:rPr lang="en-US" altLang="ja-JP" sz="1800" kern="0" dirty="0">
                <a:highlight>
                  <a:srgbClr val="FFFF00"/>
                </a:highlight>
                <a:latin typeface="Times New Roman" panose="02020603050405020304" pitchFamily="18" charset="0"/>
                <a:cs typeface="Times New Roman" panose="02020603050405020304" pitchFamily="18" charset="0"/>
              </a:rPr>
              <a:t>regularly checking </a:t>
            </a:r>
            <a:r>
              <a:rPr lang="en-US" altLang="ja-JP" sz="1800" kern="0" dirty="0">
                <a:latin typeface="Times New Roman" panose="02020603050405020304" pitchFamily="18" charset="0"/>
                <a:cs typeface="Times New Roman" panose="02020603050405020304" pitchFamily="18" charset="0"/>
              </a:rPr>
              <a:t>the following:</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Damage</a:t>
            </a:r>
            <a:r>
              <a:rPr lang="en-US" altLang="ja-JP" sz="1800" kern="0" dirty="0">
                <a:latin typeface="Times New Roman" panose="02020603050405020304" pitchFamily="18" charset="0"/>
                <a:cs typeface="Times New Roman" panose="02020603050405020304" pitchFamily="18" charset="0"/>
              </a:rPr>
              <a:t> to outer sheath of electrical cables: Replace if the outer sheath exposed the wire when the cord is bent.</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Loose screw</a:t>
            </a:r>
            <a:r>
              <a:rPr lang="en-US" altLang="ja-JP" sz="1800" kern="0" dirty="0">
                <a:latin typeface="Times New Roman" panose="02020603050405020304" pitchFamily="18" charset="0"/>
                <a:cs typeface="Times New Roman" panose="02020603050405020304" pitchFamily="18" charset="0"/>
              </a:rPr>
              <a:t>: Use an insulated screwdriver to check the screw is firmly tightened.</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Ground wire</a:t>
            </a:r>
            <a:r>
              <a:rPr lang="en-US" altLang="ja-JP" sz="1800" kern="0" dirty="0">
                <a:latin typeface="Times New Roman" panose="02020603050405020304" pitchFamily="18" charset="0"/>
                <a:cs typeface="Times New Roman" panose="02020603050405020304" pitchFamily="18" charset="0"/>
              </a:rPr>
              <a:t>: Be careful to earth the apparatus again when moving it. </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Check the equipment is </a:t>
            </a:r>
            <a:r>
              <a:rPr lang="en-US" altLang="ja-JP" sz="1800" kern="0" dirty="0">
                <a:solidFill>
                  <a:srgbClr val="C00000"/>
                </a:solidFill>
                <a:latin typeface="Times New Roman" panose="02020603050405020304" pitchFamily="18" charset="0"/>
                <a:cs typeface="Times New Roman" panose="02020603050405020304" pitchFamily="18" charset="0"/>
              </a:rPr>
              <a:t>not submerged</a:t>
            </a:r>
            <a:r>
              <a:rPr lang="en-US" altLang="ja-JP" sz="1800" kern="0" dirty="0">
                <a:latin typeface="Times New Roman" panose="02020603050405020304" pitchFamily="18" charset="0"/>
                <a:cs typeface="Times New Roman" panose="02020603050405020304" pitchFamily="18" charset="0"/>
              </a:rPr>
              <a:t>, and the cables </a:t>
            </a:r>
            <a:r>
              <a:rPr lang="en-US" altLang="ja-JP" sz="1800" kern="0" dirty="0">
                <a:solidFill>
                  <a:srgbClr val="C00000"/>
                </a:solidFill>
                <a:latin typeface="Times New Roman" panose="02020603050405020304" pitchFamily="18" charset="0"/>
                <a:cs typeface="Times New Roman" panose="02020603050405020304" pitchFamily="18" charset="0"/>
              </a:rPr>
              <a:t>are not buried under heavy equipment.</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Self-inspections </a:t>
            </a:r>
            <a:r>
              <a:rPr lang="en-US" altLang="ja-JP" sz="1800" kern="0" dirty="0">
                <a:solidFill>
                  <a:srgbClr val="C00000"/>
                </a:solidFill>
                <a:latin typeface="Times New Roman" panose="02020603050405020304" pitchFamily="18" charset="0"/>
                <a:cs typeface="Times New Roman" panose="02020603050405020304" pitchFamily="18" charset="0"/>
              </a:rPr>
              <a:t>of protective devices </a:t>
            </a:r>
            <a:r>
              <a:rPr lang="en-US" altLang="ja-JP" sz="1800" kern="0" dirty="0">
                <a:latin typeface="Times New Roman" panose="02020603050405020304" pitchFamily="18" charset="0"/>
                <a:cs typeface="Times New Roman" panose="02020603050405020304" pitchFamily="18" charset="0"/>
              </a:rPr>
              <a:t>must be conducted at least once every 6 months.</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Use a earth-leakage circuit breaker. Use appropriate thermal relays and motor protection relays for especially large motors.</a:t>
            </a:r>
          </a:p>
          <a:p>
            <a:pPr marL="623888" indent="-263525" eaLnBrk="1" hangingPunct="1">
              <a:buFont typeface="Wingdings" panose="05000000000000000000" pitchFamily="2" charset="2"/>
              <a:buChar char="p"/>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10.</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Electrical Apparatuses and Facilities</a:t>
            </a:r>
            <a:endParaRPr lang="en-US" altLang="ja-JP" sz="24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sp>
        <p:nvSpPr>
          <p:cNvPr id="6" name="右中かっこ 5"/>
          <p:cNvSpPr/>
          <p:nvPr/>
        </p:nvSpPr>
        <p:spPr>
          <a:xfrm>
            <a:off x="5893996" y="1832038"/>
            <a:ext cx="288480" cy="936104"/>
          </a:xfrm>
          <a:prstGeom prst="rightBrace">
            <a:avLst>
              <a:gd name="adj1" fmla="val 17959"/>
              <a:gd name="adj2" fmla="val 56464"/>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テキスト ボックス 3"/>
          <p:cNvSpPr txBox="1">
            <a:spLocks noChangeArrowheads="1"/>
          </p:cNvSpPr>
          <p:nvPr/>
        </p:nvSpPr>
        <p:spPr bwMode="auto">
          <a:xfrm>
            <a:off x="6300192" y="1810900"/>
            <a:ext cx="2736304"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It is very dangerous situation due to a leakage or overcurrent of electricity, or defective insulation. Cease use immediately</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and contact a specialist</a:t>
            </a:r>
            <a:endParaRPr lang="ja-JP" altLang="en-US" sz="1400" dirty="0">
              <a:latin typeface="Arial" panose="020B0604020202020204" pitchFamily="34" charset="0"/>
              <a:cs typeface="Arial" panose="020B0604020202020204" pitchFamily="34" charset="0"/>
            </a:endParaRPr>
          </a:p>
        </p:txBody>
      </p:sp>
      <p:sp>
        <p:nvSpPr>
          <p:cNvPr id="7" name="星 12 6">
            <a:extLst>
              <a:ext uri="{FF2B5EF4-FFF2-40B4-BE49-F238E27FC236}">
                <a16:creationId xmlns:a16="http://schemas.microsoft.com/office/drawing/2014/main" id="{BEDB649B-0DA2-4C42-B3D6-35B7335DCD23}"/>
              </a:ext>
            </a:extLst>
          </p:cNvPr>
          <p:cNvSpPr/>
          <p:nvPr/>
        </p:nvSpPr>
        <p:spPr>
          <a:xfrm>
            <a:off x="-301315" y="1761133"/>
            <a:ext cx="2376263" cy="148452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0" i="0" dirty="0">
                <a:solidFill>
                  <a:srgbClr val="000000"/>
                </a:solidFill>
                <a:effectLst/>
                <a:latin typeface="Roboto"/>
              </a:rPr>
              <a:t>About 40% of fire accidents in </a:t>
            </a:r>
            <a:r>
              <a:rPr lang="en-US" altLang="ja-JP" sz="1400" b="0" i="0" dirty="0" err="1">
                <a:solidFill>
                  <a:srgbClr val="000000"/>
                </a:solidFill>
                <a:effectLst/>
                <a:latin typeface="Roboto"/>
              </a:rPr>
              <a:t>UTokyo</a:t>
            </a:r>
            <a:r>
              <a:rPr lang="en-US" altLang="ja-JP" sz="1400" b="0" i="0" dirty="0">
                <a:solidFill>
                  <a:srgbClr val="000000"/>
                </a:solidFill>
                <a:effectLst/>
                <a:latin typeface="Roboto"/>
              </a:rPr>
              <a:t> are related to electricity!</a:t>
            </a:r>
            <a:endParaRPr lang="ja-JP" altLang="en-US" sz="1400" b="1" dirty="0">
              <a:solidFill>
                <a:schemeClr val="tx1"/>
              </a:solidFill>
            </a:endParaRPr>
          </a:p>
        </p:txBody>
      </p:sp>
      <p:sp>
        <p:nvSpPr>
          <p:cNvPr id="9" name="角丸四角形吹き出し 6">
            <a:extLst>
              <a:ext uri="{FF2B5EF4-FFF2-40B4-BE49-F238E27FC236}">
                <a16:creationId xmlns:a16="http://schemas.microsoft.com/office/drawing/2014/main" id="{F7D7AB0B-E68A-4F4A-BF18-D1AAA02DB51C}"/>
              </a:ext>
            </a:extLst>
          </p:cNvPr>
          <p:cNvSpPr/>
          <p:nvPr/>
        </p:nvSpPr>
        <p:spPr>
          <a:xfrm>
            <a:off x="5998260" y="5949280"/>
            <a:ext cx="2736304" cy="575791"/>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t>If you find the old one, change to new.</a:t>
            </a:r>
          </a:p>
        </p:txBody>
      </p:sp>
    </p:spTree>
    <p:extLst>
      <p:ext uri="{BB962C8B-B14F-4D97-AF65-F5344CB8AC3E}">
        <p14:creationId xmlns:p14="http://schemas.microsoft.com/office/powerpoint/2010/main" val="3923374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en-US" altLang="ja-JP" sz="2400" dirty="0"/>
              <a:t>Thank you for your cooperation on safe and health to continue the work and research.</a:t>
            </a:r>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en-US" altLang="ja-JP" sz="2400" dirty="0"/>
              <a:t>Contact</a:t>
            </a:r>
            <a:r>
              <a:rPr lang="ja-JP" altLang="en-US" sz="2400" dirty="0"/>
              <a:t>：</a:t>
            </a:r>
            <a:endParaRPr lang="en-US" altLang="ja-JP" sz="2400" dirty="0"/>
          </a:p>
          <a:p>
            <a:pPr algn="ctr">
              <a:defRPr/>
            </a:pPr>
            <a:endParaRPr lang="ja-JP" altLang="en-US" dirty="0"/>
          </a:p>
        </p:txBody>
      </p:sp>
      <p:sp>
        <p:nvSpPr>
          <p:cNvPr id="6" name="角丸四角形 5"/>
          <p:cNvSpPr/>
          <p:nvPr/>
        </p:nvSpPr>
        <p:spPr>
          <a:xfrm>
            <a:off x="571936" y="4293096"/>
            <a:ext cx="7997825" cy="1720850"/>
          </a:xfrm>
          <a:prstGeom prst="roundRect">
            <a:avLst>
              <a:gd name="adj" fmla="val 1329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Environmental Safety Management Office, School of Science</a:t>
            </a:r>
            <a:endPar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103, Faculty of Science Bld.1, West Area </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 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URL: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7" name="角丸四角形 6"/>
          <p:cNvSpPr/>
          <p:nvPr/>
        </p:nvSpPr>
        <p:spPr>
          <a:xfrm>
            <a:off x="578286" y="3142158"/>
            <a:ext cx="7939087" cy="1150938"/>
          </a:xfrm>
          <a:prstGeom prst="roundRect">
            <a:avLst>
              <a:gd name="adj" fmla="val 1913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Safety Manager, Department </a:t>
            </a:r>
            <a:r>
              <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of **</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 Faculty of Science Bld.*</a:t>
            </a:r>
            <a:endPar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74675" y="395288"/>
            <a:ext cx="8001000" cy="747712"/>
          </a:xfrm>
        </p:spPr>
        <p:txBody>
          <a:bodyPr/>
          <a:lstStyle/>
          <a:p>
            <a:pPr eaLnBrk="1" hangingPunct="1"/>
            <a:r>
              <a:rPr lang="en-US" altLang="ja-JP" sz="3200" b="1" dirty="0">
                <a:latin typeface="Times New Roman" panose="02020603050405020304" pitchFamily="18" charset="0"/>
                <a:cs typeface="Times New Roman" panose="02020603050405020304" pitchFamily="18" charset="0"/>
              </a:rPr>
              <a:t>Purposes of Safety Education</a:t>
            </a:r>
            <a:endParaRPr lang="en-US" altLang="ja-JP" sz="3200" b="1" dirty="0"/>
          </a:p>
        </p:txBody>
      </p:sp>
      <p:sp>
        <p:nvSpPr>
          <p:cNvPr id="7172" name="Text Box 4"/>
          <p:cNvSpPr txBox="1">
            <a:spLocks noChangeArrowheads="1"/>
          </p:cNvSpPr>
          <p:nvPr/>
        </p:nvSpPr>
        <p:spPr bwMode="auto">
          <a:xfrm>
            <a:off x="574675" y="1196752"/>
            <a:ext cx="78422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defRPr/>
            </a:pPr>
            <a:r>
              <a:rPr lang="en-US" altLang="ja-JP" sz="2800" dirty="0">
                <a:latin typeface="Times New Roman" panose="02020603050405020304" pitchFamily="18" charset="0"/>
                <a:cs typeface="Times New Roman" panose="02020603050405020304" pitchFamily="18" charset="0"/>
              </a:rPr>
              <a:t>Safety education helps us </a:t>
            </a:r>
            <a:r>
              <a:rPr lang="en-US" altLang="ja-JP" sz="2800" dirty="0">
                <a:solidFill>
                  <a:srgbClr val="C00000"/>
                </a:solidFill>
                <a:latin typeface="Times New Roman" panose="02020603050405020304" pitchFamily="18" charset="0"/>
                <a:cs typeface="Times New Roman" panose="02020603050405020304" pitchFamily="18" charset="0"/>
              </a:rPr>
              <a:t>to take measures to prevent accidents, and to protect themselves from potential dangers</a:t>
            </a:r>
            <a:r>
              <a:rPr lang="en-US" altLang="ja-JP" sz="2800" dirty="0">
                <a:latin typeface="Times New Roman" panose="02020603050405020304" pitchFamily="18" charset="0"/>
                <a:cs typeface="Times New Roman" panose="02020603050405020304" pitchFamily="18" charset="0"/>
              </a:rPr>
              <a:t>, so that in order to ensure that safety is fully guaranteed throughout all educational and research activities.</a:t>
            </a:r>
          </a:p>
          <a:p>
            <a:pPr eaLnBrk="1" hangingPunct="1">
              <a:spcBef>
                <a:spcPct val="50000"/>
              </a:spcBef>
              <a:defRPr/>
            </a:pP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These stipulations demand strict observance of</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laws and regulations</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to prevent or </a:t>
            </a:r>
            <a:r>
              <a:rPr lang="en-US" altLang="ja-JP" sz="2800" dirty="0">
                <a:solidFill>
                  <a:schemeClr val="accent6"/>
                </a:solidFill>
                <a:latin typeface="Times New Roman" panose="02020603050405020304" pitchFamily="18" charset="0"/>
                <a:cs typeface="Times New Roman" panose="02020603050405020304" pitchFamily="18" charset="0"/>
              </a:rPr>
              <a:t>minimize damage </a:t>
            </a:r>
            <a:r>
              <a:rPr lang="en-US" altLang="ja-JP" sz="2800" dirty="0">
                <a:latin typeface="Times New Roman" panose="02020603050405020304" pitchFamily="18" charset="0"/>
                <a:cs typeface="Times New Roman" panose="02020603050405020304" pitchFamily="18" charset="0"/>
              </a:rPr>
              <a:t>and maintain health in the event of accidents or natural disasters.</a:t>
            </a:r>
            <a:endParaRPr lang="en-US" altLang="ja-JP" sz="2800"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a:t>
            </a:r>
            <a:endParaRPr lang="ja-JP" altLang="en-US" sz="1200" b="1" dirty="0">
              <a:latin typeface="+mj-ea"/>
              <a:ea typeface="+mj-ea"/>
            </a:endParaRPr>
          </a:p>
        </p:txBody>
      </p:sp>
      <p:sp>
        <p:nvSpPr>
          <p:cNvPr id="6" name="吹き出し: 円形 5">
            <a:extLst>
              <a:ext uri="{FF2B5EF4-FFF2-40B4-BE49-F238E27FC236}">
                <a16:creationId xmlns:a16="http://schemas.microsoft.com/office/drawing/2014/main" id="{D44F5181-E3CA-4904-A34E-EC2C6265A922}"/>
              </a:ext>
            </a:extLst>
          </p:cNvPr>
          <p:cNvSpPr/>
          <p:nvPr/>
        </p:nvSpPr>
        <p:spPr>
          <a:xfrm>
            <a:off x="3625195" y="3104964"/>
            <a:ext cx="3384376" cy="648072"/>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First, avoid accidents!</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EA0719BA-A4D3-4419-BCF3-9F3660F757AE}"/>
              </a:ext>
            </a:extLst>
          </p:cNvPr>
          <p:cNvSpPr/>
          <p:nvPr/>
        </p:nvSpPr>
        <p:spPr>
          <a:xfrm>
            <a:off x="5090641" y="5373216"/>
            <a:ext cx="3931270" cy="1092619"/>
          </a:xfrm>
          <a:prstGeom prst="wedgeEllipseCallout">
            <a:avLst>
              <a:gd name="adj1" fmla="val 21670"/>
              <a:gd name="adj2" fmla="val -817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If it happens, take appropriate action to reduce the damage.</a:t>
            </a:r>
            <a:endParaRPr kumimoji="1" lang="ja-JP"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533400" y="381000"/>
            <a:ext cx="8382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400">
                <a:latin typeface="Times New Roman" panose="02020603050405020304" pitchFamily="18" charset="0"/>
                <a:cs typeface="Times New Roman" panose="02020603050405020304" pitchFamily="18" charset="0"/>
              </a:rPr>
            </a:br>
            <a:r>
              <a:rPr lang="en-US" altLang="ja-JP" sz="2400" b="1">
                <a:latin typeface="Times New Roman" panose="02020603050405020304" pitchFamily="18" charset="0"/>
                <a:cs typeface="Times New Roman" panose="02020603050405020304" pitchFamily="18" charset="0"/>
              </a:rPr>
              <a:t>Regulations on health and Safety that apply to the university</a:t>
            </a:r>
            <a:r>
              <a:rPr lang="en-US" altLang="ja-JP" sz="2400" b="1"/>
              <a:t> </a:t>
            </a:r>
          </a:p>
        </p:txBody>
      </p:sp>
      <p:sp>
        <p:nvSpPr>
          <p:cNvPr id="9220" name="Rectangle 5"/>
          <p:cNvSpPr>
            <a:spLocks noGrp="1" noChangeArrowheads="1"/>
          </p:cNvSpPr>
          <p:nvPr>
            <p:ph type="body" sz="half" idx="1"/>
          </p:nvPr>
        </p:nvSpPr>
        <p:spPr>
          <a:xfrm>
            <a:off x="395540" y="1341438"/>
            <a:ext cx="4317918" cy="4824412"/>
          </a:xfrm>
        </p:spPr>
        <p:txBody>
          <a:bodyPr/>
          <a:lstStyle/>
          <a:p>
            <a:pPr eaLnBrk="1" hangingPunct="1">
              <a:defRPr/>
            </a:pPr>
            <a:r>
              <a:rPr lang="en-US" altLang="ja-JP" sz="2400" u="sng" dirty="0">
                <a:solidFill>
                  <a:schemeClr val="accent6"/>
                </a:solidFill>
                <a:latin typeface="Times New Roman" panose="02020603050405020304" pitchFamily="18" charset="0"/>
                <a:cs typeface="Times New Roman" panose="02020603050405020304" pitchFamily="18" charset="0"/>
              </a:rPr>
              <a:t>Regulations that apply to all people</a:t>
            </a:r>
            <a:r>
              <a:rPr lang="en-US" altLang="ja-JP" sz="2400" u="sng" dirty="0">
                <a:solidFill>
                  <a:schemeClr val="accent6"/>
                </a:solidFill>
              </a:rPr>
              <a:t> </a:t>
            </a:r>
            <a:r>
              <a:rPr lang="ja-JP" altLang="en-US" sz="2400" dirty="0">
                <a:solidFill>
                  <a:schemeClr val="accent6"/>
                </a:solidFill>
              </a:rPr>
              <a:t>　</a:t>
            </a:r>
            <a:endParaRPr lang="ja-JP" altLang="en-US" sz="2400" u="sng" dirty="0">
              <a:solidFill>
                <a:schemeClr val="accent6"/>
              </a:solidFill>
            </a:endParaRPr>
          </a:p>
          <a:p>
            <a:pPr eaLnBrk="1" hangingPunct="1">
              <a:buFont typeface="Wingdings" panose="05000000000000000000" pitchFamily="2" charset="2"/>
              <a:buNone/>
              <a:defRPr/>
            </a:pPr>
            <a:r>
              <a:rPr lang="ja-JP" altLang="en-US" sz="2400" b="1" dirty="0">
                <a:solidFill>
                  <a:schemeClr val="accent6"/>
                </a:solidFill>
              </a:rPr>
              <a:t>　　　　　　　　　　</a:t>
            </a: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School Education Law</a:t>
            </a:r>
            <a:br>
              <a:rPr lang="en-US" altLang="ja-JP" sz="2000" dirty="0">
                <a:solidFill>
                  <a:schemeClr val="accent6"/>
                </a:solidFill>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ea typeface="ＭＳ 明朝" panose="02020609040205080304" pitchFamily="17" charset="-128"/>
              </a:rPr>
              <a:t>Health Center was established to perform h</a:t>
            </a:r>
            <a:r>
              <a:rPr lang="en-US" altLang="ja-JP" sz="2000" dirty="0">
                <a:latin typeface="Times New Roman" panose="02020603050405020304" pitchFamily="18" charset="0"/>
                <a:cs typeface="Times New Roman" panose="02020603050405020304" pitchFamily="18" charset="0"/>
              </a:rPr>
              <a:t>ealth check-ups etc.</a:t>
            </a:r>
            <a:r>
              <a:rPr lang="en-US" altLang="ja-JP" sz="2000" dirty="0">
                <a:solidFill>
                  <a:schemeClr val="accent6"/>
                </a:solidFill>
              </a:rPr>
              <a:t> </a:t>
            </a:r>
          </a:p>
          <a:p>
            <a:pPr eaLnBrk="1" hangingPunct="1">
              <a:buNone/>
              <a:defRPr/>
            </a:pPr>
            <a:r>
              <a:rPr lang="ja-JP" altLang="en-US" sz="2000" dirty="0">
                <a:solidFill>
                  <a:schemeClr val="accent6"/>
                </a:solidFill>
                <a:latin typeface="Times New Roman" panose="02020603050405020304" pitchFamily="18" charset="0"/>
                <a:cs typeface="Times New Roman" panose="02020603050405020304" pitchFamily="18" charset="0"/>
              </a:rPr>
              <a:t>  ■　</a:t>
            </a:r>
            <a:r>
              <a:rPr lang="en-US" altLang="ja-JP" sz="2000" dirty="0">
                <a:solidFill>
                  <a:schemeClr val="accent6"/>
                </a:solidFill>
                <a:latin typeface="Times New Roman" panose="02020603050405020304" pitchFamily="18" charset="0"/>
                <a:cs typeface="Times New Roman" panose="02020603050405020304" pitchFamily="18" charset="0"/>
              </a:rPr>
              <a:t>Industrial Safety and Health Law</a:t>
            </a:r>
            <a:endParaRPr lang="ja-JP" altLang="en-US" sz="2000" dirty="0">
              <a:latin typeface="Times New Roman" panose="02020603050405020304" pitchFamily="18" charset="0"/>
              <a:ea typeface="ＭＳ 明朝" panose="02020609040205080304" pitchFamily="17" charset="-128"/>
            </a:endParaRPr>
          </a:p>
          <a:p>
            <a:pPr eaLnBrk="1" hangingPunct="1">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Environmental Safety Management Office was established to perform educations and patrols etc.</a:t>
            </a:r>
            <a:endParaRPr lang="en-US" altLang="ja-JP" sz="2000" dirty="0">
              <a:solidFill>
                <a:schemeClr val="accent6"/>
              </a:solidFill>
              <a:ea typeface="ＭＳ 明朝" panose="02020609040205080304" pitchFamily="17" charset="-128"/>
            </a:endParaRP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 Fire Defense Law</a:t>
            </a:r>
          </a:p>
          <a:p>
            <a:pPr eaLnBrk="1" hangingPunct="1">
              <a:spcBef>
                <a:spcPts val="0"/>
              </a:spcBef>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Emergency Drill</a:t>
            </a:r>
            <a:endParaRPr lang="en-US" altLang="ja-JP" sz="2000" b="1" dirty="0"/>
          </a:p>
        </p:txBody>
      </p:sp>
      <p:sp>
        <p:nvSpPr>
          <p:cNvPr id="8197" name="Rectangle 6"/>
          <p:cNvSpPr>
            <a:spLocks noGrp="1" noChangeArrowheads="1"/>
          </p:cNvSpPr>
          <p:nvPr>
            <p:ph type="body" sz="half" idx="2"/>
          </p:nvPr>
        </p:nvSpPr>
        <p:spPr>
          <a:xfrm>
            <a:off x="5039428" y="1341438"/>
            <a:ext cx="3924300" cy="4824412"/>
          </a:xfrm>
        </p:spPr>
        <p:txBody>
          <a:bodyPr/>
          <a:lstStyle/>
          <a:p>
            <a:pPr eaLnBrk="1" hangingPunct="1"/>
            <a:r>
              <a:rPr lang="en-US" altLang="ja-JP" sz="2400" u="sng" dirty="0">
                <a:latin typeface="Times New Roman" panose="02020603050405020304" pitchFamily="18" charset="0"/>
                <a:cs typeface="Times New Roman" panose="02020603050405020304" pitchFamily="18" charset="0"/>
              </a:rPr>
              <a:t>Regulations that apply to certain users</a:t>
            </a:r>
            <a:r>
              <a:rPr lang="en-US" altLang="ja-JP" sz="2200" u="sng" dirty="0"/>
              <a:t> </a:t>
            </a:r>
          </a:p>
          <a:p>
            <a:pPr eaLnBrk="1" hangingPunct="1">
              <a:buFont typeface="Wingdings" panose="05000000000000000000" pitchFamily="2" charset="2"/>
              <a:buNone/>
            </a:pPr>
            <a:r>
              <a:rPr lang="ja-JP" altLang="en-US" sz="2200" b="1" dirty="0"/>
              <a:t>　　　　　　</a:t>
            </a:r>
          </a:p>
          <a:p>
            <a:pPr marL="360000" lvl="1" eaLnBrk="1" hangingPunct="1"/>
            <a:r>
              <a:rPr lang="en-US" altLang="ja-JP" sz="2000" dirty="0">
                <a:latin typeface="Times New Roman" panose="02020603050405020304" pitchFamily="18" charset="0"/>
                <a:cs typeface="Times New Roman" panose="02020603050405020304" pitchFamily="18" charset="0"/>
              </a:rPr>
              <a:t>Poisonous and Deleterious Substances Control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High Pressure Gas Safety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Laws Concerning the Prevention from Radiation Hazards due to Radioisotopes and Others</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Pollutant Release and Transfer Register (PRTR) </a:t>
            </a:r>
          </a:p>
          <a:p>
            <a:pPr marL="0" lvl="1" indent="0" eaLnBrk="1" hangingPunct="1">
              <a:buNone/>
            </a:pPr>
            <a:endParaRPr lang="en-US" altLang="ja-JP" sz="2000" dirty="0">
              <a:latin typeface="Times New Roman" panose="02020603050405020304" pitchFamily="18" charset="0"/>
              <a:cs typeface="Times New Roman" panose="02020603050405020304" pitchFamily="18" charset="0"/>
            </a:endParaRPr>
          </a:p>
          <a:p>
            <a:pPr marL="0" lvl="1" indent="0" algn="r" eaLnBrk="1" hangingPunct="1">
              <a:buNone/>
            </a:pPr>
            <a:r>
              <a:rPr lang="en-US" altLang="ja-JP" sz="2000" dirty="0">
                <a:latin typeface="Times New Roman" panose="02020603050405020304" pitchFamily="18" charset="0"/>
                <a:cs typeface="Times New Roman" panose="02020603050405020304" pitchFamily="18" charset="0"/>
              </a:rPr>
              <a:t>etc.</a:t>
            </a:r>
            <a:r>
              <a:rPr lang="en-US" altLang="ja-JP" sz="2000" dirty="0"/>
              <a:t> </a:t>
            </a:r>
          </a:p>
        </p:txBody>
      </p:sp>
      <p:cxnSp>
        <p:nvCxnSpPr>
          <p:cNvPr id="6" name="直線コネクタ 5"/>
          <p:cNvCxnSpPr/>
          <p:nvPr/>
        </p:nvCxnSpPr>
        <p:spPr>
          <a:xfrm>
            <a:off x="4876442" y="1484784"/>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399" y="1251308"/>
            <a:ext cx="8147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1800" kern="100" dirty="0">
                <a:effectLst/>
                <a:latin typeface="Times" panose="02020603050405020304" pitchFamily="18" charset="0"/>
                <a:ea typeface="平成明朝"/>
                <a:cs typeface="Times New Roman" panose="02020603050405020304" pitchFamily="18" charset="0"/>
              </a:rPr>
              <a:t>Environmental safety management must be undertaken at all levels and in accordance with the structure of authority.</a:t>
            </a:r>
            <a:endParaRPr lang="en-US" altLang="ja-JP" sz="2000" dirty="0">
              <a:latin typeface="Times New Roman" panose="02020603050405020304" pitchFamily="18" charset="0"/>
            </a:endParaRPr>
          </a:p>
          <a:p>
            <a:pPr eaLnBrk="1" hangingPunct="1">
              <a:defRPr/>
            </a:pPr>
            <a:r>
              <a:rPr lang="en-US" altLang="ja-JP" sz="2000" dirty="0">
                <a:latin typeface="Times New Roman" panose="02020603050405020304" pitchFamily="18" charset="0"/>
              </a:rPr>
              <a:t>1. </a:t>
            </a:r>
            <a:r>
              <a:rPr lang="en-US" altLang="ja-JP" sz="2000" dirty="0">
                <a:solidFill>
                  <a:schemeClr val="accent6"/>
                </a:solidFill>
                <a:latin typeface="Times New Roman" panose="02020603050405020304" pitchFamily="18" charset="0"/>
                <a:ea typeface="ＭＳ 明朝" panose="02020609040205080304" pitchFamily="17" charset="-128"/>
              </a:rPr>
              <a:t>Responsibility of an employer </a:t>
            </a:r>
            <a:r>
              <a:rPr lang="en-US" altLang="ja-JP" sz="2000" dirty="0">
                <a:latin typeface="Times New Roman" panose="02020603050405020304" pitchFamily="18" charset="0"/>
                <a:ea typeface="ＭＳ 明朝" panose="02020609040205080304" pitchFamily="17" charset="-128"/>
              </a:rPr>
              <a:t>for securing the health and safety of workers</a:t>
            </a:r>
            <a:r>
              <a:rPr lang="en-US" altLang="ja-JP" sz="2000" dirty="0">
                <a:latin typeface="Times New Roman" panose="02020603050405020304" pitchFamily="18" charset="0"/>
              </a:rPr>
              <a:t> </a:t>
            </a:r>
          </a:p>
          <a:p>
            <a:pPr eaLnBrk="1" hangingPunct="1">
              <a:defRPr/>
            </a:pPr>
            <a:r>
              <a:rPr lang="en-US" altLang="ja-JP" sz="2000" dirty="0">
                <a:latin typeface="Times New Roman" panose="02020603050405020304" pitchFamily="18" charset="0"/>
              </a:rPr>
              <a:t>2. </a:t>
            </a:r>
            <a:r>
              <a:rPr lang="en-US" altLang="ja-JP" sz="2000" dirty="0">
                <a:latin typeface="Times New Roman" panose="02020603050405020304" pitchFamily="18" charset="0"/>
                <a:ea typeface="ＭＳ 明朝" panose="02020609040205080304" pitchFamily="17" charset="-128"/>
              </a:rPr>
              <a:t>In turn, </a:t>
            </a:r>
            <a:r>
              <a:rPr lang="en-US" altLang="ja-JP" sz="2000" dirty="0">
                <a:solidFill>
                  <a:schemeClr val="accent6"/>
                </a:solidFill>
                <a:latin typeface="Times New Roman" panose="02020603050405020304" pitchFamily="18" charset="0"/>
                <a:ea typeface="ＭＳ 明朝" panose="02020609040205080304" pitchFamily="17" charset="-128"/>
              </a:rPr>
              <a:t>an employee is obliged to comply </a:t>
            </a:r>
            <a:r>
              <a:rPr lang="en-US" altLang="ja-JP" sz="2000" dirty="0">
                <a:latin typeface="Times New Roman" panose="02020603050405020304" pitchFamily="18" charset="0"/>
                <a:ea typeface="ＭＳ 明朝" panose="02020609040205080304" pitchFamily="17" charset="-128"/>
              </a:rPr>
              <a:t>with the health and safety measures taken by the employer.</a:t>
            </a:r>
            <a:r>
              <a:rPr lang="en-US" altLang="ja-JP" sz="2000" dirty="0">
                <a:latin typeface="Times New Roman" panose="02020603050405020304" pitchFamily="18" charset="0"/>
              </a:rPr>
              <a:t> </a:t>
            </a:r>
          </a:p>
        </p:txBody>
      </p:sp>
      <p:sp>
        <p:nvSpPr>
          <p:cNvPr id="12291" name="Rectangle 9"/>
          <p:cNvSpPr>
            <a:spLocks noChangeArrowheads="1"/>
          </p:cNvSpPr>
          <p:nvPr/>
        </p:nvSpPr>
        <p:spPr bwMode="auto">
          <a:xfrm>
            <a:off x="574675" y="520700"/>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dirty="0">
                <a:latin typeface="Times New Roman" panose="02020603050405020304" pitchFamily="18" charset="0"/>
                <a:cs typeface="Times New Roman" panose="02020603050405020304" pitchFamily="18" charset="0"/>
              </a:rPr>
              <a:t>2. Safety Management System </a:t>
            </a:r>
            <a:br>
              <a:rPr lang="en-US" altLang="ja-JP" sz="2800"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Organizational Chart</a:t>
            </a:r>
            <a:r>
              <a:rPr lang="en-US" altLang="ja-JP" sz="3200" b="1" dirty="0">
                <a:solidFill>
                  <a:schemeClr val="tx2"/>
                </a:solidFill>
              </a:rPr>
              <a:t> </a:t>
            </a: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a:t>
            </a:r>
            <a:endParaRPr lang="ja-JP" altLang="en-US" sz="1200" b="1" dirty="0">
              <a:latin typeface="+mj-ea"/>
              <a:ea typeface="+mj-ea"/>
            </a:endParaRPr>
          </a:p>
        </p:txBody>
      </p:sp>
      <p:sp>
        <p:nvSpPr>
          <p:cNvPr id="18" name="Rectangle 27">
            <a:extLst>
              <a:ext uri="{FF2B5EF4-FFF2-40B4-BE49-F238E27FC236}">
                <a16:creationId xmlns:a16="http://schemas.microsoft.com/office/drawing/2014/main" id="{0B2C68BA-7254-41CC-9A74-FA98A4BE571B}"/>
              </a:ext>
            </a:extLst>
          </p:cNvPr>
          <p:cNvSpPr>
            <a:spLocks noChangeArrowheads="1"/>
          </p:cNvSpPr>
          <p:nvPr/>
        </p:nvSpPr>
        <p:spPr bwMode="auto">
          <a:xfrm>
            <a:off x="1417638" y="2756475"/>
            <a:ext cx="7562850" cy="2371178"/>
          </a:xfrm>
          <a:prstGeom prst="rect">
            <a:avLst/>
          </a:prstGeom>
          <a:solidFill>
            <a:srgbClr val="00FFCC"/>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endParaRPr lang="ja-JP" altLang="ja-JP" sz="1800"/>
          </a:p>
        </p:txBody>
      </p:sp>
      <p:sp>
        <p:nvSpPr>
          <p:cNvPr id="19" name="角丸四角形 4">
            <a:extLst>
              <a:ext uri="{FF2B5EF4-FFF2-40B4-BE49-F238E27FC236}">
                <a16:creationId xmlns:a16="http://schemas.microsoft.com/office/drawing/2014/main" id="{3552774F-27E1-4A88-9B5D-B6D3592A9AAB}"/>
              </a:ext>
            </a:extLst>
          </p:cNvPr>
          <p:cNvSpPr/>
          <p:nvPr/>
        </p:nvSpPr>
        <p:spPr>
          <a:xfrm>
            <a:off x="2994386" y="2843787"/>
            <a:ext cx="5898789" cy="2198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36">
            <a:extLst>
              <a:ext uri="{FF2B5EF4-FFF2-40B4-BE49-F238E27FC236}">
                <a16:creationId xmlns:a16="http://schemas.microsoft.com/office/drawing/2014/main" id="{0EBE142E-EF2A-4495-8FE8-B13AEB49C3DA}"/>
              </a:ext>
            </a:extLst>
          </p:cNvPr>
          <p:cNvSpPr/>
          <p:nvPr/>
        </p:nvSpPr>
        <p:spPr>
          <a:xfrm>
            <a:off x="4938713" y="2840741"/>
            <a:ext cx="3929856" cy="13008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Line 2">
            <a:extLst>
              <a:ext uri="{FF2B5EF4-FFF2-40B4-BE49-F238E27FC236}">
                <a16:creationId xmlns:a16="http://schemas.microsoft.com/office/drawing/2014/main" id="{A31B1A95-487E-4B95-9D2E-CAA9081A29CA}"/>
              </a:ext>
            </a:extLst>
          </p:cNvPr>
          <p:cNvSpPr>
            <a:spLocks noChangeShapeType="1"/>
          </p:cNvSpPr>
          <p:nvPr/>
        </p:nvSpPr>
        <p:spPr bwMode="auto">
          <a:xfrm flipH="1" flipV="1">
            <a:off x="3235036" y="6309320"/>
            <a:ext cx="25466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
            <a:extLst>
              <a:ext uri="{FF2B5EF4-FFF2-40B4-BE49-F238E27FC236}">
                <a16:creationId xmlns:a16="http://schemas.microsoft.com/office/drawing/2014/main" id="{0BADFBBC-BB7F-4114-B2EB-D813FFD276E4}"/>
              </a:ext>
            </a:extLst>
          </p:cNvPr>
          <p:cNvSpPr>
            <a:spLocks noChangeShapeType="1"/>
          </p:cNvSpPr>
          <p:nvPr/>
        </p:nvSpPr>
        <p:spPr bwMode="auto">
          <a:xfrm flipH="1">
            <a:off x="4211278" y="3216255"/>
            <a:ext cx="3515083" cy="1933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5">
            <a:extLst>
              <a:ext uri="{FF2B5EF4-FFF2-40B4-BE49-F238E27FC236}">
                <a16:creationId xmlns:a16="http://schemas.microsoft.com/office/drawing/2014/main" id="{B74C4F86-6481-4540-8DC1-49D7D5A6DA11}"/>
              </a:ext>
            </a:extLst>
          </p:cNvPr>
          <p:cNvSpPr>
            <a:spLocks noChangeShapeType="1"/>
          </p:cNvSpPr>
          <p:nvPr/>
        </p:nvSpPr>
        <p:spPr bwMode="auto">
          <a:xfrm flipH="1" flipV="1">
            <a:off x="5270860" y="3067601"/>
            <a:ext cx="709612" cy="8778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6">
            <a:extLst>
              <a:ext uri="{FF2B5EF4-FFF2-40B4-BE49-F238E27FC236}">
                <a16:creationId xmlns:a16="http://schemas.microsoft.com/office/drawing/2014/main" id="{6CBACD0C-438B-4370-8AEF-38D6720839D0}"/>
              </a:ext>
            </a:extLst>
          </p:cNvPr>
          <p:cNvSpPr>
            <a:spLocks noChangeShapeType="1"/>
          </p:cNvSpPr>
          <p:nvPr/>
        </p:nvSpPr>
        <p:spPr bwMode="auto">
          <a:xfrm flipH="1">
            <a:off x="1348799" y="3289834"/>
            <a:ext cx="2362200" cy="95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16">
            <a:extLst>
              <a:ext uri="{FF2B5EF4-FFF2-40B4-BE49-F238E27FC236}">
                <a16:creationId xmlns:a16="http://schemas.microsoft.com/office/drawing/2014/main" id="{DDD81632-2028-4881-A51D-B71FB1B8CA55}"/>
              </a:ext>
            </a:extLst>
          </p:cNvPr>
          <p:cNvSpPr>
            <a:spLocks noChangeShapeType="1"/>
          </p:cNvSpPr>
          <p:nvPr/>
        </p:nvSpPr>
        <p:spPr bwMode="auto">
          <a:xfrm flipV="1">
            <a:off x="5939923" y="3996742"/>
            <a:ext cx="260051" cy="683170"/>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7" name="Line 17">
            <a:extLst>
              <a:ext uri="{FF2B5EF4-FFF2-40B4-BE49-F238E27FC236}">
                <a16:creationId xmlns:a16="http://schemas.microsoft.com/office/drawing/2014/main" id="{85127496-9C5F-4FF9-AB1B-933460821758}"/>
              </a:ext>
            </a:extLst>
          </p:cNvPr>
          <p:cNvSpPr>
            <a:spLocks noChangeShapeType="1"/>
          </p:cNvSpPr>
          <p:nvPr/>
        </p:nvSpPr>
        <p:spPr bwMode="auto">
          <a:xfrm flipH="1" flipV="1">
            <a:off x="3741522" y="4787126"/>
            <a:ext cx="1227022" cy="160622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Line 18">
            <a:extLst>
              <a:ext uri="{FF2B5EF4-FFF2-40B4-BE49-F238E27FC236}">
                <a16:creationId xmlns:a16="http://schemas.microsoft.com/office/drawing/2014/main" id="{E02B756D-3E59-4AFD-98CF-67E9A576A4EB}"/>
              </a:ext>
            </a:extLst>
          </p:cNvPr>
          <p:cNvSpPr>
            <a:spLocks noChangeShapeType="1"/>
          </p:cNvSpPr>
          <p:nvPr/>
        </p:nvSpPr>
        <p:spPr bwMode="auto">
          <a:xfrm flipV="1">
            <a:off x="2730930" y="4839110"/>
            <a:ext cx="822656" cy="12570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Text Box 20">
            <a:extLst>
              <a:ext uri="{FF2B5EF4-FFF2-40B4-BE49-F238E27FC236}">
                <a16:creationId xmlns:a16="http://schemas.microsoft.com/office/drawing/2014/main" id="{5C6954C6-F79B-4331-AA90-0F8257D3F34F}"/>
              </a:ext>
            </a:extLst>
          </p:cNvPr>
          <p:cNvSpPr txBox="1">
            <a:spLocks noChangeArrowheads="1"/>
          </p:cNvSpPr>
          <p:nvPr/>
        </p:nvSpPr>
        <p:spPr bwMode="auto">
          <a:xfrm>
            <a:off x="3323193" y="2923282"/>
            <a:ext cx="1020762"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2000" b="1" dirty="0">
                <a:latin typeface="Times New Roman" panose="02020603050405020304" pitchFamily="18" charset="0"/>
              </a:rPr>
              <a:t>Dean</a:t>
            </a:r>
            <a:endParaRPr lang="ja-JP" altLang="en-US" sz="2000" b="1" dirty="0">
              <a:latin typeface="Times New Roman" panose="02020603050405020304" pitchFamily="18" charset="0"/>
            </a:endParaRPr>
          </a:p>
        </p:txBody>
      </p:sp>
      <p:sp>
        <p:nvSpPr>
          <p:cNvPr id="30" name="Text Box 21">
            <a:extLst>
              <a:ext uri="{FF2B5EF4-FFF2-40B4-BE49-F238E27FC236}">
                <a16:creationId xmlns:a16="http://schemas.microsoft.com/office/drawing/2014/main" id="{BCC62F32-D30E-4714-A93E-55909A7213F1}"/>
              </a:ext>
            </a:extLst>
          </p:cNvPr>
          <p:cNvSpPr txBox="1">
            <a:spLocks noChangeArrowheads="1"/>
          </p:cNvSpPr>
          <p:nvPr/>
        </p:nvSpPr>
        <p:spPr bwMode="auto">
          <a:xfrm>
            <a:off x="195263" y="3100378"/>
            <a:ext cx="1152525" cy="3397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President</a:t>
            </a:r>
            <a:endParaRPr lang="ja-JP" altLang="en-US" sz="1600" b="1">
              <a:latin typeface="Times New Roman" panose="02020603050405020304" pitchFamily="18" charset="0"/>
            </a:endParaRPr>
          </a:p>
        </p:txBody>
      </p:sp>
      <p:sp>
        <p:nvSpPr>
          <p:cNvPr id="31" name="Text Box 25">
            <a:extLst>
              <a:ext uri="{FF2B5EF4-FFF2-40B4-BE49-F238E27FC236}">
                <a16:creationId xmlns:a16="http://schemas.microsoft.com/office/drawing/2014/main" id="{12C514A4-C289-46BF-AAB6-521D4773B14D}"/>
              </a:ext>
            </a:extLst>
          </p:cNvPr>
          <p:cNvSpPr txBox="1">
            <a:spLocks noChangeArrowheads="1"/>
          </p:cNvSpPr>
          <p:nvPr/>
        </p:nvSpPr>
        <p:spPr bwMode="auto">
          <a:xfrm>
            <a:off x="2664471" y="5542648"/>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
        <p:nvSpPr>
          <p:cNvPr id="32" name="Text Box 29">
            <a:extLst>
              <a:ext uri="{FF2B5EF4-FFF2-40B4-BE49-F238E27FC236}">
                <a16:creationId xmlns:a16="http://schemas.microsoft.com/office/drawing/2014/main" id="{FDD96345-87AF-4094-927C-3180F7DA4FAF}"/>
              </a:ext>
            </a:extLst>
          </p:cNvPr>
          <p:cNvSpPr txBox="1">
            <a:spLocks noChangeArrowheads="1"/>
          </p:cNvSpPr>
          <p:nvPr/>
        </p:nvSpPr>
        <p:spPr bwMode="auto">
          <a:xfrm>
            <a:off x="1353962" y="3729428"/>
            <a:ext cx="1280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400" b="1" dirty="0">
                <a:latin typeface="Times New Roman" panose="02020603050405020304" pitchFamily="18" charset="0"/>
                <a:cs typeface="Times New Roman" panose="02020603050405020304" pitchFamily="18" charset="0"/>
              </a:rPr>
              <a:t>Office </a:t>
            </a:r>
            <a:r>
              <a:rPr lang="en-US" altLang="ja-JP" sz="1600" b="1" dirty="0">
                <a:latin typeface="Times New Roman" panose="02020603050405020304" pitchFamily="18" charset="0"/>
                <a:cs typeface="Times New Roman" panose="02020603050405020304" pitchFamily="18" charset="0"/>
              </a:rPr>
              <a:t>(ex. </a:t>
            </a:r>
            <a:r>
              <a:rPr lang="en-US" altLang="ja-JP" sz="1600" b="1" dirty="0" err="1">
                <a:latin typeface="Times New Roman" panose="02020603050405020304" pitchFamily="18" charset="0"/>
                <a:cs typeface="Times New Roman" panose="02020603050405020304" pitchFamily="18" charset="0"/>
              </a:rPr>
              <a:t>Hongo</a:t>
            </a:r>
            <a:r>
              <a:rPr lang="en-US" altLang="ja-JP" sz="1600" b="1" dirty="0">
                <a:latin typeface="Times New Roman" panose="02020603050405020304" pitchFamily="18" charset="0"/>
                <a:cs typeface="Times New Roman" panose="02020603050405020304" pitchFamily="18" charset="0"/>
              </a:rPr>
              <a:t>)</a:t>
            </a:r>
          </a:p>
        </p:txBody>
      </p:sp>
      <p:sp>
        <p:nvSpPr>
          <p:cNvPr id="33" name="Line 30">
            <a:extLst>
              <a:ext uri="{FF2B5EF4-FFF2-40B4-BE49-F238E27FC236}">
                <a16:creationId xmlns:a16="http://schemas.microsoft.com/office/drawing/2014/main" id="{8BB868BD-8E1A-47E5-B741-FFAE18DF1F41}"/>
              </a:ext>
            </a:extLst>
          </p:cNvPr>
          <p:cNvSpPr>
            <a:spLocks noChangeShapeType="1"/>
          </p:cNvSpPr>
          <p:nvPr/>
        </p:nvSpPr>
        <p:spPr bwMode="auto">
          <a:xfrm flipV="1">
            <a:off x="3873138" y="3318250"/>
            <a:ext cx="0" cy="25476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 name="Text Box 9">
            <a:extLst>
              <a:ext uri="{FF2B5EF4-FFF2-40B4-BE49-F238E27FC236}">
                <a16:creationId xmlns:a16="http://schemas.microsoft.com/office/drawing/2014/main" id="{4DABBB88-3AD7-4262-84DA-66524AF924E8}"/>
              </a:ext>
            </a:extLst>
          </p:cNvPr>
          <p:cNvSpPr txBox="1">
            <a:spLocks noChangeArrowheads="1"/>
          </p:cNvSpPr>
          <p:nvPr/>
        </p:nvSpPr>
        <p:spPr bwMode="auto">
          <a:xfrm>
            <a:off x="1673587" y="2997446"/>
            <a:ext cx="1020039"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dirty="0">
                <a:latin typeface="Times New Roman" panose="02020603050405020304" pitchFamily="18" charset="0"/>
              </a:rPr>
              <a:t>Head of Office</a:t>
            </a:r>
            <a:endParaRPr lang="ja-JP" altLang="en-US" sz="1600" b="1" dirty="0">
              <a:latin typeface="Times New Roman" panose="02020603050405020304" pitchFamily="18" charset="0"/>
            </a:endParaRPr>
          </a:p>
        </p:txBody>
      </p:sp>
      <p:sp>
        <p:nvSpPr>
          <p:cNvPr id="35" name="Text Box 7">
            <a:extLst>
              <a:ext uri="{FF2B5EF4-FFF2-40B4-BE49-F238E27FC236}">
                <a16:creationId xmlns:a16="http://schemas.microsoft.com/office/drawing/2014/main" id="{0BFF8DB0-B6BE-489F-B43A-4BD37C9CF631}"/>
              </a:ext>
            </a:extLst>
          </p:cNvPr>
          <p:cNvSpPr txBox="1">
            <a:spLocks noChangeArrowheads="1"/>
          </p:cNvSpPr>
          <p:nvPr/>
        </p:nvSpPr>
        <p:spPr bwMode="auto">
          <a:xfrm>
            <a:off x="385619" y="6016625"/>
            <a:ext cx="2808288" cy="646113"/>
          </a:xfrm>
          <a:prstGeom prst="rect">
            <a:avLst/>
          </a:prstGeom>
          <a:solidFill>
            <a:srgbClr val="CCFFFF"/>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a:latin typeface="Times New Roman" panose="02020603050405020304" pitchFamily="18" charset="0"/>
                <a:ea typeface="ＭＳ ゴシック" panose="020B0609070205080204" pitchFamily="49" charset="-128"/>
                <a:cs typeface="Times New Roman" panose="02020603050405020304" pitchFamily="18" charset="0"/>
              </a:rPr>
              <a:t>Division for Environment, Health and Safety</a:t>
            </a:r>
            <a:endParaRPr lang="ja-JP" altLang="en-US" sz="1600" b="1">
              <a:solidFill>
                <a:srgbClr val="C00000"/>
              </a:solidFill>
              <a:ea typeface="ＭＳ ゴシック" panose="020B0609070205080204" pitchFamily="49" charset="-128"/>
              <a:cs typeface="Times New Roman" panose="02020603050405020304" pitchFamily="18" charset="0"/>
            </a:endParaRPr>
          </a:p>
        </p:txBody>
      </p:sp>
      <p:sp>
        <p:nvSpPr>
          <p:cNvPr id="36" name="Text Box 8">
            <a:extLst>
              <a:ext uri="{FF2B5EF4-FFF2-40B4-BE49-F238E27FC236}">
                <a16:creationId xmlns:a16="http://schemas.microsoft.com/office/drawing/2014/main" id="{F5C29C7A-7869-4D01-8212-8ACB488687A8}"/>
              </a:ext>
            </a:extLst>
          </p:cNvPr>
          <p:cNvSpPr txBox="1">
            <a:spLocks noChangeArrowheads="1"/>
          </p:cNvSpPr>
          <p:nvPr/>
        </p:nvSpPr>
        <p:spPr bwMode="auto">
          <a:xfrm>
            <a:off x="4790312" y="5376585"/>
            <a:ext cx="1075822" cy="1169551"/>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dirty="0">
                <a:latin typeface="Times New Roman" panose="02020603050405020304" pitchFamily="18" charset="0"/>
                <a:ea typeface="ＭＳ 明朝" panose="02020609040205080304" pitchFamily="17" charset="-128"/>
              </a:rPr>
              <a:t>Health Center </a:t>
            </a:r>
            <a:endParaRPr lang="en-US" altLang="ja-JP" sz="1800" b="1" dirty="0">
              <a:latin typeface="Times New Roman" panose="02020603050405020304" pitchFamily="18" charset="0"/>
            </a:endParaRPr>
          </a:p>
          <a:p>
            <a:pPr eaLnBrk="1" hangingPunct="1">
              <a:spcBef>
                <a:spcPct val="0"/>
              </a:spcBef>
              <a:buClrTx/>
              <a:buFontTx/>
              <a:buNone/>
            </a:pPr>
            <a:r>
              <a:rPr lang="en-US" altLang="ja-JP" sz="1800" b="1" dirty="0">
                <a:latin typeface="Times New Roman" panose="02020603050405020304" pitchFamily="18" charset="0"/>
              </a:rPr>
              <a:t> </a:t>
            </a:r>
            <a:r>
              <a:rPr lang="en-US" altLang="ja-JP" sz="1600" dirty="0">
                <a:latin typeface="Times New Roman" panose="02020603050405020304" pitchFamily="18" charset="0"/>
              </a:rPr>
              <a:t>Industrial Physician</a:t>
            </a:r>
            <a:endParaRPr lang="ja-JP" altLang="en-US" sz="1600" b="1" dirty="0">
              <a:solidFill>
                <a:srgbClr val="C00000"/>
              </a:solidFill>
            </a:endParaRPr>
          </a:p>
        </p:txBody>
      </p:sp>
      <p:sp>
        <p:nvSpPr>
          <p:cNvPr id="39" name="Text Box 9">
            <a:extLst>
              <a:ext uri="{FF2B5EF4-FFF2-40B4-BE49-F238E27FC236}">
                <a16:creationId xmlns:a16="http://schemas.microsoft.com/office/drawing/2014/main" id="{B08C4C26-BAFE-4FE2-A648-1B784933E13B}"/>
              </a:ext>
            </a:extLst>
          </p:cNvPr>
          <p:cNvSpPr txBox="1">
            <a:spLocks noChangeArrowheads="1"/>
          </p:cNvSpPr>
          <p:nvPr/>
        </p:nvSpPr>
        <p:spPr bwMode="auto">
          <a:xfrm>
            <a:off x="327878" y="5201580"/>
            <a:ext cx="2435225" cy="585788"/>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Executive Vice President for Health and Safety</a:t>
            </a:r>
            <a:endParaRPr lang="ja-JP" altLang="en-US" sz="1600" b="1">
              <a:latin typeface="Times New Roman" panose="02020603050405020304" pitchFamily="18" charset="0"/>
            </a:endParaRPr>
          </a:p>
        </p:txBody>
      </p:sp>
      <p:sp>
        <p:nvSpPr>
          <p:cNvPr id="40" name="Line 6">
            <a:extLst>
              <a:ext uri="{FF2B5EF4-FFF2-40B4-BE49-F238E27FC236}">
                <a16:creationId xmlns:a16="http://schemas.microsoft.com/office/drawing/2014/main" id="{1321CEAC-B618-4B6B-AD7F-1BF2F0C20F7C}"/>
              </a:ext>
            </a:extLst>
          </p:cNvPr>
          <p:cNvSpPr>
            <a:spLocks noChangeShapeType="1"/>
          </p:cNvSpPr>
          <p:nvPr/>
        </p:nvSpPr>
        <p:spPr bwMode="auto">
          <a:xfrm flipH="1" flipV="1">
            <a:off x="883104" y="3440102"/>
            <a:ext cx="0" cy="17614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6">
            <a:extLst>
              <a:ext uri="{FF2B5EF4-FFF2-40B4-BE49-F238E27FC236}">
                <a16:creationId xmlns:a16="http://schemas.microsoft.com/office/drawing/2014/main" id="{E6E158AD-7158-46C4-ABFA-EA603D31A705}"/>
              </a:ext>
            </a:extLst>
          </p:cNvPr>
          <p:cNvSpPr>
            <a:spLocks noChangeShapeType="1"/>
          </p:cNvSpPr>
          <p:nvPr/>
        </p:nvSpPr>
        <p:spPr bwMode="auto">
          <a:xfrm flipH="1" flipV="1">
            <a:off x="1547662" y="5787365"/>
            <a:ext cx="1" cy="24355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5">
            <a:extLst>
              <a:ext uri="{FF2B5EF4-FFF2-40B4-BE49-F238E27FC236}">
                <a16:creationId xmlns:a16="http://schemas.microsoft.com/office/drawing/2014/main" id="{3D4DFE6D-2AF0-4868-A10C-7EFD8621D3B4}"/>
              </a:ext>
            </a:extLst>
          </p:cNvPr>
          <p:cNvSpPr>
            <a:spLocks noChangeShapeType="1"/>
          </p:cNvSpPr>
          <p:nvPr/>
        </p:nvSpPr>
        <p:spPr bwMode="auto">
          <a:xfrm flipV="1">
            <a:off x="6450913" y="3343602"/>
            <a:ext cx="206375" cy="5492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Text Box 10">
            <a:extLst>
              <a:ext uri="{FF2B5EF4-FFF2-40B4-BE49-F238E27FC236}">
                <a16:creationId xmlns:a16="http://schemas.microsoft.com/office/drawing/2014/main" id="{9BE4C90A-250C-4BF0-AF6D-88C3110DA7D0}"/>
              </a:ext>
            </a:extLst>
          </p:cNvPr>
          <p:cNvSpPr txBox="1">
            <a:spLocks noChangeArrowheads="1"/>
          </p:cNvSpPr>
          <p:nvPr/>
        </p:nvSpPr>
        <p:spPr bwMode="auto">
          <a:xfrm>
            <a:off x="5014913" y="2943496"/>
            <a:ext cx="925010"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Head of Dept.</a:t>
            </a:r>
            <a:endParaRPr lang="ja-JP" altLang="en-US" sz="1600" b="1" dirty="0">
              <a:latin typeface="Times New Roman" panose="02020603050405020304" pitchFamily="18" charset="0"/>
            </a:endParaRPr>
          </a:p>
        </p:txBody>
      </p:sp>
      <p:sp>
        <p:nvSpPr>
          <p:cNvPr id="45" name="Text Box 8">
            <a:extLst>
              <a:ext uri="{FF2B5EF4-FFF2-40B4-BE49-F238E27FC236}">
                <a16:creationId xmlns:a16="http://schemas.microsoft.com/office/drawing/2014/main" id="{DCA625A2-6F0E-49B9-89C7-BAA8E78AF033}"/>
              </a:ext>
            </a:extLst>
          </p:cNvPr>
          <p:cNvSpPr txBox="1">
            <a:spLocks noChangeArrowheads="1"/>
          </p:cNvSpPr>
          <p:nvPr/>
        </p:nvSpPr>
        <p:spPr bwMode="auto">
          <a:xfrm>
            <a:off x="5852670" y="5381512"/>
            <a:ext cx="3046413" cy="107791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Environmental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Isotope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Research Center for Nuclear  Science and Technology  etc.</a:t>
            </a:r>
            <a:endParaRPr lang="ja-JP" altLang="en-US" sz="1600" b="1" dirty="0">
              <a:latin typeface="Times New Roman" panose="02020603050405020304" pitchFamily="18" charset="0"/>
              <a:cs typeface="Times New Roman" panose="02020603050405020304" pitchFamily="18" charset="0"/>
            </a:endParaRPr>
          </a:p>
        </p:txBody>
      </p:sp>
      <p:sp>
        <p:nvSpPr>
          <p:cNvPr id="46" name="Text Box 22">
            <a:extLst>
              <a:ext uri="{FF2B5EF4-FFF2-40B4-BE49-F238E27FC236}">
                <a16:creationId xmlns:a16="http://schemas.microsoft.com/office/drawing/2014/main" id="{8DA5AFEA-DF17-428E-9442-0B64F2043611}"/>
              </a:ext>
            </a:extLst>
          </p:cNvPr>
          <p:cNvSpPr txBox="1">
            <a:spLocks noChangeArrowheads="1"/>
          </p:cNvSpPr>
          <p:nvPr/>
        </p:nvSpPr>
        <p:spPr bwMode="auto">
          <a:xfrm>
            <a:off x="3193907" y="3530197"/>
            <a:ext cx="1687513" cy="554037"/>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a:latin typeface="Times New Roman" panose="02020603050405020304" pitchFamily="18" charset="0"/>
              </a:rPr>
              <a:t>Administration</a:t>
            </a:r>
          </a:p>
          <a:p>
            <a:pPr algn="ctr" eaLnBrk="1" hangingPunct="1">
              <a:lnSpc>
                <a:spcPts val="1800"/>
              </a:lnSpc>
              <a:spcBef>
                <a:spcPct val="0"/>
              </a:spcBef>
              <a:buClrTx/>
              <a:buFontTx/>
              <a:buNone/>
            </a:pPr>
            <a:r>
              <a:rPr lang="en-US" altLang="ja-JP" sz="1800" b="1">
                <a:latin typeface="Times New Roman" panose="02020603050405020304" pitchFamily="18" charset="0"/>
              </a:rPr>
              <a:t>Office</a:t>
            </a:r>
            <a:endParaRPr lang="ja-JP" altLang="en-US" sz="1800" b="1">
              <a:latin typeface="Times New Roman" panose="02020603050405020304" pitchFamily="18" charset="0"/>
            </a:endParaRPr>
          </a:p>
        </p:txBody>
      </p:sp>
      <p:sp>
        <p:nvSpPr>
          <p:cNvPr id="47" name="Text Box 11">
            <a:extLst>
              <a:ext uri="{FF2B5EF4-FFF2-40B4-BE49-F238E27FC236}">
                <a16:creationId xmlns:a16="http://schemas.microsoft.com/office/drawing/2014/main" id="{FC955381-1AF0-4211-81F1-F916105DA9F5}"/>
              </a:ext>
            </a:extLst>
          </p:cNvPr>
          <p:cNvSpPr txBox="1">
            <a:spLocks noChangeArrowheads="1"/>
          </p:cNvSpPr>
          <p:nvPr/>
        </p:nvSpPr>
        <p:spPr bwMode="auto">
          <a:xfrm>
            <a:off x="6153510" y="2925762"/>
            <a:ext cx="1206500" cy="5842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Laboratory</a:t>
            </a:r>
            <a:r>
              <a:rPr lang="ja-JP" altLang="en-US" sz="1600" b="1" dirty="0">
                <a:latin typeface="Times New Roman" panose="02020603050405020304" pitchFamily="18" charset="0"/>
              </a:rPr>
              <a:t> </a:t>
            </a:r>
            <a:r>
              <a:rPr lang="en-US" altLang="ja-JP" sz="1600" b="1" dirty="0">
                <a:latin typeface="Times New Roman" panose="02020603050405020304" pitchFamily="18" charset="0"/>
              </a:rPr>
              <a:t>Manager</a:t>
            </a:r>
            <a:endParaRPr lang="ja-JP" altLang="en-US" sz="1600" b="1" dirty="0">
              <a:latin typeface="Times New Roman" panose="02020603050405020304" pitchFamily="18" charset="0"/>
            </a:endParaRPr>
          </a:p>
        </p:txBody>
      </p:sp>
      <p:sp>
        <p:nvSpPr>
          <p:cNvPr id="48" name="Line 5">
            <a:extLst>
              <a:ext uri="{FF2B5EF4-FFF2-40B4-BE49-F238E27FC236}">
                <a16:creationId xmlns:a16="http://schemas.microsoft.com/office/drawing/2014/main" id="{D14E2424-93DF-47AE-BF09-D8B0AE11DD97}"/>
              </a:ext>
            </a:extLst>
          </p:cNvPr>
          <p:cNvSpPr>
            <a:spLocks noChangeShapeType="1"/>
          </p:cNvSpPr>
          <p:nvPr/>
        </p:nvSpPr>
        <p:spPr bwMode="auto">
          <a:xfrm flipV="1">
            <a:off x="6847680" y="3468976"/>
            <a:ext cx="1108075" cy="546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22">
            <a:extLst>
              <a:ext uri="{FF2B5EF4-FFF2-40B4-BE49-F238E27FC236}">
                <a16:creationId xmlns:a16="http://schemas.microsoft.com/office/drawing/2014/main" id="{504D9474-7C40-4FC9-8A16-EB23419AB1D2}"/>
              </a:ext>
            </a:extLst>
          </p:cNvPr>
          <p:cNvSpPr txBox="1">
            <a:spLocks noChangeArrowheads="1"/>
          </p:cNvSpPr>
          <p:nvPr/>
        </p:nvSpPr>
        <p:spPr bwMode="auto">
          <a:xfrm>
            <a:off x="5353050" y="3726517"/>
            <a:ext cx="1885950" cy="323850"/>
          </a:xfrm>
          <a:prstGeom prst="rect">
            <a:avLst/>
          </a:prstGeom>
          <a:solidFill>
            <a:srgbClr val="FF9933"/>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dirty="0">
                <a:latin typeface="Times New Roman" panose="02020603050405020304" pitchFamily="18" charset="0"/>
              </a:rPr>
              <a:t>Safety</a:t>
            </a:r>
            <a:r>
              <a:rPr lang="ja-JP" altLang="en-US" sz="1800" b="1" dirty="0">
                <a:latin typeface="Times New Roman" panose="02020603050405020304" pitchFamily="18" charset="0"/>
              </a:rPr>
              <a:t> </a:t>
            </a:r>
            <a:r>
              <a:rPr lang="en-US" altLang="ja-JP" sz="1800" b="1" dirty="0">
                <a:latin typeface="Times New Roman" panose="02020603050405020304" pitchFamily="18" charset="0"/>
              </a:rPr>
              <a:t>Manager</a:t>
            </a:r>
            <a:endParaRPr lang="ja-JP" altLang="en-US" sz="1800" b="1" dirty="0">
              <a:latin typeface="Times New Roman" panose="02020603050405020304" pitchFamily="18" charset="0"/>
            </a:endParaRPr>
          </a:p>
        </p:txBody>
      </p:sp>
      <p:sp>
        <p:nvSpPr>
          <p:cNvPr id="50" name="Text Box 12">
            <a:extLst>
              <a:ext uri="{FF2B5EF4-FFF2-40B4-BE49-F238E27FC236}">
                <a16:creationId xmlns:a16="http://schemas.microsoft.com/office/drawing/2014/main" id="{4808FB26-0384-4376-BB57-2EEEB310C70B}"/>
              </a:ext>
            </a:extLst>
          </p:cNvPr>
          <p:cNvSpPr txBox="1">
            <a:spLocks noChangeArrowheads="1"/>
          </p:cNvSpPr>
          <p:nvPr/>
        </p:nvSpPr>
        <p:spPr bwMode="auto">
          <a:xfrm>
            <a:off x="7513637" y="2901071"/>
            <a:ext cx="1320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ea typeface="ＭＳ Ｐ明朝" panose="02020600040205080304" pitchFamily="18" charset="-128"/>
              </a:rPr>
              <a:t>Staff</a:t>
            </a:r>
            <a:endParaRPr lang="ja-JP" altLang="en-US" sz="1600" b="1" dirty="0">
              <a:latin typeface="Times New Roman" panose="02020603050405020304" pitchFamily="18" charset="0"/>
              <a:ea typeface="ＭＳ Ｐ明朝" panose="02020600040205080304" pitchFamily="18" charset="-128"/>
            </a:endParaRP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Students</a:t>
            </a: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Researchers</a:t>
            </a:r>
            <a:endParaRPr lang="ja-JP" altLang="en-US" sz="1600" b="1" dirty="0">
              <a:latin typeface="Times New Roman" panose="02020603050405020304" pitchFamily="18" charset="0"/>
              <a:ea typeface="ＭＳ Ｐ明朝" panose="02020600040205080304" pitchFamily="18" charset="-128"/>
            </a:endParaRPr>
          </a:p>
        </p:txBody>
      </p:sp>
      <p:sp>
        <p:nvSpPr>
          <p:cNvPr id="51" name="Line 16">
            <a:extLst>
              <a:ext uri="{FF2B5EF4-FFF2-40B4-BE49-F238E27FC236}">
                <a16:creationId xmlns:a16="http://schemas.microsoft.com/office/drawing/2014/main" id="{12634DE0-7063-435C-8BAA-4B5FDC1C03DF}"/>
              </a:ext>
            </a:extLst>
          </p:cNvPr>
          <p:cNvSpPr>
            <a:spLocks noChangeShapeType="1"/>
          </p:cNvSpPr>
          <p:nvPr/>
        </p:nvSpPr>
        <p:spPr bwMode="auto">
          <a:xfrm flipH="1" flipV="1">
            <a:off x="3983036" y="4107049"/>
            <a:ext cx="209662" cy="468293"/>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dirty="0"/>
          </a:p>
        </p:txBody>
      </p:sp>
      <p:sp>
        <p:nvSpPr>
          <p:cNvPr id="52" name="Text Box 14">
            <a:extLst>
              <a:ext uri="{FF2B5EF4-FFF2-40B4-BE49-F238E27FC236}">
                <a16:creationId xmlns:a16="http://schemas.microsoft.com/office/drawing/2014/main" id="{BDB7599C-286A-4885-A0D2-4F9FFB3F9B14}"/>
              </a:ext>
            </a:extLst>
          </p:cNvPr>
          <p:cNvSpPr txBox="1">
            <a:spLocks noChangeArrowheads="1"/>
          </p:cNvSpPr>
          <p:nvPr/>
        </p:nvSpPr>
        <p:spPr bwMode="auto">
          <a:xfrm>
            <a:off x="3261068" y="4510850"/>
            <a:ext cx="4694687" cy="369332"/>
          </a:xfrm>
          <a:prstGeom prst="rect">
            <a:avLst/>
          </a:prstGeom>
          <a:solidFill>
            <a:srgbClr val="FF9933"/>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 typeface="Wingdings" panose="05000000000000000000" pitchFamily="2" charset="2"/>
              <a:buNone/>
            </a:pPr>
            <a:r>
              <a:rPr lang="en-US" altLang="ja-JP" sz="1800" b="1" dirty="0">
                <a:latin typeface="Times New Roman" panose="02020603050405020304" pitchFamily="18" charset="0"/>
                <a:cs typeface="Times New Roman" panose="02020603050405020304" pitchFamily="18" charset="0"/>
              </a:rPr>
              <a:t>Environmental Safety Management Office</a:t>
            </a:r>
            <a:endParaRPr lang="en-US" altLang="ja-JP" sz="1800" dirty="0">
              <a:latin typeface="Century" panose="02040604050505020304" pitchFamily="18" charset="0"/>
              <a:cs typeface="Times" panose="02020603050405020304" pitchFamily="18" charset="0"/>
            </a:endParaRPr>
          </a:p>
        </p:txBody>
      </p:sp>
      <p:sp>
        <p:nvSpPr>
          <p:cNvPr id="53" name="Text Box 29">
            <a:extLst>
              <a:ext uri="{FF2B5EF4-FFF2-40B4-BE49-F238E27FC236}">
                <a16:creationId xmlns:a16="http://schemas.microsoft.com/office/drawing/2014/main" id="{BF3B6941-C309-4AB9-8EDC-E6D27DDE805E}"/>
              </a:ext>
            </a:extLst>
          </p:cNvPr>
          <p:cNvSpPr txBox="1">
            <a:spLocks noChangeArrowheads="1"/>
          </p:cNvSpPr>
          <p:nvPr/>
        </p:nvSpPr>
        <p:spPr bwMode="auto">
          <a:xfrm>
            <a:off x="6774545" y="4141027"/>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School of Science</a:t>
            </a:r>
            <a:endParaRPr lang="ja-JP" altLang="en-US" sz="1800" b="1" dirty="0">
              <a:latin typeface="Times New Roman" panose="02020603050405020304" pitchFamily="18" charset="0"/>
              <a:cs typeface="Times New Roman" panose="02020603050405020304" pitchFamily="18" charset="0"/>
            </a:endParaRPr>
          </a:p>
        </p:txBody>
      </p:sp>
      <p:sp>
        <p:nvSpPr>
          <p:cNvPr id="54" name="Text Box 29">
            <a:extLst>
              <a:ext uri="{FF2B5EF4-FFF2-40B4-BE49-F238E27FC236}">
                <a16:creationId xmlns:a16="http://schemas.microsoft.com/office/drawing/2014/main" id="{3F5D7C92-87D3-426F-9A84-64D95749E9E9}"/>
              </a:ext>
            </a:extLst>
          </p:cNvPr>
          <p:cNvSpPr txBox="1">
            <a:spLocks noChangeArrowheads="1"/>
          </p:cNvSpPr>
          <p:nvPr/>
        </p:nvSpPr>
        <p:spPr bwMode="auto">
          <a:xfrm>
            <a:off x="7404100" y="2022475"/>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a:latin typeface="Times New Roman" panose="02020603050405020304" pitchFamily="18" charset="0"/>
                <a:cs typeface="Times New Roman" panose="02020603050405020304" pitchFamily="18" charset="0"/>
              </a:rPr>
              <a:t>Department</a:t>
            </a:r>
          </a:p>
        </p:txBody>
      </p:sp>
      <p:sp>
        <p:nvSpPr>
          <p:cNvPr id="37" name="Text Box 15">
            <a:extLst>
              <a:ext uri="{FF2B5EF4-FFF2-40B4-BE49-F238E27FC236}">
                <a16:creationId xmlns:a16="http://schemas.microsoft.com/office/drawing/2014/main" id="{0897881C-7AF8-43A4-8172-7F80C414FFF1}"/>
              </a:ext>
            </a:extLst>
          </p:cNvPr>
          <p:cNvSpPr txBox="1">
            <a:spLocks noChangeArrowheads="1"/>
          </p:cNvSpPr>
          <p:nvPr/>
        </p:nvSpPr>
        <p:spPr bwMode="auto">
          <a:xfrm>
            <a:off x="3588581" y="4141323"/>
            <a:ext cx="296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44513" y="1336675"/>
            <a:ext cx="820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2400" dirty="0">
                <a:latin typeface="Times New Roman" panose="02020603050405020304" pitchFamily="18" charset="0"/>
                <a:cs typeface="Times New Roman" panose="02020603050405020304" pitchFamily="18" charset="0"/>
              </a:rPr>
              <a:t>Patrols and regular inspections shall be undertaken to prevent accidents, damage, and environmental pollution.</a:t>
            </a:r>
            <a:endParaRPr lang="en-US" altLang="ja-JP" sz="2400" dirty="0"/>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Patrols</a:t>
            </a:r>
            <a:r>
              <a:rPr lang="en-US" altLang="ja-JP" sz="2400" b="1" dirty="0">
                <a:solidFill>
                  <a:srgbClr val="0000CC"/>
                </a:solidFill>
              </a:rPr>
              <a:t> </a:t>
            </a:r>
          </a:p>
          <a:p>
            <a:pPr eaLnBrk="1" hangingPunct="1">
              <a:defRPr/>
            </a:pPr>
            <a:r>
              <a:rPr lang="en-US" altLang="ja-JP" sz="2400" u="sng" dirty="0">
                <a:latin typeface="Times New Roman" panose="02020603050405020304" pitchFamily="18" charset="0"/>
                <a:cs typeface="Times New Roman" panose="02020603050405020304" pitchFamily="18" charset="0"/>
              </a:rPr>
              <a:t>Join the patrols and improve the indicated matters.</a:t>
            </a:r>
          </a:p>
          <a:p>
            <a:pPr eaLnBrk="1" hangingPunct="1">
              <a:defRPr/>
            </a:pPr>
            <a:r>
              <a:rPr lang="en-US" altLang="ja-JP" sz="2000" dirty="0">
                <a:latin typeface="Times New Roman" panose="02020603050405020304" pitchFamily="18" charset="0"/>
                <a:cs typeface="Times New Roman" panose="02020603050405020304" pitchFamily="18" charset="0"/>
              </a:rPr>
              <a:t>- Patrols by the Dean of the School</a:t>
            </a:r>
            <a:r>
              <a:rPr lang="en-US" altLang="ja-JP" sz="2000" dirty="0"/>
              <a:t> </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by the Occupational Physician / health managers</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of important areas / critical points</a:t>
            </a:r>
            <a:r>
              <a:rPr lang="en-US" altLang="ja-JP" sz="2000" dirty="0"/>
              <a:t> </a:t>
            </a:r>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Regular inspections</a:t>
            </a:r>
            <a:r>
              <a:rPr lang="en-US" altLang="ja-JP" sz="2400" b="1" dirty="0">
                <a:solidFill>
                  <a:srgbClr val="0000CC"/>
                </a:solidFill>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Regular inspections to be executed at </a:t>
            </a:r>
            <a:r>
              <a:rPr lang="en-US" altLang="ja-JP" sz="2400" u="sng" dirty="0">
                <a:latin typeface="Times New Roman" panose="02020603050405020304" pitchFamily="18" charset="0"/>
                <a:cs typeface="Times New Roman" panose="02020603050405020304" pitchFamily="18" charset="0"/>
              </a:rPr>
              <a:t>all Laboratories</a:t>
            </a:r>
            <a:r>
              <a:rPr lang="en-US" altLang="ja-JP" sz="2400" dirty="0">
                <a:latin typeface="Times New Roman" panose="02020603050405020304" pitchFamily="18" charset="0"/>
                <a:cs typeface="Times New Roman" panose="02020603050405020304" pitchFamily="18" charset="0"/>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Statutory inspections</a:t>
            </a:r>
            <a:r>
              <a:rPr lang="ja-JP" altLang="en-US" sz="2400"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and report are specified for the following facilities. </a:t>
            </a:r>
            <a:r>
              <a:rPr lang="en-US" altLang="ja-JP" sz="2000" dirty="0">
                <a:latin typeface="Times New Roman" panose="02020603050405020304" pitchFamily="18" charset="0"/>
                <a:cs typeface="Times New Roman" panose="02020603050405020304" pitchFamily="18" charset="0"/>
              </a:rPr>
              <a:t>(ex. Localized ventilation equipment, X-ray irradiation equipment, pressure containers, gas detectors, centrifuge, autoclave, crane etc.)</a:t>
            </a:r>
          </a:p>
          <a:p>
            <a:pPr eaLnBrk="1" hangingPunct="1">
              <a:defRPr/>
            </a:pPr>
            <a:r>
              <a:rPr lang="en-US" altLang="ja-JP" sz="2400" dirty="0">
                <a:latin typeface="Times New Roman" panose="02020603050405020304" pitchFamily="18" charset="0"/>
                <a:cs typeface="Times New Roman" panose="02020603050405020304" pitchFamily="18" charset="0"/>
              </a:rPr>
              <a:t>- ESMO conducts collective inspections for some facilities.</a:t>
            </a:r>
          </a:p>
        </p:txBody>
      </p:sp>
      <p:sp>
        <p:nvSpPr>
          <p:cNvPr id="15363" name="Rectangle 9"/>
          <p:cNvSpPr>
            <a:spLocks noChangeArrowheads="1"/>
          </p:cNvSpPr>
          <p:nvPr/>
        </p:nvSpPr>
        <p:spPr bwMode="auto">
          <a:xfrm>
            <a:off x="571500" y="528638"/>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Patrol and Regular Inspections</a:t>
            </a:r>
            <a:r>
              <a:rPr lang="en-US" altLang="ja-JP" sz="3200" b="1">
                <a:solidFill>
                  <a:schemeClr val="tx2"/>
                </a:solidFill>
              </a:rPr>
              <a:t> </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endParaRPr lang="ja-JP" altLang="en-US" sz="1200" b="1" dirty="0">
              <a:latin typeface="+mj-ea"/>
              <a:ea typeface="+mj-ea"/>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9336</TotalTime>
  <Words>7771</Words>
  <Application>Microsoft Office PowerPoint</Application>
  <PresentationFormat>画面に合わせる (4:3)</PresentationFormat>
  <Paragraphs>785</Paragraphs>
  <Slides>56</Slides>
  <Notes>24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ArialBold</vt:lpstr>
      <vt:lpstr>ＤＨＰ平成ゴシックW5</vt:lpstr>
      <vt:lpstr>ＭＳ Ｐゴシック</vt:lpstr>
      <vt:lpstr>ＭＳ 明朝</vt:lpstr>
      <vt:lpstr>Roboto</vt:lpstr>
      <vt:lpstr>Arial</vt:lpstr>
      <vt:lpstr>Century</vt:lpstr>
      <vt:lpstr>Times</vt:lpstr>
      <vt:lpstr>Times New Roman</vt:lpstr>
      <vt:lpstr>Verdana</vt:lpstr>
      <vt:lpstr>Wingdings</vt:lpstr>
      <vt:lpstr>Profile</vt:lpstr>
      <vt:lpstr>Health and Safety Guide</vt:lpstr>
      <vt:lpstr>Contents </vt:lpstr>
      <vt:lpstr>PowerPoint プレゼンテーション</vt:lpstr>
      <vt:lpstr>An example of accidents happened in School of Science</vt:lpstr>
      <vt:lpstr>理学部で実際に起こった事故例</vt:lpstr>
      <vt:lpstr>Purposes of Safety Education</vt:lpstr>
      <vt:lpstr>2. Safety Management System  Regulations on health and Safety that apply to the university </vt:lpstr>
      <vt:lpstr>PowerPoint プレゼンテーション</vt:lpstr>
      <vt:lpstr>PowerPoint プレゼンテーション</vt:lpstr>
      <vt:lpstr>2. Safety Management System  Safety Education </vt:lpstr>
      <vt:lpstr>Safety Education </vt:lpstr>
      <vt:lpstr>3. How to prevent accidents/incidents Confirmations</vt:lpstr>
      <vt:lpstr>Evacuation Areas</vt:lpstr>
      <vt:lpstr>Evacuation Areas (Faculty of Science Bldg.2)</vt:lpstr>
      <vt:lpstr>Evacuation Areas (Faculty of Science Bldg.3)</vt:lpstr>
      <vt:lpstr>Fire-fighting facilities</vt:lpstr>
      <vt:lpstr> Safety Confirmation Service for Earthquake</vt:lpstr>
      <vt:lpstr>3. How to prevent accidents/incidents General Safety Practices : Common space</vt:lpstr>
      <vt:lpstr>3. How to prevent accidents/incidents General Safety Practices: Office and Laboratories</vt:lpstr>
      <vt:lpstr> General Safety Practices: Office and Laboratories</vt:lpstr>
      <vt:lpstr> Chart for sorting wastes in daily life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Emergency Procedures Response to Accidents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7．Health Care and Consultation Services</vt:lpstr>
      <vt:lpstr>7．Health Care and Consultation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井上　美里</cp:lastModifiedBy>
  <cp:revision>229</cp:revision>
  <dcterms:created xsi:type="dcterms:W3CDTF">2004-03-20T06:50:27Z</dcterms:created>
  <dcterms:modified xsi:type="dcterms:W3CDTF">2021-03-11T05:47:32Z</dcterms:modified>
</cp:coreProperties>
</file>