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1"/>
  </p:sldMasterIdLst>
  <p:notesMasterIdLst>
    <p:notesMasterId r:id="rId58"/>
  </p:notesMasterIdLst>
  <p:handoutMasterIdLst>
    <p:handoutMasterId r:id="rId59"/>
  </p:handoutMasterIdLst>
  <p:sldIdLst>
    <p:sldId id="256" r:id="rId2"/>
    <p:sldId id="259" r:id="rId3"/>
    <p:sldId id="258" r:id="rId4"/>
    <p:sldId id="417" r:id="rId5"/>
    <p:sldId id="418" r:id="rId6"/>
    <p:sldId id="416" r:id="rId7"/>
    <p:sldId id="317" r:id="rId8"/>
    <p:sldId id="260" r:id="rId9"/>
    <p:sldId id="261" r:id="rId10"/>
    <p:sldId id="328" r:id="rId11"/>
    <p:sldId id="379" r:id="rId12"/>
    <p:sldId id="263" r:id="rId13"/>
    <p:sldId id="383" r:id="rId14"/>
    <p:sldId id="381" r:id="rId15"/>
    <p:sldId id="382" r:id="rId16"/>
    <p:sldId id="265" r:id="rId17"/>
    <p:sldId id="415" r:id="rId18"/>
    <p:sldId id="350" r:id="rId19"/>
    <p:sldId id="363" r:id="rId20"/>
    <p:sldId id="269" r:id="rId21"/>
    <p:sldId id="384" r:id="rId22"/>
    <p:sldId id="270" r:id="rId23"/>
    <p:sldId id="385" r:id="rId24"/>
    <p:sldId id="419" r:id="rId25"/>
    <p:sldId id="329" r:id="rId26"/>
    <p:sldId id="386" r:id="rId27"/>
    <p:sldId id="367" r:id="rId28"/>
    <p:sldId id="349" r:id="rId29"/>
    <p:sldId id="362" r:id="rId30"/>
    <p:sldId id="376" r:id="rId31"/>
    <p:sldId id="295" r:id="rId32"/>
    <p:sldId id="393" r:id="rId33"/>
    <p:sldId id="395" r:id="rId34"/>
    <p:sldId id="394" r:id="rId35"/>
    <p:sldId id="302" r:id="rId36"/>
    <p:sldId id="396" r:id="rId37"/>
    <p:sldId id="330" r:id="rId38"/>
    <p:sldId id="397" r:id="rId39"/>
    <p:sldId id="398" r:id="rId40"/>
    <p:sldId id="399" r:id="rId41"/>
    <p:sldId id="400" r:id="rId42"/>
    <p:sldId id="401" r:id="rId43"/>
    <p:sldId id="402" r:id="rId44"/>
    <p:sldId id="403" r:id="rId45"/>
    <p:sldId id="404" r:id="rId46"/>
    <p:sldId id="405" r:id="rId47"/>
    <p:sldId id="406" r:id="rId48"/>
    <p:sldId id="407" r:id="rId49"/>
    <p:sldId id="408" r:id="rId50"/>
    <p:sldId id="420" r:id="rId51"/>
    <p:sldId id="377" r:id="rId52"/>
    <p:sldId id="410" r:id="rId53"/>
    <p:sldId id="411" r:id="rId54"/>
    <p:sldId id="412" r:id="rId55"/>
    <p:sldId id="413" r:id="rId56"/>
    <p:sldId id="414" r:id="rId5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CCCCFF"/>
    <a:srgbClr val="F991AF"/>
    <a:srgbClr val="00CCFF"/>
    <a:srgbClr val="E6CBCB"/>
    <a:srgbClr val="FF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94670" autoAdjust="0"/>
  </p:normalViewPr>
  <p:slideViewPr>
    <p:cSldViewPr>
      <p:cViewPr varScale="1">
        <p:scale>
          <a:sx n="108" d="100"/>
          <a:sy n="108" d="100"/>
        </p:scale>
        <p:origin x="1392"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C3DC5611-8010-458C-A0B6-4D92DB76E0A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panose="020B0600070205080204" pitchFamily="50" charset="-128"/>
              </a:defRPr>
            </a:lvl1pPr>
          </a:lstStyle>
          <a:p>
            <a:pPr>
              <a:defRPr/>
            </a:pPr>
            <a:r>
              <a:rPr lang="ja-JP" altLang="en-US"/>
              <a:t>安全マニュアル </a:t>
            </a:r>
            <a:r>
              <a:rPr lang="en-US" altLang="ja-JP"/>
              <a:t>1</a:t>
            </a:r>
            <a:r>
              <a:rPr lang="ja-JP" altLang="en-US"/>
              <a:t>ページ</a:t>
            </a:r>
            <a:endParaRPr lang="en-US" altLang="ja-JP"/>
          </a:p>
        </p:txBody>
      </p:sp>
      <p:sp>
        <p:nvSpPr>
          <p:cNvPr id="192515" name="Rectangle 3">
            <a:extLst>
              <a:ext uri="{FF2B5EF4-FFF2-40B4-BE49-F238E27FC236}">
                <a16:creationId xmlns:a16="http://schemas.microsoft.com/office/drawing/2014/main" id="{72A6B530-F23B-43B0-9AC8-73B8E8BF9DB5}"/>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panose="020B0600070205080204" pitchFamily="50" charset="-128"/>
              </a:defRPr>
            </a:lvl1pPr>
          </a:lstStyle>
          <a:p>
            <a:pPr>
              <a:defRPr/>
            </a:pPr>
            <a:endParaRPr lang="en-US" altLang="ja-JP"/>
          </a:p>
        </p:txBody>
      </p:sp>
      <p:sp>
        <p:nvSpPr>
          <p:cNvPr id="192516" name="Rectangle 4">
            <a:extLst>
              <a:ext uri="{FF2B5EF4-FFF2-40B4-BE49-F238E27FC236}">
                <a16:creationId xmlns:a16="http://schemas.microsoft.com/office/drawing/2014/main" id="{236360F7-1A37-4B2F-8FA5-8BC195908F1D}"/>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panose="020B0600070205080204" pitchFamily="50" charset="-128"/>
              </a:defRPr>
            </a:lvl1pPr>
          </a:lstStyle>
          <a:p>
            <a:pPr>
              <a:defRPr/>
            </a:pPr>
            <a:endParaRPr lang="en-US" altLang="ja-JP"/>
          </a:p>
        </p:txBody>
      </p:sp>
      <p:sp>
        <p:nvSpPr>
          <p:cNvPr id="192517" name="Rectangle 5">
            <a:extLst>
              <a:ext uri="{FF2B5EF4-FFF2-40B4-BE49-F238E27FC236}">
                <a16:creationId xmlns:a16="http://schemas.microsoft.com/office/drawing/2014/main" id="{98BE1A11-C3C3-43BE-881C-0E854D4675F5}"/>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D2132C8-DC17-43D9-B78E-7C370C7F5C0F}"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A165959A-098F-43EE-A6F0-866DDFF0AFE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anose="020B0600070205080204" pitchFamily="50" charset="-128"/>
              </a:defRPr>
            </a:lvl1pPr>
          </a:lstStyle>
          <a:p>
            <a:pPr>
              <a:defRPr/>
            </a:pPr>
            <a:r>
              <a:rPr lang="ja-JP" altLang="en-US"/>
              <a:t>安全マニュアル </a:t>
            </a:r>
            <a:r>
              <a:rPr lang="en-US" altLang="ja-JP"/>
              <a:t>1</a:t>
            </a:r>
            <a:r>
              <a:rPr lang="ja-JP" altLang="en-US"/>
              <a:t>ページ</a:t>
            </a:r>
            <a:endParaRPr lang="en-US" altLang="ja-JP"/>
          </a:p>
        </p:txBody>
      </p:sp>
      <p:sp>
        <p:nvSpPr>
          <p:cNvPr id="119811" name="Rectangle 3">
            <a:extLst>
              <a:ext uri="{FF2B5EF4-FFF2-40B4-BE49-F238E27FC236}">
                <a16:creationId xmlns:a16="http://schemas.microsoft.com/office/drawing/2014/main" id="{FCD68C13-F7E8-49EF-BEA5-2E854EDE3BC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anose="020B0600070205080204" pitchFamily="50" charset="-128"/>
              </a:defRPr>
            </a:lvl1pPr>
          </a:lstStyle>
          <a:p>
            <a:pPr>
              <a:defRPr/>
            </a:pPr>
            <a:endParaRPr lang="en-US" altLang="ja-JP"/>
          </a:p>
        </p:txBody>
      </p:sp>
      <p:sp>
        <p:nvSpPr>
          <p:cNvPr id="3076" name="Rectangle 4">
            <a:extLst>
              <a:ext uri="{FF2B5EF4-FFF2-40B4-BE49-F238E27FC236}">
                <a16:creationId xmlns:a16="http://schemas.microsoft.com/office/drawing/2014/main" id="{6E083143-CD99-49DB-A374-F91A17548A62}"/>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3" name="Rectangle 5">
            <a:extLst>
              <a:ext uri="{FF2B5EF4-FFF2-40B4-BE49-F238E27FC236}">
                <a16:creationId xmlns:a16="http://schemas.microsoft.com/office/drawing/2014/main" id="{95168E84-EBE5-4D8E-AB3A-A525F7A965DC}"/>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9814" name="Rectangle 6">
            <a:extLst>
              <a:ext uri="{FF2B5EF4-FFF2-40B4-BE49-F238E27FC236}">
                <a16:creationId xmlns:a16="http://schemas.microsoft.com/office/drawing/2014/main" id="{25D5ADF0-0F9B-46E4-9812-3C78F55A2A8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anose="020B0600070205080204" pitchFamily="50" charset="-128"/>
              </a:defRPr>
            </a:lvl1pPr>
          </a:lstStyle>
          <a:p>
            <a:pPr>
              <a:defRPr/>
            </a:pPr>
            <a:endParaRPr lang="en-US" altLang="ja-JP"/>
          </a:p>
        </p:txBody>
      </p:sp>
      <p:sp>
        <p:nvSpPr>
          <p:cNvPr id="119815" name="Rectangle 7">
            <a:extLst>
              <a:ext uri="{FF2B5EF4-FFF2-40B4-BE49-F238E27FC236}">
                <a16:creationId xmlns:a16="http://schemas.microsoft.com/office/drawing/2014/main" id="{A860C9D1-5DC9-4A5A-801B-DAB705CEC0C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A8F948A7-4BE7-434B-AE6B-04A27869066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4EA3EFC4-6387-4122-A40C-C5FB62522D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EDE18092-B85F-466C-817B-672A93FAF459}" type="slidenum">
              <a:rPr lang="en-US" altLang="ja-JP" smtClean="0">
                <a:latin typeface="Arial" panose="020B0604020202020204" pitchFamily="34" charset="0"/>
              </a:rPr>
              <a:pPr/>
              <a:t>1</a:t>
            </a:fld>
            <a:endParaRPr lang="en-US" altLang="ja-JP">
              <a:latin typeface="Arial" panose="020B0604020202020204" pitchFamily="34" charset="0"/>
            </a:endParaRPr>
          </a:p>
        </p:txBody>
      </p:sp>
      <p:sp>
        <p:nvSpPr>
          <p:cNvPr id="6147" name="Rectangle 2">
            <a:extLst>
              <a:ext uri="{FF2B5EF4-FFF2-40B4-BE49-F238E27FC236}">
                <a16:creationId xmlns:a16="http://schemas.microsoft.com/office/drawing/2014/main" id="{C0D2BC27-A54E-46B7-8A5F-3EFDCBF6D926}"/>
              </a:ext>
            </a:extLst>
          </p:cNvPr>
          <p:cNvSpPr>
            <a:spLocks noRot="1" noChangeArrowheads="1" noTextEdit="1"/>
          </p:cNvSpPr>
          <p:nvPr>
            <p:ph type="sldImg"/>
          </p:nvPr>
        </p:nvSpPr>
        <p:spPr>
          <a:ln/>
        </p:spPr>
      </p:sp>
      <p:sp>
        <p:nvSpPr>
          <p:cNvPr id="6148" name="Rectangle 3">
            <a:extLst>
              <a:ext uri="{FF2B5EF4-FFF2-40B4-BE49-F238E27FC236}">
                <a16:creationId xmlns:a16="http://schemas.microsoft.com/office/drawing/2014/main" id="{6CEC8B37-759B-4ACF-8EF8-1CCCA13CC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149" name="ヘッダー プレースホルダ 4">
            <a:extLst>
              <a:ext uri="{FF2B5EF4-FFF2-40B4-BE49-F238E27FC236}">
                <a16:creationId xmlns:a16="http://schemas.microsoft.com/office/drawing/2014/main" id="{E5B84165-FCFC-4135-BDD1-89283865221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4DF679C7-ED84-48A2-96E6-E200D1BBBA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2E8D06E-67CD-48AE-9C5C-2A43674403AB}" type="slidenum">
              <a:rPr lang="en-US" altLang="ja-JP" smtClean="0">
                <a:latin typeface="Arial" panose="020B0604020202020204" pitchFamily="34" charset="0"/>
              </a:rPr>
              <a:pPr/>
              <a:t>11</a:t>
            </a:fld>
            <a:endParaRPr lang="en-US" altLang="ja-JP">
              <a:latin typeface="Arial" panose="020B0604020202020204" pitchFamily="34" charset="0"/>
            </a:endParaRPr>
          </a:p>
        </p:txBody>
      </p:sp>
      <p:sp>
        <p:nvSpPr>
          <p:cNvPr id="25603" name="Rectangle 2">
            <a:extLst>
              <a:ext uri="{FF2B5EF4-FFF2-40B4-BE49-F238E27FC236}">
                <a16:creationId xmlns:a16="http://schemas.microsoft.com/office/drawing/2014/main" id="{032961EE-F72B-43AF-BEBE-6507B10F4EEF}"/>
              </a:ext>
            </a:extLst>
          </p:cNvPr>
          <p:cNvSpPr>
            <a:spLocks noRot="1" noChangeArrowheads="1" noTextEdit="1"/>
          </p:cNvSpPr>
          <p:nvPr>
            <p:ph type="sldImg"/>
          </p:nvPr>
        </p:nvSpPr>
        <p:spPr>
          <a:ln/>
        </p:spPr>
      </p:sp>
      <p:sp>
        <p:nvSpPr>
          <p:cNvPr id="25604" name="Rectangle 3">
            <a:extLst>
              <a:ext uri="{FF2B5EF4-FFF2-40B4-BE49-F238E27FC236}">
                <a16:creationId xmlns:a16="http://schemas.microsoft.com/office/drawing/2014/main" id="{A235C542-7071-4CF9-B2C8-7917068D7A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5605" name="ヘッダー プレースホルダ 4">
            <a:extLst>
              <a:ext uri="{FF2B5EF4-FFF2-40B4-BE49-F238E27FC236}">
                <a16:creationId xmlns:a16="http://schemas.microsoft.com/office/drawing/2014/main" id="{F0410FF8-2037-44FF-8848-A8DFFFF76D1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A128662-D3EF-49E0-BBBF-3421BB235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9369227-C169-49BD-B321-98434974C961}" type="slidenum">
              <a:rPr lang="en-US" altLang="ja-JP" smtClean="0">
                <a:latin typeface="Arial" panose="020B0604020202020204" pitchFamily="34" charset="0"/>
              </a:rPr>
              <a:pPr/>
              <a:t>12</a:t>
            </a:fld>
            <a:endParaRPr lang="en-US" altLang="ja-JP">
              <a:latin typeface="Arial" panose="020B0604020202020204" pitchFamily="34" charset="0"/>
            </a:endParaRPr>
          </a:p>
        </p:txBody>
      </p:sp>
      <p:sp>
        <p:nvSpPr>
          <p:cNvPr id="27651" name="Rectangle 2">
            <a:extLst>
              <a:ext uri="{FF2B5EF4-FFF2-40B4-BE49-F238E27FC236}">
                <a16:creationId xmlns:a16="http://schemas.microsoft.com/office/drawing/2014/main" id="{CD7AC4FF-12DE-459B-8804-2B33092DE1E5}"/>
              </a:ext>
            </a:extLst>
          </p:cNvPr>
          <p:cNvSpPr>
            <a:spLocks noRot="1" noChangeArrowheads="1" noTextEdit="1"/>
          </p:cNvSpPr>
          <p:nvPr>
            <p:ph type="sldImg"/>
          </p:nvPr>
        </p:nvSpPr>
        <p:spPr>
          <a:ln/>
        </p:spPr>
      </p:sp>
      <p:sp>
        <p:nvSpPr>
          <p:cNvPr id="27652" name="Rectangle 3">
            <a:extLst>
              <a:ext uri="{FF2B5EF4-FFF2-40B4-BE49-F238E27FC236}">
                <a16:creationId xmlns:a16="http://schemas.microsoft.com/office/drawing/2014/main" id="{D7E2AEF3-7DBC-44A5-89EC-2259EC96B1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7653" name="ヘッダー プレースホルダ 4">
            <a:extLst>
              <a:ext uri="{FF2B5EF4-FFF2-40B4-BE49-F238E27FC236}">
                <a16:creationId xmlns:a16="http://schemas.microsoft.com/office/drawing/2014/main" id="{B087555A-26C4-43F9-A65A-0199F2461C4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020F6DF1-7825-4E3E-A761-36BEFF0713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12159C7-5840-42C4-B9B1-E0C5FDD80326}" type="slidenum">
              <a:rPr lang="en-US" altLang="ja-JP" smtClean="0">
                <a:latin typeface="Arial" panose="020B0604020202020204" pitchFamily="34" charset="0"/>
              </a:rPr>
              <a:pPr/>
              <a:t>16</a:t>
            </a:fld>
            <a:endParaRPr lang="en-US" altLang="ja-JP">
              <a:latin typeface="Arial" panose="020B0604020202020204" pitchFamily="34" charset="0"/>
            </a:endParaRPr>
          </a:p>
        </p:txBody>
      </p:sp>
      <p:sp>
        <p:nvSpPr>
          <p:cNvPr id="32771" name="Rectangle 2">
            <a:extLst>
              <a:ext uri="{FF2B5EF4-FFF2-40B4-BE49-F238E27FC236}">
                <a16:creationId xmlns:a16="http://schemas.microsoft.com/office/drawing/2014/main" id="{B955E440-DD09-4FDB-9304-E544293F4A71}"/>
              </a:ext>
            </a:extLst>
          </p:cNvPr>
          <p:cNvSpPr>
            <a:spLocks noRot="1" noChangeArrowheads="1" noTextEdit="1"/>
          </p:cNvSpPr>
          <p:nvPr>
            <p:ph type="sldImg"/>
          </p:nvPr>
        </p:nvSpPr>
        <p:spPr>
          <a:ln/>
        </p:spPr>
      </p:sp>
      <p:sp>
        <p:nvSpPr>
          <p:cNvPr id="32772" name="Rectangle 3">
            <a:extLst>
              <a:ext uri="{FF2B5EF4-FFF2-40B4-BE49-F238E27FC236}">
                <a16:creationId xmlns:a16="http://schemas.microsoft.com/office/drawing/2014/main" id="{40F345BC-34DF-4F1E-9B13-6CA3648DCF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2773" name="ヘッダー プレースホルダ 4">
            <a:extLst>
              <a:ext uri="{FF2B5EF4-FFF2-40B4-BE49-F238E27FC236}">
                <a16:creationId xmlns:a16="http://schemas.microsoft.com/office/drawing/2014/main" id="{BC19BC31-C172-4A4F-9D7F-100529462A4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70D6363C-D14A-4811-8FEC-D9DACDC158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9D28201C-620E-496E-8E35-5977379DCA2D}" type="slidenum">
              <a:rPr lang="en-US" altLang="ja-JP" smtClean="0">
                <a:latin typeface="Arial" panose="020B0604020202020204" pitchFamily="34" charset="0"/>
              </a:rPr>
              <a:pPr/>
              <a:t>17</a:t>
            </a:fld>
            <a:endParaRPr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F3A7837-6850-4631-9ADE-2376ED0461EA}"/>
              </a:ext>
            </a:extLst>
          </p:cNvPr>
          <p:cNvSpPr>
            <a:spLocks noRot="1" noChangeArrowheads="1" noTextEdit="1"/>
          </p:cNvSpPr>
          <p:nvPr>
            <p:ph type="sldImg"/>
          </p:nvPr>
        </p:nvSpPr>
        <p:spPr>
          <a:ln/>
        </p:spPr>
      </p:sp>
      <p:sp>
        <p:nvSpPr>
          <p:cNvPr id="34820" name="Rectangle 3">
            <a:extLst>
              <a:ext uri="{FF2B5EF4-FFF2-40B4-BE49-F238E27FC236}">
                <a16:creationId xmlns:a16="http://schemas.microsoft.com/office/drawing/2014/main" id="{77E44566-6FD2-4882-8FAB-69B1ED2A8B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4821" name="ヘッダー プレースホルダ 4">
            <a:extLst>
              <a:ext uri="{FF2B5EF4-FFF2-40B4-BE49-F238E27FC236}">
                <a16:creationId xmlns:a16="http://schemas.microsoft.com/office/drawing/2014/main" id="{19112C57-49B9-4C7C-AE8B-E89C4E3F8DB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56B4F0C-63B5-4A40-865A-EA2B0A1701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CD67BCF1-98C3-49F3-AE81-D7CEDBAC4041}" type="slidenum">
              <a:rPr lang="en-US" altLang="ja-JP" smtClean="0">
                <a:latin typeface="Arial" panose="020B0604020202020204" pitchFamily="34" charset="0"/>
              </a:rPr>
              <a:pPr/>
              <a:t>18</a:t>
            </a:fld>
            <a:endParaRPr lang="en-US" altLang="ja-JP">
              <a:latin typeface="Arial" panose="020B0604020202020204" pitchFamily="34" charset="0"/>
            </a:endParaRPr>
          </a:p>
        </p:txBody>
      </p:sp>
      <p:sp>
        <p:nvSpPr>
          <p:cNvPr id="36867" name="Rectangle 2">
            <a:extLst>
              <a:ext uri="{FF2B5EF4-FFF2-40B4-BE49-F238E27FC236}">
                <a16:creationId xmlns:a16="http://schemas.microsoft.com/office/drawing/2014/main" id="{D9104D8C-0189-4E5F-97ED-087ADD22D34F}"/>
              </a:ext>
            </a:extLst>
          </p:cNvPr>
          <p:cNvSpPr>
            <a:spLocks noRot="1" noChangeArrowheads="1" noTextEdit="1"/>
          </p:cNvSpPr>
          <p:nvPr>
            <p:ph type="sldImg"/>
          </p:nvPr>
        </p:nvSpPr>
        <p:spPr>
          <a:ln/>
        </p:spPr>
      </p:sp>
      <p:sp>
        <p:nvSpPr>
          <p:cNvPr id="36868" name="Rectangle 3">
            <a:extLst>
              <a:ext uri="{FF2B5EF4-FFF2-40B4-BE49-F238E27FC236}">
                <a16:creationId xmlns:a16="http://schemas.microsoft.com/office/drawing/2014/main" id="{A71E8B12-F1F3-460F-B8DC-6077BC98C3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6869" name="ヘッダー プレースホルダ 4">
            <a:extLst>
              <a:ext uri="{FF2B5EF4-FFF2-40B4-BE49-F238E27FC236}">
                <a16:creationId xmlns:a16="http://schemas.microsoft.com/office/drawing/2014/main" id="{89B84E6A-61C3-437C-8CE1-5AB6469686A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5A85E91-4B9D-4761-BF69-7B06807814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A23F8D1D-2E9C-4A95-97FA-BF3B95CE2EA1}" type="slidenum">
              <a:rPr lang="en-US" altLang="ja-JP" smtClean="0">
                <a:latin typeface="Arial" panose="020B0604020202020204" pitchFamily="34" charset="0"/>
              </a:rPr>
              <a:pPr/>
              <a:t>19</a:t>
            </a:fld>
            <a:endParaRPr lang="en-US" altLang="ja-JP">
              <a:latin typeface="Arial" panose="020B0604020202020204" pitchFamily="34" charset="0"/>
            </a:endParaRPr>
          </a:p>
        </p:txBody>
      </p:sp>
      <p:sp>
        <p:nvSpPr>
          <p:cNvPr id="38915" name="Rectangle 2">
            <a:extLst>
              <a:ext uri="{FF2B5EF4-FFF2-40B4-BE49-F238E27FC236}">
                <a16:creationId xmlns:a16="http://schemas.microsoft.com/office/drawing/2014/main" id="{0C0C667D-0600-44C1-B7FD-E1658C373F3D}"/>
              </a:ext>
            </a:extLst>
          </p:cNvPr>
          <p:cNvSpPr>
            <a:spLocks noRot="1" noChangeArrowheads="1" noTextEdit="1"/>
          </p:cNvSpPr>
          <p:nvPr>
            <p:ph type="sldImg"/>
          </p:nvPr>
        </p:nvSpPr>
        <p:spPr>
          <a:ln/>
        </p:spPr>
      </p:sp>
      <p:sp>
        <p:nvSpPr>
          <p:cNvPr id="38916" name="Rectangle 3">
            <a:extLst>
              <a:ext uri="{FF2B5EF4-FFF2-40B4-BE49-F238E27FC236}">
                <a16:creationId xmlns:a16="http://schemas.microsoft.com/office/drawing/2014/main" id="{9AA03AB7-F62C-4A88-A755-8E7B5A5C8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8917" name="ヘッダー プレースホルダ 4">
            <a:extLst>
              <a:ext uri="{FF2B5EF4-FFF2-40B4-BE49-F238E27FC236}">
                <a16:creationId xmlns:a16="http://schemas.microsoft.com/office/drawing/2014/main" id="{549D1580-AD3A-478C-ADED-48AAB8B1081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F56DC36-B565-4888-941C-DD733196F6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54C4E0E2-B68A-4525-9A6D-0836F27C2F8A}" type="slidenum">
              <a:rPr lang="en-US" altLang="ja-JP" smtClean="0">
                <a:latin typeface="Arial" panose="020B0604020202020204" pitchFamily="34" charset="0"/>
              </a:rPr>
              <a:pPr/>
              <a:t>20</a:t>
            </a:fld>
            <a:endParaRPr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43CBCE82-CD62-4E21-BD03-52A3603108FC}"/>
              </a:ext>
            </a:extLst>
          </p:cNvPr>
          <p:cNvSpPr>
            <a:spLocks noRot="1" noChangeArrowheads="1" noTextEdit="1"/>
          </p:cNvSpPr>
          <p:nvPr>
            <p:ph type="sldImg"/>
          </p:nvPr>
        </p:nvSpPr>
        <p:spPr>
          <a:ln/>
        </p:spPr>
      </p:sp>
      <p:sp>
        <p:nvSpPr>
          <p:cNvPr id="40964" name="Rectangle 3">
            <a:extLst>
              <a:ext uri="{FF2B5EF4-FFF2-40B4-BE49-F238E27FC236}">
                <a16:creationId xmlns:a16="http://schemas.microsoft.com/office/drawing/2014/main" id="{E9B46EEA-622D-4824-B5A9-0F28EB16C0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40965" name="ヘッダー プレースホルダ 4">
            <a:extLst>
              <a:ext uri="{FF2B5EF4-FFF2-40B4-BE49-F238E27FC236}">
                <a16:creationId xmlns:a16="http://schemas.microsoft.com/office/drawing/2014/main" id="{F0227F1B-0FAF-4ECD-924F-8BAA027F4FB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C5A1F493-25CD-41C3-9167-AE32B83E5B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DDFD11D7-C151-4AB1-8324-97D3B3B9D863}" type="slidenum">
              <a:rPr lang="en-US" altLang="ja-JP" smtClean="0">
                <a:latin typeface="Arial" panose="020B0604020202020204" pitchFamily="34" charset="0"/>
              </a:rPr>
              <a:pPr/>
              <a:t>22</a:t>
            </a:fld>
            <a:endParaRPr lang="en-US" altLang="ja-JP">
              <a:latin typeface="Arial" panose="020B0604020202020204" pitchFamily="34" charset="0"/>
            </a:endParaRPr>
          </a:p>
        </p:txBody>
      </p:sp>
      <p:sp>
        <p:nvSpPr>
          <p:cNvPr id="44035" name="Rectangle 2">
            <a:extLst>
              <a:ext uri="{FF2B5EF4-FFF2-40B4-BE49-F238E27FC236}">
                <a16:creationId xmlns:a16="http://schemas.microsoft.com/office/drawing/2014/main" id="{85528EC3-E0DA-4082-9271-4D5B60E836CE}"/>
              </a:ext>
            </a:extLst>
          </p:cNvPr>
          <p:cNvSpPr>
            <a:spLocks noRot="1" noChangeArrowheads="1" noTextEdit="1"/>
          </p:cNvSpPr>
          <p:nvPr>
            <p:ph type="sldImg"/>
          </p:nvPr>
        </p:nvSpPr>
        <p:spPr>
          <a:ln/>
        </p:spPr>
      </p:sp>
      <p:sp>
        <p:nvSpPr>
          <p:cNvPr id="44036" name="Rectangle 3">
            <a:extLst>
              <a:ext uri="{FF2B5EF4-FFF2-40B4-BE49-F238E27FC236}">
                <a16:creationId xmlns:a16="http://schemas.microsoft.com/office/drawing/2014/main" id="{79EEEDC7-378E-4495-8DE3-E61BA7FFD2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44037" name="ヘッダー プレースホルダ 4">
            <a:extLst>
              <a:ext uri="{FF2B5EF4-FFF2-40B4-BE49-F238E27FC236}">
                <a16:creationId xmlns:a16="http://schemas.microsoft.com/office/drawing/2014/main" id="{C93FB7C8-CF5D-428D-987F-277000A3826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3B35E81-4D34-490A-9DDF-18EFE72B71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CF9B4B39-D494-48A9-8D32-2C5DD03A6B5E}" type="slidenum">
              <a:rPr lang="en-US" altLang="ja-JP" smtClean="0">
                <a:latin typeface="Arial" panose="020B0604020202020204" pitchFamily="34" charset="0"/>
              </a:rPr>
              <a:pPr/>
              <a:t>25</a:t>
            </a:fld>
            <a:endParaRPr lang="en-US" altLang="ja-JP">
              <a:latin typeface="Arial" panose="020B0604020202020204" pitchFamily="34" charset="0"/>
            </a:endParaRPr>
          </a:p>
        </p:txBody>
      </p:sp>
      <p:sp>
        <p:nvSpPr>
          <p:cNvPr id="48131" name="Rectangle 2">
            <a:extLst>
              <a:ext uri="{FF2B5EF4-FFF2-40B4-BE49-F238E27FC236}">
                <a16:creationId xmlns:a16="http://schemas.microsoft.com/office/drawing/2014/main" id="{948E3220-B83C-4A54-BC8C-6D2FA22D4A66}"/>
              </a:ext>
            </a:extLst>
          </p:cNvPr>
          <p:cNvSpPr>
            <a:spLocks noRot="1" noChangeArrowheads="1" noTextEdit="1"/>
          </p:cNvSpPr>
          <p:nvPr>
            <p:ph type="sldImg"/>
          </p:nvPr>
        </p:nvSpPr>
        <p:spPr>
          <a:ln/>
        </p:spPr>
      </p:sp>
      <p:sp>
        <p:nvSpPr>
          <p:cNvPr id="48132" name="Rectangle 3">
            <a:extLst>
              <a:ext uri="{FF2B5EF4-FFF2-40B4-BE49-F238E27FC236}">
                <a16:creationId xmlns:a16="http://schemas.microsoft.com/office/drawing/2014/main" id="{EABE68C0-2EAA-4A54-8053-9C38097322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48133" name="ヘッダー プレースホルダ 4">
            <a:extLst>
              <a:ext uri="{FF2B5EF4-FFF2-40B4-BE49-F238E27FC236}">
                <a16:creationId xmlns:a16="http://schemas.microsoft.com/office/drawing/2014/main" id="{4547A353-6879-4144-9BDF-D2FC29A5A2B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CB93A915-C67C-4573-82E6-17A7796AD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43352FA-2184-4440-8045-D31ACE2E0E2E}" type="slidenum">
              <a:rPr lang="en-US" altLang="ja-JP" smtClean="0">
                <a:latin typeface="Arial" panose="020B0604020202020204" pitchFamily="34" charset="0"/>
              </a:rPr>
              <a:pPr/>
              <a:t>27</a:t>
            </a:fld>
            <a:endParaRPr lang="en-US" altLang="ja-JP">
              <a:latin typeface="Arial" panose="020B0604020202020204" pitchFamily="34" charset="0"/>
            </a:endParaRPr>
          </a:p>
        </p:txBody>
      </p:sp>
      <p:sp>
        <p:nvSpPr>
          <p:cNvPr id="51203" name="Rectangle 2">
            <a:extLst>
              <a:ext uri="{FF2B5EF4-FFF2-40B4-BE49-F238E27FC236}">
                <a16:creationId xmlns:a16="http://schemas.microsoft.com/office/drawing/2014/main" id="{1DE1D752-B419-4FAD-B3DB-F052B51FAC46}"/>
              </a:ext>
            </a:extLst>
          </p:cNvPr>
          <p:cNvSpPr>
            <a:spLocks noRot="1" noChangeArrowheads="1" noTextEdit="1"/>
          </p:cNvSpPr>
          <p:nvPr>
            <p:ph type="sldImg"/>
          </p:nvPr>
        </p:nvSpPr>
        <p:spPr>
          <a:ln/>
        </p:spPr>
      </p:sp>
      <p:sp>
        <p:nvSpPr>
          <p:cNvPr id="51204" name="Rectangle 3">
            <a:extLst>
              <a:ext uri="{FF2B5EF4-FFF2-40B4-BE49-F238E27FC236}">
                <a16:creationId xmlns:a16="http://schemas.microsoft.com/office/drawing/2014/main" id="{4C5A3A7E-0C12-4E49-A0F9-BFC59F64FA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1205" name="ヘッダー プレースホルダ 4">
            <a:extLst>
              <a:ext uri="{FF2B5EF4-FFF2-40B4-BE49-F238E27FC236}">
                <a16:creationId xmlns:a16="http://schemas.microsoft.com/office/drawing/2014/main" id="{B6464CA2-1F0B-4610-962A-4FAC49B037F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7B48B4BA-3370-4D19-87E3-AE51190AA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F7FD3090-2D88-4CB0-BEF1-82FFBF29DCD6}" type="slidenum">
              <a:rPr lang="en-US" altLang="ja-JP" smtClean="0">
                <a:latin typeface="Arial" panose="020B0604020202020204" pitchFamily="34" charset="0"/>
              </a:rPr>
              <a:pPr/>
              <a:t>2</a:t>
            </a:fld>
            <a:endParaRPr lang="en-US" altLang="ja-JP">
              <a:latin typeface="Arial" panose="020B0604020202020204" pitchFamily="34" charset="0"/>
            </a:endParaRPr>
          </a:p>
        </p:txBody>
      </p:sp>
      <p:sp>
        <p:nvSpPr>
          <p:cNvPr id="8195" name="Rectangle 2">
            <a:extLst>
              <a:ext uri="{FF2B5EF4-FFF2-40B4-BE49-F238E27FC236}">
                <a16:creationId xmlns:a16="http://schemas.microsoft.com/office/drawing/2014/main" id="{D2AFC6DA-02FD-439A-8AB7-80E68CD75192}"/>
              </a:ext>
            </a:extLst>
          </p:cNvPr>
          <p:cNvSpPr>
            <a:spLocks noRot="1" noChangeArrowheads="1" noTextEdit="1"/>
          </p:cNvSpPr>
          <p:nvPr>
            <p:ph type="sldImg"/>
          </p:nvPr>
        </p:nvSpPr>
        <p:spPr>
          <a:ln/>
        </p:spPr>
      </p:sp>
      <p:sp>
        <p:nvSpPr>
          <p:cNvPr id="8196" name="Rectangle 3">
            <a:extLst>
              <a:ext uri="{FF2B5EF4-FFF2-40B4-BE49-F238E27FC236}">
                <a16:creationId xmlns:a16="http://schemas.microsoft.com/office/drawing/2014/main" id="{89E3C227-0965-496C-94E9-F04BC34285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197" name="ヘッダー プレースホルダ 4">
            <a:extLst>
              <a:ext uri="{FF2B5EF4-FFF2-40B4-BE49-F238E27FC236}">
                <a16:creationId xmlns:a16="http://schemas.microsoft.com/office/drawing/2014/main" id="{ADC6A6A9-0320-41A3-A23E-F02DB8B340A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743873F-21C1-424D-B93F-CE42F43D0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7170916-C7AC-44B0-A9C2-9A31F068D7A7}" type="slidenum">
              <a:rPr lang="en-US" altLang="ja-JP" smtClean="0">
                <a:latin typeface="Arial" panose="020B0604020202020204" pitchFamily="34" charset="0"/>
              </a:rPr>
              <a:pPr/>
              <a:t>28</a:t>
            </a:fld>
            <a:endParaRPr lang="en-US" altLang="ja-JP">
              <a:latin typeface="Arial" panose="020B0604020202020204" pitchFamily="34" charset="0"/>
            </a:endParaRPr>
          </a:p>
        </p:txBody>
      </p:sp>
      <p:sp>
        <p:nvSpPr>
          <p:cNvPr id="53251" name="Rectangle 2">
            <a:extLst>
              <a:ext uri="{FF2B5EF4-FFF2-40B4-BE49-F238E27FC236}">
                <a16:creationId xmlns:a16="http://schemas.microsoft.com/office/drawing/2014/main" id="{9D19C25A-B842-418E-BA4B-5741E78F1739}"/>
              </a:ext>
            </a:extLst>
          </p:cNvPr>
          <p:cNvSpPr>
            <a:spLocks noRot="1" noChangeArrowheads="1" noTextEdit="1"/>
          </p:cNvSpPr>
          <p:nvPr>
            <p:ph type="sldImg"/>
          </p:nvPr>
        </p:nvSpPr>
        <p:spPr>
          <a:ln/>
        </p:spPr>
      </p:sp>
      <p:sp>
        <p:nvSpPr>
          <p:cNvPr id="53252" name="Rectangle 3">
            <a:extLst>
              <a:ext uri="{FF2B5EF4-FFF2-40B4-BE49-F238E27FC236}">
                <a16:creationId xmlns:a16="http://schemas.microsoft.com/office/drawing/2014/main" id="{96DEA15D-9A3B-4AEA-A061-AB389840BD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3253" name="ヘッダー プレースホルダ 4">
            <a:extLst>
              <a:ext uri="{FF2B5EF4-FFF2-40B4-BE49-F238E27FC236}">
                <a16:creationId xmlns:a16="http://schemas.microsoft.com/office/drawing/2014/main" id="{6F96DD22-A1FF-4DA5-9B2D-02646E0FC9B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25D8231-6856-4D88-B20F-1281DDE3A4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2F4F3166-0342-4E73-80F9-827041B7E448}" type="slidenum">
              <a:rPr lang="en-US" altLang="ja-JP" smtClean="0">
                <a:latin typeface="Arial" panose="020B0604020202020204" pitchFamily="34" charset="0"/>
              </a:rPr>
              <a:pPr/>
              <a:t>31</a:t>
            </a:fld>
            <a:endParaRPr lang="en-US" altLang="ja-JP">
              <a:latin typeface="Arial" panose="020B0604020202020204" pitchFamily="34" charset="0"/>
            </a:endParaRPr>
          </a:p>
        </p:txBody>
      </p:sp>
      <p:sp>
        <p:nvSpPr>
          <p:cNvPr id="57347" name="Rectangle 2">
            <a:extLst>
              <a:ext uri="{FF2B5EF4-FFF2-40B4-BE49-F238E27FC236}">
                <a16:creationId xmlns:a16="http://schemas.microsoft.com/office/drawing/2014/main" id="{ECDB7B46-DF5C-483E-8296-937D1A2710D7}"/>
              </a:ext>
            </a:extLst>
          </p:cNvPr>
          <p:cNvSpPr>
            <a:spLocks noRot="1" noChangeArrowheads="1" noTextEdit="1"/>
          </p:cNvSpPr>
          <p:nvPr>
            <p:ph type="sldImg"/>
          </p:nvPr>
        </p:nvSpPr>
        <p:spPr>
          <a:ln/>
        </p:spPr>
      </p:sp>
      <p:sp>
        <p:nvSpPr>
          <p:cNvPr id="57348" name="Rectangle 3">
            <a:extLst>
              <a:ext uri="{FF2B5EF4-FFF2-40B4-BE49-F238E27FC236}">
                <a16:creationId xmlns:a16="http://schemas.microsoft.com/office/drawing/2014/main" id="{4BC4A32C-8BFF-4B5E-AC7E-4D927E8F2C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7349" name="ヘッダー プレースホルダ 4">
            <a:extLst>
              <a:ext uri="{FF2B5EF4-FFF2-40B4-BE49-F238E27FC236}">
                <a16:creationId xmlns:a16="http://schemas.microsoft.com/office/drawing/2014/main" id="{15284689-F3BD-46FA-BFAD-EB1F4351B0F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A8E8B136-C2DE-49AE-8E16-9A00E8CE3C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EF08288-0BC6-418E-B0AB-E80EE269C968}" type="slidenum">
              <a:rPr lang="en-US" altLang="ja-JP" smtClean="0">
                <a:latin typeface="Arial" panose="020B0604020202020204" pitchFamily="34" charset="0"/>
              </a:rPr>
              <a:pPr/>
              <a:t>32</a:t>
            </a:fld>
            <a:endParaRPr lang="en-US" altLang="ja-JP">
              <a:latin typeface="Arial" panose="020B0604020202020204" pitchFamily="34" charset="0"/>
            </a:endParaRPr>
          </a:p>
        </p:txBody>
      </p:sp>
      <p:sp>
        <p:nvSpPr>
          <p:cNvPr id="59395" name="Rectangle 2">
            <a:extLst>
              <a:ext uri="{FF2B5EF4-FFF2-40B4-BE49-F238E27FC236}">
                <a16:creationId xmlns:a16="http://schemas.microsoft.com/office/drawing/2014/main" id="{14DEA838-3C0D-450D-A40F-4A4E71CB77B5}"/>
              </a:ext>
            </a:extLst>
          </p:cNvPr>
          <p:cNvSpPr>
            <a:spLocks noRot="1" noChangeArrowheads="1" noTextEdit="1"/>
          </p:cNvSpPr>
          <p:nvPr>
            <p:ph type="sldImg"/>
          </p:nvPr>
        </p:nvSpPr>
        <p:spPr>
          <a:ln/>
        </p:spPr>
      </p:sp>
      <p:sp>
        <p:nvSpPr>
          <p:cNvPr id="59396" name="Rectangle 3">
            <a:extLst>
              <a:ext uri="{FF2B5EF4-FFF2-40B4-BE49-F238E27FC236}">
                <a16:creationId xmlns:a16="http://schemas.microsoft.com/office/drawing/2014/main" id="{40C9E0D9-4F75-4693-BB41-DF61595D22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9397" name="ヘッダー プレースホルダ 4">
            <a:extLst>
              <a:ext uri="{FF2B5EF4-FFF2-40B4-BE49-F238E27FC236}">
                <a16:creationId xmlns:a16="http://schemas.microsoft.com/office/drawing/2014/main" id="{FB221419-3DC6-42EA-B0DD-B704CC73E3C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3B20DE7B-4CF1-49F7-829E-001AD3646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43B5B89-BE2E-418A-9295-4E2F6CCF7CB0}" type="slidenum">
              <a:rPr lang="en-US" altLang="ja-JP" smtClean="0">
                <a:latin typeface="Arial" panose="020B0604020202020204" pitchFamily="34" charset="0"/>
              </a:rPr>
              <a:pPr/>
              <a:t>33</a:t>
            </a:fld>
            <a:endParaRPr lang="en-US" altLang="ja-JP">
              <a:latin typeface="Arial" panose="020B0604020202020204" pitchFamily="34" charset="0"/>
            </a:endParaRPr>
          </a:p>
        </p:txBody>
      </p:sp>
      <p:sp>
        <p:nvSpPr>
          <p:cNvPr id="61443" name="Rectangle 2">
            <a:extLst>
              <a:ext uri="{FF2B5EF4-FFF2-40B4-BE49-F238E27FC236}">
                <a16:creationId xmlns:a16="http://schemas.microsoft.com/office/drawing/2014/main" id="{6584038D-7F96-4417-B3FE-FD5328F0D751}"/>
              </a:ext>
            </a:extLst>
          </p:cNvPr>
          <p:cNvSpPr>
            <a:spLocks noRot="1" noChangeArrowheads="1" noTextEdit="1"/>
          </p:cNvSpPr>
          <p:nvPr>
            <p:ph type="sldImg"/>
          </p:nvPr>
        </p:nvSpPr>
        <p:spPr>
          <a:ln/>
        </p:spPr>
      </p:sp>
      <p:sp>
        <p:nvSpPr>
          <p:cNvPr id="61444" name="Rectangle 3">
            <a:extLst>
              <a:ext uri="{FF2B5EF4-FFF2-40B4-BE49-F238E27FC236}">
                <a16:creationId xmlns:a16="http://schemas.microsoft.com/office/drawing/2014/main" id="{C2C5477F-81DC-46A2-A053-B23A94FC80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1445" name="ヘッダー プレースホルダ 4">
            <a:extLst>
              <a:ext uri="{FF2B5EF4-FFF2-40B4-BE49-F238E27FC236}">
                <a16:creationId xmlns:a16="http://schemas.microsoft.com/office/drawing/2014/main" id="{34F4812F-F468-46F9-AEBB-32240210626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45592411-5E8D-4826-B66E-B202371476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EDC6D4B2-7D63-4665-A474-541426B40C1E}" type="slidenum">
              <a:rPr lang="en-US" altLang="ja-JP" smtClean="0">
                <a:latin typeface="Arial" panose="020B0604020202020204" pitchFamily="34" charset="0"/>
              </a:rPr>
              <a:pPr/>
              <a:t>34</a:t>
            </a:fld>
            <a:endParaRPr lang="en-US" altLang="ja-JP">
              <a:latin typeface="Arial" panose="020B0604020202020204" pitchFamily="34" charset="0"/>
            </a:endParaRPr>
          </a:p>
        </p:txBody>
      </p:sp>
      <p:sp>
        <p:nvSpPr>
          <p:cNvPr id="63491" name="Rectangle 2">
            <a:extLst>
              <a:ext uri="{FF2B5EF4-FFF2-40B4-BE49-F238E27FC236}">
                <a16:creationId xmlns:a16="http://schemas.microsoft.com/office/drawing/2014/main" id="{557D573E-5306-45AF-97DA-69C1BBE8AFA2}"/>
              </a:ext>
            </a:extLst>
          </p:cNvPr>
          <p:cNvSpPr>
            <a:spLocks noRot="1" noChangeArrowheads="1" noTextEdit="1"/>
          </p:cNvSpPr>
          <p:nvPr>
            <p:ph type="sldImg"/>
          </p:nvPr>
        </p:nvSpPr>
        <p:spPr>
          <a:ln/>
        </p:spPr>
      </p:sp>
      <p:sp>
        <p:nvSpPr>
          <p:cNvPr id="63492" name="Rectangle 3">
            <a:extLst>
              <a:ext uri="{FF2B5EF4-FFF2-40B4-BE49-F238E27FC236}">
                <a16:creationId xmlns:a16="http://schemas.microsoft.com/office/drawing/2014/main" id="{61834F70-40ED-40D9-8D0F-EE8D4C8089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3493" name="ヘッダー プレースホルダ 4">
            <a:extLst>
              <a:ext uri="{FF2B5EF4-FFF2-40B4-BE49-F238E27FC236}">
                <a16:creationId xmlns:a16="http://schemas.microsoft.com/office/drawing/2014/main" id="{3525B569-F6B0-4D18-B6E0-12177021AE8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AE6CA11-7EE9-48DB-9C8E-0FF7C8B03E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F4D38FA-1B0E-481C-9FD5-94A847EE9565}" type="slidenum">
              <a:rPr lang="en-US" altLang="ja-JP" smtClean="0">
                <a:latin typeface="Arial" panose="020B0604020202020204" pitchFamily="34" charset="0"/>
              </a:rPr>
              <a:pPr/>
              <a:t>35</a:t>
            </a:fld>
            <a:endParaRPr lang="en-US" altLang="ja-JP">
              <a:latin typeface="Arial" panose="020B0604020202020204" pitchFamily="34" charset="0"/>
            </a:endParaRPr>
          </a:p>
        </p:txBody>
      </p:sp>
      <p:sp>
        <p:nvSpPr>
          <p:cNvPr id="65539" name="Rectangle 2">
            <a:extLst>
              <a:ext uri="{FF2B5EF4-FFF2-40B4-BE49-F238E27FC236}">
                <a16:creationId xmlns:a16="http://schemas.microsoft.com/office/drawing/2014/main" id="{244F375E-5C5F-4950-959F-B944BB53D4B3}"/>
              </a:ext>
            </a:extLst>
          </p:cNvPr>
          <p:cNvSpPr>
            <a:spLocks noRot="1" noChangeArrowheads="1" noTextEdit="1"/>
          </p:cNvSpPr>
          <p:nvPr>
            <p:ph type="sldImg"/>
          </p:nvPr>
        </p:nvSpPr>
        <p:spPr>
          <a:ln/>
        </p:spPr>
      </p:sp>
      <p:sp>
        <p:nvSpPr>
          <p:cNvPr id="65540" name="Rectangle 3">
            <a:extLst>
              <a:ext uri="{FF2B5EF4-FFF2-40B4-BE49-F238E27FC236}">
                <a16:creationId xmlns:a16="http://schemas.microsoft.com/office/drawing/2014/main" id="{58141A47-DC92-4BC5-8D4D-5AEB9504B4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5541" name="ヘッダー プレースホルダ 4">
            <a:extLst>
              <a:ext uri="{FF2B5EF4-FFF2-40B4-BE49-F238E27FC236}">
                <a16:creationId xmlns:a16="http://schemas.microsoft.com/office/drawing/2014/main" id="{E9316E26-C9F9-476C-A3F1-DD4789F3225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3F3DC0CB-EB16-46F6-90EA-CFBAF550B6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7F08D60-3D19-4748-8CD5-C9E68E8A9F4D}" type="slidenum">
              <a:rPr lang="en-US" altLang="ja-JP" smtClean="0">
                <a:latin typeface="Arial" panose="020B0604020202020204" pitchFamily="34" charset="0"/>
              </a:rPr>
              <a:pPr/>
              <a:t>36</a:t>
            </a:fld>
            <a:endParaRPr lang="en-US" altLang="ja-JP">
              <a:latin typeface="Arial" panose="020B0604020202020204" pitchFamily="34" charset="0"/>
            </a:endParaRPr>
          </a:p>
        </p:txBody>
      </p:sp>
      <p:sp>
        <p:nvSpPr>
          <p:cNvPr id="67587" name="Rectangle 2">
            <a:extLst>
              <a:ext uri="{FF2B5EF4-FFF2-40B4-BE49-F238E27FC236}">
                <a16:creationId xmlns:a16="http://schemas.microsoft.com/office/drawing/2014/main" id="{8926E5D2-6323-4FC8-BBED-08D1A96B9DEE}"/>
              </a:ext>
            </a:extLst>
          </p:cNvPr>
          <p:cNvSpPr>
            <a:spLocks noRot="1" noChangeArrowheads="1" noTextEdit="1"/>
          </p:cNvSpPr>
          <p:nvPr>
            <p:ph type="sldImg"/>
          </p:nvPr>
        </p:nvSpPr>
        <p:spPr>
          <a:ln/>
        </p:spPr>
      </p:sp>
      <p:sp>
        <p:nvSpPr>
          <p:cNvPr id="67588" name="Rectangle 3">
            <a:extLst>
              <a:ext uri="{FF2B5EF4-FFF2-40B4-BE49-F238E27FC236}">
                <a16:creationId xmlns:a16="http://schemas.microsoft.com/office/drawing/2014/main" id="{943D7FC5-F2E9-49CE-A2C9-9C86427EF1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7589" name="ヘッダー プレースホルダ 4">
            <a:extLst>
              <a:ext uri="{FF2B5EF4-FFF2-40B4-BE49-F238E27FC236}">
                <a16:creationId xmlns:a16="http://schemas.microsoft.com/office/drawing/2014/main" id="{13CE2694-DE2A-4F71-8AD3-2C47F08A679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75464214-DFEE-4663-8E79-FC924A55B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965C6F2-F507-4317-ABD5-AC268A4F1D7E}" type="slidenum">
              <a:rPr lang="en-US" altLang="ja-JP" smtClean="0">
                <a:latin typeface="Arial" panose="020B0604020202020204" pitchFamily="34" charset="0"/>
              </a:rPr>
              <a:pPr/>
              <a:t>37</a:t>
            </a:fld>
            <a:endParaRPr lang="en-US" altLang="ja-JP">
              <a:latin typeface="Arial" panose="020B0604020202020204" pitchFamily="34" charset="0"/>
            </a:endParaRPr>
          </a:p>
        </p:txBody>
      </p:sp>
      <p:sp>
        <p:nvSpPr>
          <p:cNvPr id="69635" name="Rectangle 2">
            <a:extLst>
              <a:ext uri="{FF2B5EF4-FFF2-40B4-BE49-F238E27FC236}">
                <a16:creationId xmlns:a16="http://schemas.microsoft.com/office/drawing/2014/main" id="{D35946CE-BF75-420B-BF01-BDB34F9FD53D}"/>
              </a:ext>
            </a:extLst>
          </p:cNvPr>
          <p:cNvSpPr>
            <a:spLocks noRot="1" noChangeArrowheads="1" noTextEdit="1"/>
          </p:cNvSpPr>
          <p:nvPr>
            <p:ph type="sldImg"/>
          </p:nvPr>
        </p:nvSpPr>
        <p:spPr>
          <a:ln/>
        </p:spPr>
      </p:sp>
      <p:sp>
        <p:nvSpPr>
          <p:cNvPr id="69636" name="Rectangle 3">
            <a:extLst>
              <a:ext uri="{FF2B5EF4-FFF2-40B4-BE49-F238E27FC236}">
                <a16:creationId xmlns:a16="http://schemas.microsoft.com/office/drawing/2014/main" id="{4E3224D8-A533-49AC-90D6-0304353C51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9637" name="ヘッダー プレースホルダ 4">
            <a:extLst>
              <a:ext uri="{FF2B5EF4-FFF2-40B4-BE49-F238E27FC236}">
                <a16:creationId xmlns:a16="http://schemas.microsoft.com/office/drawing/2014/main" id="{89484CE6-4E98-456D-A4B3-DA3E297D57A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6BBF6B66-4CA5-4BD4-9304-2FDD7396A3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CE1220E3-CC3B-4C78-95F5-919B5789BED2}" type="slidenum">
              <a:rPr lang="en-US" altLang="ja-JP" smtClean="0">
                <a:latin typeface="Arial" panose="020B0604020202020204" pitchFamily="34" charset="0"/>
              </a:rPr>
              <a:pPr/>
              <a:t>38</a:t>
            </a:fld>
            <a:endParaRPr lang="en-US" altLang="ja-JP">
              <a:latin typeface="Arial" panose="020B0604020202020204" pitchFamily="34" charset="0"/>
            </a:endParaRPr>
          </a:p>
        </p:txBody>
      </p:sp>
      <p:sp>
        <p:nvSpPr>
          <p:cNvPr id="71683" name="Rectangle 2">
            <a:extLst>
              <a:ext uri="{FF2B5EF4-FFF2-40B4-BE49-F238E27FC236}">
                <a16:creationId xmlns:a16="http://schemas.microsoft.com/office/drawing/2014/main" id="{19A5A53A-B384-4971-93E1-C431C01698FE}"/>
              </a:ext>
            </a:extLst>
          </p:cNvPr>
          <p:cNvSpPr>
            <a:spLocks noRot="1" noChangeArrowheads="1" noTextEdit="1"/>
          </p:cNvSpPr>
          <p:nvPr>
            <p:ph type="sldImg"/>
          </p:nvPr>
        </p:nvSpPr>
        <p:spPr>
          <a:ln/>
        </p:spPr>
      </p:sp>
      <p:sp>
        <p:nvSpPr>
          <p:cNvPr id="71684" name="Rectangle 3">
            <a:extLst>
              <a:ext uri="{FF2B5EF4-FFF2-40B4-BE49-F238E27FC236}">
                <a16:creationId xmlns:a16="http://schemas.microsoft.com/office/drawing/2014/main" id="{7AADEB5C-C4BF-4CF5-A033-173E29F880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1685" name="ヘッダー プレースホルダ 4">
            <a:extLst>
              <a:ext uri="{FF2B5EF4-FFF2-40B4-BE49-F238E27FC236}">
                <a16:creationId xmlns:a16="http://schemas.microsoft.com/office/drawing/2014/main" id="{232DB56C-51CE-4E8C-A9F0-86E55F679CC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C434F908-EA27-497A-B136-EF17C8AEF8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D7F2C8B3-8833-4743-B50A-ED13FCF90F91}" type="slidenum">
              <a:rPr lang="en-US" altLang="ja-JP" smtClean="0">
                <a:latin typeface="Arial" panose="020B0604020202020204" pitchFamily="34" charset="0"/>
              </a:rPr>
              <a:pPr/>
              <a:t>39</a:t>
            </a:fld>
            <a:endParaRPr lang="en-US" altLang="ja-JP">
              <a:latin typeface="Arial" panose="020B0604020202020204" pitchFamily="34" charset="0"/>
            </a:endParaRPr>
          </a:p>
        </p:txBody>
      </p:sp>
      <p:sp>
        <p:nvSpPr>
          <p:cNvPr id="73731" name="Rectangle 2">
            <a:extLst>
              <a:ext uri="{FF2B5EF4-FFF2-40B4-BE49-F238E27FC236}">
                <a16:creationId xmlns:a16="http://schemas.microsoft.com/office/drawing/2014/main" id="{19C056FF-597F-4246-8E52-A7CC5D8BDCBF}"/>
              </a:ext>
            </a:extLst>
          </p:cNvPr>
          <p:cNvSpPr>
            <a:spLocks noRot="1" noChangeArrowheads="1" noTextEdit="1"/>
          </p:cNvSpPr>
          <p:nvPr>
            <p:ph type="sldImg"/>
          </p:nvPr>
        </p:nvSpPr>
        <p:spPr>
          <a:ln/>
        </p:spPr>
      </p:sp>
      <p:sp>
        <p:nvSpPr>
          <p:cNvPr id="73732" name="Rectangle 3">
            <a:extLst>
              <a:ext uri="{FF2B5EF4-FFF2-40B4-BE49-F238E27FC236}">
                <a16:creationId xmlns:a16="http://schemas.microsoft.com/office/drawing/2014/main" id="{30B096A0-B37C-4563-895C-25C4B211FF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3733" name="ヘッダー プレースホルダ 4">
            <a:extLst>
              <a:ext uri="{FF2B5EF4-FFF2-40B4-BE49-F238E27FC236}">
                <a16:creationId xmlns:a16="http://schemas.microsoft.com/office/drawing/2014/main" id="{08F6848D-D4DD-410B-8A7F-C6C2C3643AE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43ACD2A-8966-4986-8157-C19ADC226F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B691919-7D5F-4D41-8904-3618F81F649B}" type="slidenum">
              <a:rPr lang="en-US" altLang="ja-JP" smtClean="0">
                <a:latin typeface="Arial" panose="020B0604020202020204" pitchFamily="34" charset="0"/>
              </a:rPr>
              <a:pPr/>
              <a:t>3</a:t>
            </a:fld>
            <a:endParaRPr lang="en-US" altLang="ja-JP">
              <a:latin typeface="Arial" panose="020B0604020202020204" pitchFamily="34" charset="0"/>
            </a:endParaRPr>
          </a:p>
        </p:txBody>
      </p:sp>
      <p:sp>
        <p:nvSpPr>
          <p:cNvPr id="10243" name="Rectangle 2">
            <a:extLst>
              <a:ext uri="{FF2B5EF4-FFF2-40B4-BE49-F238E27FC236}">
                <a16:creationId xmlns:a16="http://schemas.microsoft.com/office/drawing/2014/main" id="{23E44FC8-480F-49BE-BE24-223859C4BD7A}"/>
              </a:ext>
            </a:extLst>
          </p:cNvPr>
          <p:cNvSpPr>
            <a:spLocks noRot="1" noChangeArrowheads="1" noTextEdit="1"/>
          </p:cNvSpPr>
          <p:nvPr>
            <p:ph type="sldImg"/>
          </p:nvPr>
        </p:nvSpPr>
        <p:spPr>
          <a:ln/>
        </p:spPr>
      </p:sp>
      <p:sp>
        <p:nvSpPr>
          <p:cNvPr id="10244" name="Rectangle 3">
            <a:extLst>
              <a:ext uri="{FF2B5EF4-FFF2-40B4-BE49-F238E27FC236}">
                <a16:creationId xmlns:a16="http://schemas.microsoft.com/office/drawing/2014/main" id="{B16F8FCF-526F-40B2-A25C-D9F980EA0C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245" name="ヘッダー プレースホルダ 4">
            <a:extLst>
              <a:ext uri="{FF2B5EF4-FFF2-40B4-BE49-F238E27FC236}">
                <a16:creationId xmlns:a16="http://schemas.microsoft.com/office/drawing/2014/main" id="{FB41A26F-E75A-4991-B179-505A7884344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D83C6BD-9541-45E4-A45D-70F380CE4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4E35C1C-D1A1-46C9-AA0F-F147FFEF27B8}" type="slidenum">
              <a:rPr lang="en-US" altLang="ja-JP" smtClean="0">
                <a:latin typeface="Arial" panose="020B0604020202020204" pitchFamily="34" charset="0"/>
              </a:rPr>
              <a:pPr/>
              <a:t>40</a:t>
            </a:fld>
            <a:endParaRPr lang="en-US" altLang="ja-JP">
              <a:latin typeface="Arial" panose="020B0604020202020204" pitchFamily="34" charset="0"/>
            </a:endParaRPr>
          </a:p>
        </p:txBody>
      </p:sp>
      <p:sp>
        <p:nvSpPr>
          <p:cNvPr id="75779" name="Rectangle 2">
            <a:extLst>
              <a:ext uri="{FF2B5EF4-FFF2-40B4-BE49-F238E27FC236}">
                <a16:creationId xmlns:a16="http://schemas.microsoft.com/office/drawing/2014/main" id="{8D624361-CD2A-4685-9B5A-1E2AA7A75867}"/>
              </a:ext>
            </a:extLst>
          </p:cNvPr>
          <p:cNvSpPr>
            <a:spLocks noRot="1" noChangeArrowheads="1" noTextEdit="1"/>
          </p:cNvSpPr>
          <p:nvPr>
            <p:ph type="sldImg"/>
          </p:nvPr>
        </p:nvSpPr>
        <p:spPr>
          <a:ln/>
        </p:spPr>
      </p:sp>
      <p:sp>
        <p:nvSpPr>
          <p:cNvPr id="75780" name="Rectangle 3">
            <a:extLst>
              <a:ext uri="{FF2B5EF4-FFF2-40B4-BE49-F238E27FC236}">
                <a16:creationId xmlns:a16="http://schemas.microsoft.com/office/drawing/2014/main" id="{50E0BF24-10E5-485F-B104-E299DAA132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5781" name="ヘッダー プレースホルダ 4">
            <a:extLst>
              <a:ext uri="{FF2B5EF4-FFF2-40B4-BE49-F238E27FC236}">
                <a16:creationId xmlns:a16="http://schemas.microsoft.com/office/drawing/2014/main" id="{9693EC06-FB45-49EE-A442-F92878D7D30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F95E43BC-DEDF-4F6F-B986-6DAA2603B9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B10A4EE-DC32-4402-A0A7-CD8830F4E187}" type="slidenum">
              <a:rPr lang="en-US" altLang="ja-JP" smtClean="0">
                <a:latin typeface="Arial" panose="020B0604020202020204" pitchFamily="34" charset="0"/>
              </a:rPr>
              <a:pPr/>
              <a:t>41</a:t>
            </a:fld>
            <a:endParaRPr lang="en-US" altLang="ja-JP">
              <a:latin typeface="Arial" panose="020B0604020202020204" pitchFamily="34" charset="0"/>
            </a:endParaRPr>
          </a:p>
        </p:txBody>
      </p:sp>
      <p:sp>
        <p:nvSpPr>
          <p:cNvPr id="77827" name="Rectangle 2">
            <a:extLst>
              <a:ext uri="{FF2B5EF4-FFF2-40B4-BE49-F238E27FC236}">
                <a16:creationId xmlns:a16="http://schemas.microsoft.com/office/drawing/2014/main" id="{A9BC26D2-157F-4C1E-A744-7BDE3A7B18EC}"/>
              </a:ext>
            </a:extLst>
          </p:cNvPr>
          <p:cNvSpPr>
            <a:spLocks noRot="1" noChangeArrowheads="1" noTextEdit="1"/>
          </p:cNvSpPr>
          <p:nvPr>
            <p:ph type="sldImg"/>
          </p:nvPr>
        </p:nvSpPr>
        <p:spPr>
          <a:ln/>
        </p:spPr>
      </p:sp>
      <p:sp>
        <p:nvSpPr>
          <p:cNvPr id="77828" name="Rectangle 3">
            <a:extLst>
              <a:ext uri="{FF2B5EF4-FFF2-40B4-BE49-F238E27FC236}">
                <a16:creationId xmlns:a16="http://schemas.microsoft.com/office/drawing/2014/main" id="{67845BA2-B188-439A-9EBA-A2CA4D3F6D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7829" name="ヘッダー プレースホルダ 4">
            <a:extLst>
              <a:ext uri="{FF2B5EF4-FFF2-40B4-BE49-F238E27FC236}">
                <a16:creationId xmlns:a16="http://schemas.microsoft.com/office/drawing/2014/main" id="{D386E805-2D95-40A4-87F9-FCC59BF38BF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4000CC5C-179C-451A-B9BA-225EAD4F28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5AF0B87B-3599-4F38-8FAF-DDAC24FB5DB4}" type="slidenum">
              <a:rPr lang="en-US" altLang="ja-JP" smtClean="0">
                <a:latin typeface="Arial" panose="020B0604020202020204" pitchFamily="34" charset="0"/>
              </a:rPr>
              <a:pPr/>
              <a:t>42</a:t>
            </a:fld>
            <a:endParaRPr lang="en-US" altLang="ja-JP">
              <a:latin typeface="Arial" panose="020B0604020202020204" pitchFamily="34" charset="0"/>
            </a:endParaRPr>
          </a:p>
        </p:txBody>
      </p:sp>
      <p:sp>
        <p:nvSpPr>
          <p:cNvPr id="79875" name="Rectangle 2">
            <a:extLst>
              <a:ext uri="{FF2B5EF4-FFF2-40B4-BE49-F238E27FC236}">
                <a16:creationId xmlns:a16="http://schemas.microsoft.com/office/drawing/2014/main" id="{31C4051D-40FE-4002-BA58-7C0E26B4EE5B}"/>
              </a:ext>
            </a:extLst>
          </p:cNvPr>
          <p:cNvSpPr>
            <a:spLocks noRot="1" noChangeArrowheads="1" noTextEdit="1"/>
          </p:cNvSpPr>
          <p:nvPr>
            <p:ph type="sldImg"/>
          </p:nvPr>
        </p:nvSpPr>
        <p:spPr>
          <a:ln/>
        </p:spPr>
      </p:sp>
      <p:sp>
        <p:nvSpPr>
          <p:cNvPr id="79876" name="Rectangle 3">
            <a:extLst>
              <a:ext uri="{FF2B5EF4-FFF2-40B4-BE49-F238E27FC236}">
                <a16:creationId xmlns:a16="http://schemas.microsoft.com/office/drawing/2014/main" id="{C58D7E80-3A5C-4CD1-AC8F-35F5B6BAF0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9877" name="ヘッダー プレースホルダ 4">
            <a:extLst>
              <a:ext uri="{FF2B5EF4-FFF2-40B4-BE49-F238E27FC236}">
                <a16:creationId xmlns:a16="http://schemas.microsoft.com/office/drawing/2014/main" id="{49052D8E-0183-44F2-9CB7-676B17FCCFD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BD5F1E37-7054-4F9F-8F93-9FEFB670C6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2A1B3387-F28E-4682-A26E-5182EF233082}" type="slidenum">
              <a:rPr lang="en-US" altLang="ja-JP" smtClean="0">
                <a:latin typeface="Arial" panose="020B0604020202020204" pitchFamily="34" charset="0"/>
              </a:rPr>
              <a:pPr/>
              <a:t>43</a:t>
            </a:fld>
            <a:endParaRPr lang="en-US" altLang="ja-JP">
              <a:latin typeface="Arial" panose="020B0604020202020204" pitchFamily="34" charset="0"/>
            </a:endParaRPr>
          </a:p>
        </p:txBody>
      </p:sp>
      <p:sp>
        <p:nvSpPr>
          <p:cNvPr id="81923" name="Rectangle 2">
            <a:extLst>
              <a:ext uri="{FF2B5EF4-FFF2-40B4-BE49-F238E27FC236}">
                <a16:creationId xmlns:a16="http://schemas.microsoft.com/office/drawing/2014/main" id="{B8B4D458-8B0A-4793-82F5-A47476BA02D9}"/>
              </a:ext>
            </a:extLst>
          </p:cNvPr>
          <p:cNvSpPr>
            <a:spLocks noRot="1" noChangeArrowheads="1" noTextEdit="1"/>
          </p:cNvSpPr>
          <p:nvPr>
            <p:ph type="sldImg"/>
          </p:nvPr>
        </p:nvSpPr>
        <p:spPr>
          <a:ln/>
        </p:spPr>
      </p:sp>
      <p:sp>
        <p:nvSpPr>
          <p:cNvPr id="81924" name="Rectangle 3">
            <a:extLst>
              <a:ext uri="{FF2B5EF4-FFF2-40B4-BE49-F238E27FC236}">
                <a16:creationId xmlns:a16="http://schemas.microsoft.com/office/drawing/2014/main" id="{42A0B119-21EA-46A3-A18C-F331B3895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1925" name="ヘッダー プレースホルダ 4">
            <a:extLst>
              <a:ext uri="{FF2B5EF4-FFF2-40B4-BE49-F238E27FC236}">
                <a16:creationId xmlns:a16="http://schemas.microsoft.com/office/drawing/2014/main" id="{B9E12C09-4D63-42E2-8C02-F7BD92DA20B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EAB7EE17-213A-4535-BA10-5273894C1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F981638-E305-4929-90D8-A34AC7DC1B13}" type="slidenum">
              <a:rPr lang="en-US" altLang="ja-JP" smtClean="0">
                <a:latin typeface="Arial" panose="020B0604020202020204" pitchFamily="34" charset="0"/>
              </a:rPr>
              <a:pPr/>
              <a:t>44</a:t>
            </a:fld>
            <a:endParaRPr lang="en-US" altLang="ja-JP">
              <a:latin typeface="Arial" panose="020B0604020202020204" pitchFamily="34" charset="0"/>
            </a:endParaRPr>
          </a:p>
        </p:txBody>
      </p:sp>
      <p:sp>
        <p:nvSpPr>
          <p:cNvPr id="83971" name="Rectangle 2">
            <a:extLst>
              <a:ext uri="{FF2B5EF4-FFF2-40B4-BE49-F238E27FC236}">
                <a16:creationId xmlns:a16="http://schemas.microsoft.com/office/drawing/2014/main" id="{8999F701-AE55-480D-BDE7-27076873ACE4}"/>
              </a:ext>
            </a:extLst>
          </p:cNvPr>
          <p:cNvSpPr>
            <a:spLocks noRot="1" noChangeArrowheads="1" noTextEdit="1"/>
          </p:cNvSpPr>
          <p:nvPr>
            <p:ph type="sldImg"/>
          </p:nvPr>
        </p:nvSpPr>
        <p:spPr>
          <a:ln/>
        </p:spPr>
      </p:sp>
      <p:sp>
        <p:nvSpPr>
          <p:cNvPr id="83972" name="Rectangle 3">
            <a:extLst>
              <a:ext uri="{FF2B5EF4-FFF2-40B4-BE49-F238E27FC236}">
                <a16:creationId xmlns:a16="http://schemas.microsoft.com/office/drawing/2014/main" id="{6A86B55F-FDC7-4574-9891-A55BB358E7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3973" name="ヘッダー プレースホルダ 4">
            <a:extLst>
              <a:ext uri="{FF2B5EF4-FFF2-40B4-BE49-F238E27FC236}">
                <a16:creationId xmlns:a16="http://schemas.microsoft.com/office/drawing/2014/main" id="{6DB09CA5-ED46-43E9-9917-592867706E8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66D53DF8-7143-4E7F-AA5F-CF1395B3E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F82ED56-E45D-469C-B882-C0FA5083FF8C}" type="slidenum">
              <a:rPr lang="en-US" altLang="ja-JP" smtClean="0">
                <a:latin typeface="Arial" panose="020B0604020202020204" pitchFamily="34" charset="0"/>
              </a:rPr>
              <a:pPr/>
              <a:t>45</a:t>
            </a:fld>
            <a:endParaRPr lang="en-US" altLang="ja-JP">
              <a:latin typeface="Arial" panose="020B0604020202020204" pitchFamily="34" charset="0"/>
            </a:endParaRPr>
          </a:p>
        </p:txBody>
      </p:sp>
      <p:sp>
        <p:nvSpPr>
          <p:cNvPr id="86019" name="Rectangle 2">
            <a:extLst>
              <a:ext uri="{FF2B5EF4-FFF2-40B4-BE49-F238E27FC236}">
                <a16:creationId xmlns:a16="http://schemas.microsoft.com/office/drawing/2014/main" id="{B9DF4BF8-ABF8-4AAE-B5AE-4A48348F9317}"/>
              </a:ext>
            </a:extLst>
          </p:cNvPr>
          <p:cNvSpPr>
            <a:spLocks noRot="1" noChangeArrowheads="1" noTextEdit="1"/>
          </p:cNvSpPr>
          <p:nvPr>
            <p:ph type="sldImg"/>
          </p:nvPr>
        </p:nvSpPr>
        <p:spPr>
          <a:ln/>
        </p:spPr>
      </p:sp>
      <p:sp>
        <p:nvSpPr>
          <p:cNvPr id="86020" name="Rectangle 3">
            <a:extLst>
              <a:ext uri="{FF2B5EF4-FFF2-40B4-BE49-F238E27FC236}">
                <a16:creationId xmlns:a16="http://schemas.microsoft.com/office/drawing/2014/main" id="{3BB063CD-04F5-4528-AC38-401F4CC2CC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6021" name="ヘッダー プレースホルダ 4">
            <a:extLst>
              <a:ext uri="{FF2B5EF4-FFF2-40B4-BE49-F238E27FC236}">
                <a16:creationId xmlns:a16="http://schemas.microsoft.com/office/drawing/2014/main" id="{619B4469-D6B3-4FBE-BE4E-1B4901FD204E}"/>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042F9B85-0B37-4EA7-A6A2-C9E3101049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97481C9-619A-48CB-B0D3-3849806043EC}" type="slidenum">
              <a:rPr lang="en-US" altLang="ja-JP" smtClean="0">
                <a:latin typeface="Arial" panose="020B0604020202020204" pitchFamily="34" charset="0"/>
              </a:rPr>
              <a:pPr/>
              <a:t>46</a:t>
            </a:fld>
            <a:endParaRPr lang="en-US" altLang="ja-JP">
              <a:latin typeface="Arial" panose="020B0604020202020204" pitchFamily="34" charset="0"/>
            </a:endParaRPr>
          </a:p>
        </p:txBody>
      </p:sp>
      <p:sp>
        <p:nvSpPr>
          <p:cNvPr id="88067" name="Rectangle 2">
            <a:extLst>
              <a:ext uri="{FF2B5EF4-FFF2-40B4-BE49-F238E27FC236}">
                <a16:creationId xmlns:a16="http://schemas.microsoft.com/office/drawing/2014/main" id="{EC709CEA-5789-4A90-9064-2FC8F784AF15}"/>
              </a:ext>
            </a:extLst>
          </p:cNvPr>
          <p:cNvSpPr>
            <a:spLocks noRot="1" noChangeArrowheads="1" noTextEdit="1"/>
          </p:cNvSpPr>
          <p:nvPr>
            <p:ph type="sldImg"/>
          </p:nvPr>
        </p:nvSpPr>
        <p:spPr>
          <a:ln/>
        </p:spPr>
      </p:sp>
      <p:sp>
        <p:nvSpPr>
          <p:cNvPr id="88068" name="Rectangle 3">
            <a:extLst>
              <a:ext uri="{FF2B5EF4-FFF2-40B4-BE49-F238E27FC236}">
                <a16:creationId xmlns:a16="http://schemas.microsoft.com/office/drawing/2014/main" id="{C58E9019-E6D6-4C5F-AEA5-9F46B2860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8069" name="ヘッダー プレースホルダ 4">
            <a:extLst>
              <a:ext uri="{FF2B5EF4-FFF2-40B4-BE49-F238E27FC236}">
                <a16:creationId xmlns:a16="http://schemas.microsoft.com/office/drawing/2014/main" id="{ABA608DB-90A9-4FE2-AF29-E3EB0DB973C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DDCAD1A7-4BB2-4FAB-936A-7AE90DAF7B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148546E-F277-418A-9878-752BE968B479}" type="slidenum">
              <a:rPr lang="en-US" altLang="ja-JP" smtClean="0">
                <a:latin typeface="Arial" panose="020B0604020202020204" pitchFamily="34" charset="0"/>
              </a:rPr>
              <a:pPr/>
              <a:t>47</a:t>
            </a:fld>
            <a:endParaRPr lang="en-US" altLang="ja-JP">
              <a:latin typeface="Arial" panose="020B0604020202020204" pitchFamily="34" charset="0"/>
            </a:endParaRPr>
          </a:p>
        </p:txBody>
      </p:sp>
      <p:sp>
        <p:nvSpPr>
          <p:cNvPr id="90115" name="Rectangle 2">
            <a:extLst>
              <a:ext uri="{FF2B5EF4-FFF2-40B4-BE49-F238E27FC236}">
                <a16:creationId xmlns:a16="http://schemas.microsoft.com/office/drawing/2014/main" id="{1B6169FA-5A16-4ED7-A4E7-47E437EBF7B4}"/>
              </a:ext>
            </a:extLst>
          </p:cNvPr>
          <p:cNvSpPr>
            <a:spLocks noRot="1" noChangeArrowheads="1" noTextEdit="1"/>
          </p:cNvSpPr>
          <p:nvPr>
            <p:ph type="sldImg"/>
          </p:nvPr>
        </p:nvSpPr>
        <p:spPr>
          <a:ln/>
        </p:spPr>
      </p:sp>
      <p:sp>
        <p:nvSpPr>
          <p:cNvPr id="90116" name="Rectangle 3">
            <a:extLst>
              <a:ext uri="{FF2B5EF4-FFF2-40B4-BE49-F238E27FC236}">
                <a16:creationId xmlns:a16="http://schemas.microsoft.com/office/drawing/2014/main" id="{D9087E36-F9B3-4CDB-ADEE-F5F3C1CE27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0117" name="ヘッダー プレースホルダ 4">
            <a:extLst>
              <a:ext uri="{FF2B5EF4-FFF2-40B4-BE49-F238E27FC236}">
                <a16:creationId xmlns:a16="http://schemas.microsoft.com/office/drawing/2014/main" id="{9D9E7250-ECB4-412F-AE22-C5053F93BF2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58412291-9CF4-49CD-B5F6-B03D77EBF0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5F066580-FCE8-4666-9774-0C3DD30AEB99}" type="slidenum">
              <a:rPr lang="en-US" altLang="ja-JP" smtClean="0">
                <a:latin typeface="Arial" panose="020B0604020202020204" pitchFamily="34" charset="0"/>
              </a:rPr>
              <a:pPr/>
              <a:t>48</a:t>
            </a:fld>
            <a:endParaRPr lang="en-US" altLang="ja-JP">
              <a:latin typeface="Arial" panose="020B0604020202020204" pitchFamily="34" charset="0"/>
            </a:endParaRPr>
          </a:p>
        </p:txBody>
      </p:sp>
      <p:sp>
        <p:nvSpPr>
          <p:cNvPr id="92163" name="Rectangle 2">
            <a:extLst>
              <a:ext uri="{FF2B5EF4-FFF2-40B4-BE49-F238E27FC236}">
                <a16:creationId xmlns:a16="http://schemas.microsoft.com/office/drawing/2014/main" id="{018EBDDA-79A2-44CF-A985-A25C7F5A659B}"/>
              </a:ext>
            </a:extLst>
          </p:cNvPr>
          <p:cNvSpPr>
            <a:spLocks noRot="1" noChangeArrowheads="1" noTextEdit="1"/>
          </p:cNvSpPr>
          <p:nvPr>
            <p:ph type="sldImg"/>
          </p:nvPr>
        </p:nvSpPr>
        <p:spPr>
          <a:ln/>
        </p:spPr>
      </p:sp>
      <p:sp>
        <p:nvSpPr>
          <p:cNvPr id="92164" name="Rectangle 3">
            <a:extLst>
              <a:ext uri="{FF2B5EF4-FFF2-40B4-BE49-F238E27FC236}">
                <a16:creationId xmlns:a16="http://schemas.microsoft.com/office/drawing/2014/main" id="{60187636-4F3C-43B7-B85C-87C9E970F7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2165" name="ヘッダー プレースホルダ 4">
            <a:extLst>
              <a:ext uri="{FF2B5EF4-FFF2-40B4-BE49-F238E27FC236}">
                <a16:creationId xmlns:a16="http://schemas.microsoft.com/office/drawing/2014/main" id="{02DFEC01-9502-4013-A6E7-DE208050DC3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B6438FFD-3A77-4CD0-8500-B465C7930E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ECC6E08D-EB95-4A41-A66C-DA33559496E7}" type="slidenum">
              <a:rPr lang="en-US" altLang="ja-JP" smtClean="0">
                <a:latin typeface="Arial" panose="020B0604020202020204" pitchFamily="34" charset="0"/>
              </a:rPr>
              <a:pPr/>
              <a:t>49</a:t>
            </a:fld>
            <a:endParaRPr lang="en-US" altLang="ja-JP">
              <a:latin typeface="Arial" panose="020B0604020202020204" pitchFamily="34" charset="0"/>
            </a:endParaRPr>
          </a:p>
        </p:txBody>
      </p:sp>
      <p:sp>
        <p:nvSpPr>
          <p:cNvPr id="94211" name="Rectangle 2">
            <a:extLst>
              <a:ext uri="{FF2B5EF4-FFF2-40B4-BE49-F238E27FC236}">
                <a16:creationId xmlns:a16="http://schemas.microsoft.com/office/drawing/2014/main" id="{975DBB9B-B8F3-418A-B014-AF5297FF7223}"/>
              </a:ext>
            </a:extLst>
          </p:cNvPr>
          <p:cNvSpPr>
            <a:spLocks noRot="1" noChangeArrowheads="1" noTextEdit="1"/>
          </p:cNvSpPr>
          <p:nvPr>
            <p:ph type="sldImg"/>
          </p:nvPr>
        </p:nvSpPr>
        <p:spPr>
          <a:ln/>
        </p:spPr>
      </p:sp>
      <p:sp>
        <p:nvSpPr>
          <p:cNvPr id="94212" name="Rectangle 3">
            <a:extLst>
              <a:ext uri="{FF2B5EF4-FFF2-40B4-BE49-F238E27FC236}">
                <a16:creationId xmlns:a16="http://schemas.microsoft.com/office/drawing/2014/main" id="{CC8CD9B6-00DF-4086-A107-FA879139CB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4213" name="ヘッダー プレースホルダ 4">
            <a:extLst>
              <a:ext uri="{FF2B5EF4-FFF2-40B4-BE49-F238E27FC236}">
                <a16:creationId xmlns:a16="http://schemas.microsoft.com/office/drawing/2014/main" id="{422EE1B1-CC83-4B3E-A21F-80C48AE3431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E47581A-9931-48DC-AAEE-E0E8D1E7236C}"/>
              </a:ext>
            </a:extLst>
          </p:cNvPr>
          <p:cNvSpPr>
            <a:spLocks noGrp="1" noRot="1" noChangeAspect="1" noChangeArrowheads="1" noTextEdit="1"/>
          </p:cNvSpPr>
          <p:nvPr>
            <p:ph type="sldImg"/>
          </p:nvPr>
        </p:nvSpPr>
        <p:spPr>
          <a:ln/>
        </p:spPr>
      </p:sp>
      <p:sp>
        <p:nvSpPr>
          <p:cNvPr id="12291" name="ノート プレースホルダー 2">
            <a:extLst>
              <a:ext uri="{FF2B5EF4-FFF2-40B4-BE49-F238E27FC236}">
                <a16:creationId xmlns:a16="http://schemas.microsoft.com/office/drawing/2014/main" id="{B8817D56-5D46-4099-A13B-FCC4D97993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2292" name="ヘッダー プレースホルダー 3">
            <a:extLst>
              <a:ext uri="{FF2B5EF4-FFF2-40B4-BE49-F238E27FC236}">
                <a16:creationId xmlns:a16="http://schemas.microsoft.com/office/drawing/2014/main" id="{3CE16273-D06C-41FF-8DF8-740D37ECAF1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
        <p:nvSpPr>
          <p:cNvPr id="12293" name="スライド番号プレースホルダー 4">
            <a:extLst>
              <a:ext uri="{FF2B5EF4-FFF2-40B4-BE49-F238E27FC236}">
                <a16:creationId xmlns:a16="http://schemas.microsoft.com/office/drawing/2014/main" id="{A93A37AF-F0D7-4C33-8054-781DC469AF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3AE4E31-36AD-45EF-AE3E-81D9C9530044}" type="slidenum">
              <a:rPr lang="en-US" altLang="ja-JP" smtClean="0">
                <a:latin typeface="Arial" panose="020B0604020202020204" pitchFamily="34" charset="0"/>
              </a:rPr>
              <a:pPr/>
              <a:t>4</a:t>
            </a:fld>
            <a:endParaRPr lang="en-US" altLang="ja-JP">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05DACBCA-9EBE-4320-B3D5-9444633BBD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5572FBA-E837-42A2-80B4-4CD7943AD518}" type="slidenum">
              <a:rPr lang="en-US" altLang="ja-JP" smtClean="0">
                <a:latin typeface="Arial" panose="020B0604020202020204" pitchFamily="34" charset="0"/>
              </a:rPr>
              <a:pPr/>
              <a:t>50</a:t>
            </a:fld>
            <a:endParaRPr lang="en-US" altLang="ja-JP">
              <a:latin typeface="Arial" panose="020B0604020202020204" pitchFamily="34" charset="0"/>
            </a:endParaRPr>
          </a:p>
        </p:txBody>
      </p:sp>
      <p:sp>
        <p:nvSpPr>
          <p:cNvPr id="96259" name="Rectangle 2">
            <a:extLst>
              <a:ext uri="{FF2B5EF4-FFF2-40B4-BE49-F238E27FC236}">
                <a16:creationId xmlns:a16="http://schemas.microsoft.com/office/drawing/2014/main" id="{1C4E3897-2BD2-46DA-9739-59C56F76F4A2}"/>
              </a:ext>
            </a:extLst>
          </p:cNvPr>
          <p:cNvSpPr>
            <a:spLocks noRot="1" noChangeArrowheads="1" noTextEdit="1"/>
          </p:cNvSpPr>
          <p:nvPr>
            <p:ph type="sldImg"/>
          </p:nvPr>
        </p:nvSpPr>
        <p:spPr>
          <a:ln/>
        </p:spPr>
      </p:sp>
      <p:sp>
        <p:nvSpPr>
          <p:cNvPr id="96260" name="Rectangle 3">
            <a:extLst>
              <a:ext uri="{FF2B5EF4-FFF2-40B4-BE49-F238E27FC236}">
                <a16:creationId xmlns:a16="http://schemas.microsoft.com/office/drawing/2014/main" id="{C2B65ECE-6039-4579-8DF1-182FF307BC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6261" name="ヘッダー プレースホルダ 4">
            <a:extLst>
              <a:ext uri="{FF2B5EF4-FFF2-40B4-BE49-F238E27FC236}">
                <a16:creationId xmlns:a16="http://schemas.microsoft.com/office/drawing/2014/main" id="{D7AF6768-D599-4A4C-9D76-517DC521957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85C0F3FD-8AC5-423A-8BFA-9B74FA405E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CFE2BC7-0F8A-4D7F-B81C-5FCA4643F5CD}" type="slidenum">
              <a:rPr lang="en-US" altLang="ja-JP" smtClean="0">
                <a:latin typeface="Arial" panose="020B0604020202020204" pitchFamily="34" charset="0"/>
              </a:rPr>
              <a:pPr/>
              <a:t>51</a:t>
            </a:fld>
            <a:endParaRPr lang="en-US" altLang="ja-JP">
              <a:latin typeface="Arial" panose="020B0604020202020204" pitchFamily="34" charset="0"/>
            </a:endParaRPr>
          </a:p>
        </p:txBody>
      </p:sp>
      <p:sp>
        <p:nvSpPr>
          <p:cNvPr id="98307" name="Rectangle 2">
            <a:extLst>
              <a:ext uri="{FF2B5EF4-FFF2-40B4-BE49-F238E27FC236}">
                <a16:creationId xmlns:a16="http://schemas.microsoft.com/office/drawing/2014/main" id="{72C06D31-256D-4EA7-BFAB-C4815126D6F7}"/>
              </a:ext>
            </a:extLst>
          </p:cNvPr>
          <p:cNvSpPr>
            <a:spLocks noRot="1" noChangeArrowheads="1" noTextEdit="1"/>
          </p:cNvSpPr>
          <p:nvPr>
            <p:ph type="sldImg"/>
          </p:nvPr>
        </p:nvSpPr>
        <p:spPr>
          <a:ln/>
        </p:spPr>
      </p:sp>
      <p:sp>
        <p:nvSpPr>
          <p:cNvPr id="98308" name="Rectangle 3">
            <a:extLst>
              <a:ext uri="{FF2B5EF4-FFF2-40B4-BE49-F238E27FC236}">
                <a16:creationId xmlns:a16="http://schemas.microsoft.com/office/drawing/2014/main" id="{D6E6C541-E6AB-4AD4-A74B-5571DBC72D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8309" name="ヘッダー プレースホルダ 4">
            <a:extLst>
              <a:ext uri="{FF2B5EF4-FFF2-40B4-BE49-F238E27FC236}">
                <a16:creationId xmlns:a16="http://schemas.microsoft.com/office/drawing/2014/main" id="{E9B5323C-FEC1-42A8-94C6-35A5877A4CD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15474670-28D9-44C9-9942-3A3B235957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F6D64724-2BF3-4FAD-85E1-F9D23E8D7FB6}" type="slidenum">
              <a:rPr lang="en-US" altLang="ja-JP" smtClean="0">
                <a:latin typeface="Arial" panose="020B0604020202020204" pitchFamily="34" charset="0"/>
              </a:rPr>
              <a:pPr/>
              <a:t>52</a:t>
            </a:fld>
            <a:endParaRPr lang="en-US" altLang="ja-JP">
              <a:latin typeface="Arial" panose="020B0604020202020204" pitchFamily="34" charset="0"/>
            </a:endParaRPr>
          </a:p>
        </p:txBody>
      </p:sp>
      <p:sp>
        <p:nvSpPr>
          <p:cNvPr id="100355" name="Rectangle 2">
            <a:extLst>
              <a:ext uri="{FF2B5EF4-FFF2-40B4-BE49-F238E27FC236}">
                <a16:creationId xmlns:a16="http://schemas.microsoft.com/office/drawing/2014/main" id="{F92BC258-FBA2-4F20-866F-3E1FDE4AA191}"/>
              </a:ext>
            </a:extLst>
          </p:cNvPr>
          <p:cNvSpPr>
            <a:spLocks noRot="1" noChangeArrowheads="1" noTextEdit="1"/>
          </p:cNvSpPr>
          <p:nvPr>
            <p:ph type="sldImg"/>
          </p:nvPr>
        </p:nvSpPr>
        <p:spPr>
          <a:ln/>
        </p:spPr>
      </p:sp>
      <p:sp>
        <p:nvSpPr>
          <p:cNvPr id="100356" name="Rectangle 3">
            <a:extLst>
              <a:ext uri="{FF2B5EF4-FFF2-40B4-BE49-F238E27FC236}">
                <a16:creationId xmlns:a16="http://schemas.microsoft.com/office/drawing/2014/main" id="{78A7A273-EF3A-4E6B-8DD9-5C30BBDDB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0357" name="ヘッダー プレースホルダ 4">
            <a:extLst>
              <a:ext uri="{FF2B5EF4-FFF2-40B4-BE49-F238E27FC236}">
                <a16:creationId xmlns:a16="http://schemas.microsoft.com/office/drawing/2014/main" id="{B2FEE2E7-E90C-48B8-B495-04EE6CF6513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442A2E55-9644-4A0B-9927-560289A9C7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59456C1-3FAF-4D41-A643-1846C6066C00}" type="slidenum">
              <a:rPr lang="en-US" altLang="ja-JP" smtClean="0">
                <a:latin typeface="Arial" panose="020B0604020202020204" pitchFamily="34" charset="0"/>
              </a:rPr>
              <a:pPr/>
              <a:t>53</a:t>
            </a:fld>
            <a:endParaRPr lang="en-US" altLang="ja-JP">
              <a:latin typeface="Arial" panose="020B0604020202020204" pitchFamily="34" charset="0"/>
            </a:endParaRPr>
          </a:p>
        </p:txBody>
      </p:sp>
      <p:sp>
        <p:nvSpPr>
          <p:cNvPr id="102403" name="Rectangle 2">
            <a:extLst>
              <a:ext uri="{FF2B5EF4-FFF2-40B4-BE49-F238E27FC236}">
                <a16:creationId xmlns:a16="http://schemas.microsoft.com/office/drawing/2014/main" id="{4F028533-E90E-4574-BAC4-854697F38F88}"/>
              </a:ext>
            </a:extLst>
          </p:cNvPr>
          <p:cNvSpPr>
            <a:spLocks noRot="1" noChangeArrowheads="1" noTextEdit="1"/>
          </p:cNvSpPr>
          <p:nvPr>
            <p:ph type="sldImg"/>
          </p:nvPr>
        </p:nvSpPr>
        <p:spPr>
          <a:ln/>
        </p:spPr>
      </p:sp>
      <p:sp>
        <p:nvSpPr>
          <p:cNvPr id="102404" name="Rectangle 3">
            <a:extLst>
              <a:ext uri="{FF2B5EF4-FFF2-40B4-BE49-F238E27FC236}">
                <a16:creationId xmlns:a16="http://schemas.microsoft.com/office/drawing/2014/main" id="{F3FD3F95-E967-40BD-AB1C-9BB754B8AB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2405" name="ヘッダー プレースホルダ 4">
            <a:extLst>
              <a:ext uri="{FF2B5EF4-FFF2-40B4-BE49-F238E27FC236}">
                <a16:creationId xmlns:a16="http://schemas.microsoft.com/office/drawing/2014/main" id="{3295DEC7-8B06-4962-B92E-B64C54C2A802}"/>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CFB1BBAA-CDA5-4A14-9BF9-19CD3400EC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478A531C-B4A2-474A-90C9-43C58DCE1977}" type="slidenum">
              <a:rPr lang="en-US" altLang="ja-JP" smtClean="0">
                <a:latin typeface="Arial" panose="020B0604020202020204" pitchFamily="34" charset="0"/>
              </a:rPr>
              <a:pPr/>
              <a:t>54</a:t>
            </a:fld>
            <a:endParaRPr lang="en-US" altLang="ja-JP">
              <a:latin typeface="Arial" panose="020B0604020202020204" pitchFamily="34" charset="0"/>
            </a:endParaRPr>
          </a:p>
        </p:txBody>
      </p:sp>
      <p:sp>
        <p:nvSpPr>
          <p:cNvPr id="104451" name="Rectangle 2">
            <a:extLst>
              <a:ext uri="{FF2B5EF4-FFF2-40B4-BE49-F238E27FC236}">
                <a16:creationId xmlns:a16="http://schemas.microsoft.com/office/drawing/2014/main" id="{0FA2839C-5F0F-4B91-9856-A173E74E3D2F}"/>
              </a:ext>
            </a:extLst>
          </p:cNvPr>
          <p:cNvSpPr>
            <a:spLocks noRot="1" noChangeArrowheads="1" noTextEdit="1"/>
          </p:cNvSpPr>
          <p:nvPr>
            <p:ph type="sldImg"/>
          </p:nvPr>
        </p:nvSpPr>
        <p:spPr>
          <a:ln/>
        </p:spPr>
      </p:sp>
      <p:sp>
        <p:nvSpPr>
          <p:cNvPr id="104452" name="Rectangle 3">
            <a:extLst>
              <a:ext uri="{FF2B5EF4-FFF2-40B4-BE49-F238E27FC236}">
                <a16:creationId xmlns:a16="http://schemas.microsoft.com/office/drawing/2014/main" id="{81FBADBD-D3B7-431D-94C6-EAC5E00B09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4453" name="ヘッダー プレースホルダ 4">
            <a:extLst>
              <a:ext uri="{FF2B5EF4-FFF2-40B4-BE49-F238E27FC236}">
                <a16:creationId xmlns:a16="http://schemas.microsoft.com/office/drawing/2014/main" id="{6C64EFCB-D7CA-4D65-A6BB-D611626E455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20CBF09B-541D-40B0-B77B-5EB54DFC48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8877BF76-F91B-4166-BF11-F500A016CAF8}" type="slidenum">
              <a:rPr lang="en-US" altLang="ja-JP" smtClean="0">
                <a:latin typeface="Arial" panose="020B0604020202020204" pitchFamily="34" charset="0"/>
              </a:rPr>
              <a:pPr/>
              <a:t>55</a:t>
            </a:fld>
            <a:endParaRPr lang="en-US" altLang="ja-JP">
              <a:latin typeface="Arial" panose="020B0604020202020204" pitchFamily="34" charset="0"/>
            </a:endParaRPr>
          </a:p>
        </p:txBody>
      </p:sp>
      <p:sp>
        <p:nvSpPr>
          <p:cNvPr id="106499" name="Rectangle 2">
            <a:extLst>
              <a:ext uri="{FF2B5EF4-FFF2-40B4-BE49-F238E27FC236}">
                <a16:creationId xmlns:a16="http://schemas.microsoft.com/office/drawing/2014/main" id="{B50E07F1-4AB1-474D-8EE3-61405571E27B}"/>
              </a:ext>
            </a:extLst>
          </p:cNvPr>
          <p:cNvSpPr>
            <a:spLocks noRot="1" noChangeArrowheads="1" noTextEdit="1"/>
          </p:cNvSpPr>
          <p:nvPr>
            <p:ph type="sldImg"/>
          </p:nvPr>
        </p:nvSpPr>
        <p:spPr>
          <a:ln/>
        </p:spPr>
      </p:sp>
      <p:sp>
        <p:nvSpPr>
          <p:cNvPr id="106500" name="Rectangle 3">
            <a:extLst>
              <a:ext uri="{FF2B5EF4-FFF2-40B4-BE49-F238E27FC236}">
                <a16:creationId xmlns:a16="http://schemas.microsoft.com/office/drawing/2014/main" id="{14E109A0-3102-4558-9E47-277781DEB2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6501" name="ヘッダー プレースホルダ 4">
            <a:extLst>
              <a:ext uri="{FF2B5EF4-FFF2-40B4-BE49-F238E27FC236}">
                <a16:creationId xmlns:a16="http://schemas.microsoft.com/office/drawing/2014/main" id="{48B10883-6376-4D9A-B72E-AD7F6F9292F2}"/>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ー 1">
            <a:extLst>
              <a:ext uri="{FF2B5EF4-FFF2-40B4-BE49-F238E27FC236}">
                <a16:creationId xmlns:a16="http://schemas.microsoft.com/office/drawing/2014/main" id="{D6D7E4DD-217A-435D-B953-0A63F1ED8E83}"/>
              </a:ext>
            </a:extLst>
          </p:cNvPr>
          <p:cNvSpPr>
            <a:spLocks noGrp="1" noRot="1" noChangeAspect="1" noChangeArrowheads="1" noTextEdit="1"/>
          </p:cNvSpPr>
          <p:nvPr>
            <p:ph type="sldImg"/>
          </p:nvPr>
        </p:nvSpPr>
        <p:spPr>
          <a:ln/>
        </p:spPr>
      </p:sp>
      <p:sp>
        <p:nvSpPr>
          <p:cNvPr id="108547" name="ノート プレースホルダー 2">
            <a:extLst>
              <a:ext uri="{FF2B5EF4-FFF2-40B4-BE49-F238E27FC236}">
                <a16:creationId xmlns:a16="http://schemas.microsoft.com/office/drawing/2014/main" id="{8653B9D7-9E7C-404B-9AA4-1829C3134A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08548" name="ヘッダー プレースホルダー 3">
            <a:extLst>
              <a:ext uri="{FF2B5EF4-FFF2-40B4-BE49-F238E27FC236}">
                <a16:creationId xmlns:a16="http://schemas.microsoft.com/office/drawing/2014/main" id="{8EAC7ECA-14C4-4227-A8EB-441E36FB6A4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
        <p:nvSpPr>
          <p:cNvPr id="108549" name="スライド番号プレースホルダー 4">
            <a:extLst>
              <a:ext uri="{FF2B5EF4-FFF2-40B4-BE49-F238E27FC236}">
                <a16:creationId xmlns:a16="http://schemas.microsoft.com/office/drawing/2014/main" id="{519A2094-0E4B-4879-9E6D-56D8BAB1C4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32EC6B2-2A07-4D09-898D-F5A7B57C9078}" type="slidenum">
              <a:rPr lang="en-US" altLang="ja-JP" smtClean="0">
                <a:latin typeface="Arial" panose="020B0604020202020204" pitchFamily="34" charset="0"/>
              </a:rPr>
              <a:pPr/>
              <a:t>56</a:t>
            </a:fld>
            <a:endParaRPr lang="en-US" altLang="ja-JP">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44D4E4F-F119-4328-A603-696F796545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78930D4-580F-4D94-BEBF-8B3C1C02CD1E}" type="slidenum">
              <a:rPr lang="en-US" altLang="ja-JP" smtClean="0">
                <a:latin typeface="Arial" panose="020B0604020202020204" pitchFamily="34" charset="0"/>
              </a:rPr>
              <a:pPr/>
              <a:t>6</a:t>
            </a:fld>
            <a:endParaRPr lang="en-US" altLang="ja-JP">
              <a:latin typeface="Arial" panose="020B0604020202020204" pitchFamily="34" charset="0"/>
            </a:endParaRPr>
          </a:p>
        </p:txBody>
      </p:sp>
      <p:sp>
        <p:nvSpPr>
          <p:cNvPr id="15363" name="Rectangle 2">
            <a:extLst>
              <a:ext uri="{FF2B5EF4-FFF2-40B4-BE49-F238E27FC236}">
                <a16:creationId xmlns:a16="http://schemas.microsoft.com/office/drawing/2014/main" id="{B5B5FD7F-58A9-4BEE-AE3E-E9D27B08B20C}"/>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3FA42E7-3A44-4901-A44A-9023BA029A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5365" name="ヘッダー プレースホルダ 4">
            <a:extLst>
              <a:ext uri="{FF2B5EF4-FFF2-40B4-BE49-F238E27FC236}">
                <a16:creationId xmlns:a16="http://schemas.microsoft.com/office/drawing/2014/main" id="{62954D12-E3D5-4A4C-88A6-58544EBE2B4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43B9016-0139-42C4-9F65-A26836B43A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4BA5630D-D2F9-4D68-B9C3-8F8AB1D4DCF5}" type="slidenum">
              <a:rPr lang="en-US" altLang="ja-JP" smtClean="0">
                <a:latin typeface="Arial" panose="020B0604020202020204" pitchFamily="34" charset="0"/>
              </a:rPr>
              <a:pPr/>
              <a:t>7</a:t>
            </a:fld>
            <a:endParaRPr lang="en-US" altLang="ja-JP">
              <a:latin typeface="Arial" panose="020B0604020202020204" pitchFamily="34" charset="0"/>
            </a:endParaRPr>
          </a:p>
        </p:txBody>
      </p:sp>
      <p:sp>
        <p:nvSpPr>
          <p:cNvPr id="17411" name="Rectangle 2">
            <a:extLst>
              <a:ext uri="{FF2B5EF4-FFF2-40B4-BE49-F238E27FC236}">
                <a16:creationId xmlns:a16="http://schemas.microsoft.com/office/drawing/2014/main" id="{EBB39A1C-1004-48FF-A43C-47C2622DFF63}"/>
              </a:ext>
            </a:extLst>
          </p:cNvPr>
          <p:cNvSpPr>
            <a:spLocks noRot="1" noChangeArrowheads="1" noTextEdit="1"/>
          </p:cNvSpPr>
          <p:nvPr>
            <p:ph type="sldImg"/>
          </p:nvPr>
        </p:nvSpPr>
        <p:spPr>
          <a:ln/>
        </p:spPr>
      </p:sp>
      <p:sp>
        <p:nvSpPr>
          <p:cNvPr id="17412" name="Rectangle 3">
            <a:extLst>
              <a:ext uri="{FF2B5EF4-FFF2-40B4-BE49-F238E27FC236}">
                <a16:creationId xmlns:a16="http://schemas.microsoft.com/office/drawing/2014/main" id="{B71B4296-C705-43E2-9A36-3E8381A6FA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7413" name="ヘッダー プレースホルダ 4">
            <a:extLst>
              <a:ext uri="{FF2B5EF4-FFF2-40B4-BE49-F238E27FC236}">
                <a16:creationId xmlns:a16="http://schemas.microsoft.com/office/drawing/2014/main" id="{D9BFFEC3-0AAD-45EF-945F-C01EB3A48DB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F1894AE6-783C-4CD1-A861-5133D47333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5553B27-561D-4539-AA2C-84A2788978FF}" type="slidenum">
              <a:rPr lang="en-US" altLang="ja-JP" smtClean="0">
                <a:latin typeface="Arial" panose="020B0604020202020204" pitchFamily="34" charset="0"/>
              </a:rPr>
              <a:pPr/>
              <a:t>8</a:t>
            </a:fld>
            <a:endParaRPr lang="en-US" altLang="ja-JP">
              <a:latin typeface="Arial" panose="020B0604020202020204" pitchFamily="34" charset="0"/>
            </a:endParaRPr>
          </a:p>
        </p:txBody>
      </p:sp>
      <p:sp>
        <p:nvSpPr>
          <p:cNvPr id="19459" name="Rectangle 2">
            <a:extLst>
              <a:ext uri="{FF2B5EF4-FFF2-40B4-BE49-F238E27FC236}">
                <a16:creationId xmlns:a16="http://schemas.microsoft.com/office/drawing/2014/main" id="{E29DE5A4-0304-4FC9-9EB7-E5F4E2B54B57}"/>
              </a:ext>
            </a:extLst>
          </p:cNvPr>
          <p:cNvSpPr>
            <a:spLocks noRot="1" noChangeArrowheads="1" noTextEdit="1"/>
          </p:cNvSpPr>
          <p:nvPr>
            <p:ph type="sldImg"/>
          </p:nvPr>
        </p:nvSpPr>
        <p:spPr>
          <a:ln/>
        </p:spPr>
      </p:sp>
      <p:sp>
        <p:nvSpPr>
          <p:cNvPr id="19460" name="Rectangle 3">
            <a:extLst>
              <a:ext uri="{FF2B5EF4-FFF2-40B4-BE49-F238E27FC236}">
                <a16:creationId xmlns:a16="http://schemas.microsoft.com/office/drawing/2014/main" id="{E84323CF-DC15-4BC9-AAA6-BDB5BCC9AF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9461" name="ヘッダー プレースホルダ 4">
            <a:extLst>
              <a:ext uri="{FF2B5EF4-FFF2-40B4-BE49-F238E27FC236}">
                <a16:creationId xmlns:a16="http://schemas.microsoft.com/office/drawing/2014/main" id="{0ECC90AF-AB75-490F-8F4F-DFD68991B15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1A7EED1-E9AA-4753-88FC-8E094A709D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A9D25B38-00EA-47CD-9EBD-8302DA69F7F4}" type="slidenum">
              <a:rPr lang="en-US" altLang="ja-JP" smtClean="0">
                <a:latin typeface="Arial" panose="020B0604020202020204" pitchFamily="34" charset="0"/>
              </a:rPr>
              <a:pPr/>
              <a:t>9</a:t>
            </a:fld>
            <a:endParaRPr lang="en-US" altLang="ja-JP">
              <a:latin typeface="Arial" panose="020B0604020202020204" pitchFamily="34" charset="0"/>
            </a:endParaRPr>
          </a:p>
        </p:txBody>
      </p:sp>
      <p:sp>
        <p:nvSpPr>
          <p:cNvPr id="21507" name="Rectangle 2">
            <a:extLst>
              <a:ext uri="{FF2B5EF4-FFF2-40B4-BE49-F238E27FC236}">
                <a16:creationId xmlns:a16="http://schemas.microsoft.com/office/drawing/2014/main" id="{13EBC4F6-0F41-40C9-801C-08E7A78C6077}"/>
              </a:ext>
            </a:extLst>
          </p:cNvPr>
          <p:cNvSpPr>
            <a:spLocks noRot="1" noChangeArrowheads="1" noTextEdit="1"/>
          </p:cNvSpPr>
          <p:nvPr>
            <p:ph type="sldImg"/>
          </p:nvPr>
        </p:nvSpPr>
        <p:spPr>
          <a:ln/>
        </p:spPr>
      </p:sp>
      <p:sp>
        <p:nvSpPr>
          <p:cNvPr id="21508" name="Rectangle 3">
            <a:extLst>
              <a:ext uri="{FF2B5EF4-FFF2-40B4-BE49-F238E27FC236}">
                <a16:creationId xmlns:a16="http://schemas.microsoft.com/office/drawing/2014/main" id="{0A5B8AB7-38E7-4CC0-A26C-ED8D457D38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1509" name="ヘッダー プレースホルダ 4">
            <a:extLst>
              <a:ext uri="{FF2B5EF4-FFF2-40B4-BE49-F238E27FC236}">
                <a16:creationId xmlns:a16="http://schemas.microsoft.com/office/drawing/2014/main" id="{984BDA79-B85C-4CF7-8834-9F6E08CF7DE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E2D7EBE2-B324-4F77-96C3-75C6E014CB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3A5F96A-8AD8-4D5E-BD51-75B91D6B1D4E}" type="slidenum">
              <a:rPr lang="en-US" altLang="ja-JP" smtClean="0">
                <a:latin typeface="Arial" panose="020B0604020202020204" pitchFamily="34" charset="0"/>
              </a:rPr>
              <a:pPr/>
              <a:t>10</a:t>
            </a:fld>
            <a:endParaRPr lang="en-US" altLang="ja-JP">
              <a:latin typeface="Arial" panose="020B0604020202020204" pitchFamily="34" charset="0"/>
            </a:endParaRPr>
          </a:p>
        </p:txBody>
      </p:sp>
      <p:sp>
        <p:nvSpPr>
          <p:cNvPr id="23555" name="Rectangle 2">
            <a:extLst>
              <a:ext uri="{FF2B5EF4-FFF2-40B4-BE49-F238E27FC236}">
                <a16:creationId xmlns:a16="http://schemas.microsoft.com/office/drawing/2014/main" id="{CEEB512F-35B9-49CD-9893-8257B45E017E}"/>
              </a:ext>
            </a:extLst>
          </p:cNvPr>
          <p:cNvSpPr>
            <a:spLocks noRot="1" noChangeArrowheads="1" noTextEdit="1"/>
          </p:cNvSpPr>
          <p:nvPr>
            <p:ph type="sldImg"/>
          </p:nvPr>
        </p:nvSpPr>
        <p:spPr>
          <a:ln/>
        </p:spPr>
      </p:sp>
      <p:sp>
        <p:nvSpPr>
          <p:cNvPr id="23556" name="Rectangle 3">
            <a:extLst>
              <a:ext uri="{FF2B5EF4-FFF2-40B4-BE49-F238E27FC236}">
                <a16:creationId xmlns:a16="http://schemas.microsoft.com/office/drawing/2014/main" id="{04DBBEF2-2BCB-4398-9B30-5CD5CA07AE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3557" name="ヘッダー プレースホルダ 4">
            <a:extLst>
              <a:ext uri="{FF2B5EF4-FFF2-40B4-BE49-F238E27FC236}">
                <a16:creationId xmlns:a16="http://schemas.microsoft.com/office/drawing/2014/main" id="{853F7DC7-3F1A-45E2-BC7A-900D1A79649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C1CEDBD8-FB94-46D9-ADE3-D3EFF915E883}"/>
              </a:ext>
            </a:extLst>
          </p:cNvPr>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15714" name="Rectangle 2"/>
          <p:cNvSpPr>
            <a:spLocks noGrp="1" noChangeArrowheads="1"/>
          </p:cNvSpPr>
          <p:nvPr>
            <p:ph type="ctrTitle"/>
          </p:nvPr>
        </p:nvSpPr>
        <p:spPr>
          <a:xfrm>
            <a:off x="685800" y="990600"/>
            <a:ext cx="7772400" cy="1371600"/>
          </a:xfrm>
        </p:spPr>
        <p:txBody>
          <a:bodyPr/>
          <a:lstStyle>
            <a:lvl1pPr>
              <a:defRPr sz="4000"/>
            </a:lvl1pPr>
          </a:lstStyle>
          <a:p>
            <a:r>
              <a:rPr lang="ja-JP" altLang="en-US"/>
              <a:t>マスタ タイトルの書式設定</a:t>
            </a:r>
          </a:p>
        </p:txBody>
      </p:sp>
      <p:sp>
        <p:nvSpPr>
          <p:cNvPr id="115715"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ja-JP" altLang="en-US"/>
              <a:t>マスタ サブタイトルの書式設定</a:t>
            </a:r>
          </a:p>
        </p:txBody>
      </p:sp>
      <p:sp>
        <p:nvSpPr>
          <p:cNvPr id="5" name="Rectangle 4">
            <a:extLst>
              <a:ext uri="{FF2B5EF4-FFF2-40B4-BE49-F238E27FC236}">
                <a16:creationId xmlns:a16="http://schemas.microsoft.com/office/drawing/2014/main" id="{531C296C-2577-40DF-BDA5-FBBFF3523794}"/>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6BCA267-777F-4927-8B67-9B397DF434AC}"/>
              </a:ext>
            </a:extLst>
          </p:cNvPr>
          <p:cNvSpPr>
            <a:spLocks noGrp="1" noChangeArrowheads="1"/>
          </p:cNvSpPr>
          <p:nvPr>
            <p:ph type="ftr" sz="quarter" idx="11"/>
          </p:nvPr>
        </p:nvSpPr>
        <p:spPr>
          <a:xfrm>
            <a:off x="3124200" y="6248400"/>
            <a:ext cx="2895600" cy="457200"/>
          </a:xfrm>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6">
            <a:extLst>
              <a:ext uri="{FF2B5EF4-FFF2-40B4-BE49-F238E27FC236}">
                <a16:creationId xmlns:a16="http://schemas.microsoft.com/office/drawing/2014/main" id="{03929109-608A-4D11-95D5-16B3E65D69CA}"/>
              </a:ext>
            </a:extLst>
          </p:cNvPr>
          <p:cNvSpPr>
            <a:spLocks noGrp="1" noChangeArrowheads="1"/>
          </p:cNvSpPr>
          <p:nvPr>
            <p:ph type="sldNum" sz="quarter" idx="12"/>
          </p:nvPr>
        </p:nvSpPr>
        <p:spPr>
          <a:xfrm>
            <a:off x="6553200" y="6248400"/>
            <a:ext cx="1905000" cy="457200"/>
          </a:xfrm>
        </p:spPr>
        <p:txBody>
          <a:bodyPr/>
          <a:lstStyle>
            <a:lvl1pPr>
              <a:defRPr/>
            </a:lvl1pPr>
          </a:lstStyle>
          <a:p>
            <a:pPr>
              <a:defRPr/>
            </a:pPr>
            <a:fld id="{4CA3655A-9558-4221-8090-18E18E835771}" type="slidenum">
              <a:rPr lang="en-US" altLang="ja-JP"/>
              <a:pPr>
                <a:defRPr/>
              </a:pPr>
              <a:t>‹#›</a:t>
            </a:fld>
            <a:endParaRPr lang="en-US" altLang="ja-JP"/>
          </a:p>
        </p:txBody>
      </p:sp>
    </p:spTree>
    <p:extLst>
      <p:ext uri="{BB962C8B-B14F-4D97-AF65-F5344CB8AC3E}">
        <p14:creationId xmlns:p14="http://schemas.microsoft.com/office/powerpoint/2010/main" val="3544634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CCA461F1-8099-4679-9198-F24B5349118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AE23AB35-9736-448B-8661-36445A3D2F54}"/>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547DE4F6-0CF5-4C77-9E08-779F1201D3AB}"/>
              </a:ext>
            </a:extLst>
          </p:cNvPr>
          <p:cNvSpPr>
            <a:spLocks noGrp="1" noChangeArrowheads="1"/>
          </p:cNvSpPr>
          <p:nvPr>
            <p:ph type="sldNum" sz="quarter" idx="12"/>
          </p:nvPr>
        </p:nvSpPr>
        <p:spPr>
          <a:ln/>
        </p:spPr>
        <p:txBody>
          <a:bodyPr/>
          <a:lstStyle>
            <a:lvl1pPr>
              <a:defRPr/>
            </a:lvl1pPr>
          </a:lstStyle>
          <a:p>
            <a:pPr>
              <a:defRPr/>
            </a:pPr>
            <a:fld id="{C0421706-76BB-4A2C-9D39-4307EEC4ADAD}" type="slidenum">
              <a:rPr lang="en-US" altLang="ja-JP"/>
              <a:pPr>
                <a:defRPr/>
              </a:pPr>
              <a:t>‹#›</a:t>
            </a:fld>
            <a:endParaRPr lang="en-US" altLang="ja-JP"/>
          </a:p>
        </p:txBody>
      </p:sp>
    </p:spTree>
    <p:extLst>
      <p:ext uri="{BB962C8B-B14F-4D97-AF65-F5344CB8AC3E}">
        <p14:creationId xmlns:p14="http://schemas.microsoft.com/office/powerpoint/2010/main" val="275910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3838" y="304800"/>
            <a:ext cx="2001837" cy="586105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566738" y="304800"/>
            <a:ext cx="5854700" cy="586105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8549FD92-6F57-41D3-A968-743FDC608D8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1231BC15-2D8F-4A9A-9B33-49A8E7F7183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6AE8386D-077B-468F-9549-22012FD06886}"/>
              </a:ext>
            </a:extLst>
          </p:cNvPr>
          <p:cNvSpPr>
            <a:spLocks noGrp="1" noChangeArrowheads="1"/>
          </p:cNvSpPr>
          <p:nvPr>
            <p:ph type="sldNum" sz="quarter" idx="12"/>
          </p:nvPr>
        </p:nvSpPr>
        <p:spPr>
          <a:ln/>
        </p:spPr>
        <p:txBody>
          <a:bodyPr/>
          <a:lstStyle>
            <a:lvl1pPr>
              <a:defRPr/>
            </a:lvl1pPr>
          </a:lstStyle>
          <a:p>
            <a:pPr>
              <a:defRPr/>
            </a:pPr>
            <a:fld id="{2881A31C-06A1-4476-9D40-3173C66CBE0E}" type="slidenum">
              <a:rPr lang="en-US" altLang="ja-JP"/>
              <a:pPr>
                <a:defRPr/>
              </a:pPr>
              <a:t>‹#›</a:t>
            </a:fld>
            <a:endParaRPr lang="en-US" altLang="ja-JP"/>
          </a:p>
        </p:txBody>
      </p:sp>
    </p:spTree>
    <p:extLst>
      <p:ext uri="{BB962C8B-B14F-4D97-AF65-F5344CB8AC3E}">
        <p14:creationId xmlns:p14="http://schemas.microsoft.com/office/powerpoint/2010/main" val="2099154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566738" y="304800"/>
            <a:ext cx="8008937" cy="586105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6">
            <a:extLst>
              <a:ext uri="{FF2B5EF4-FFF2-40B4-BE49-F238E27FC236}">
                <a16:creationId xmlns:a16="http://schemas.microsoft.com/office/drawing/2014/main" id="{DA59CBA8-66D7-4A18-AFA2-4DC2B5A2947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a:extLst>
              <a:ext uri="{FF2B5EF4-FFF2-40B4-BE49-F238E27FC236}">
                <a16:creationId xmlns:a16="http://schemas.microsoft.com/office/drawing/2014/main" id="{9EFA1D26-8FBF-49C5-848D-7F7D0ACB9CE2}"/>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5" name="Rectangle 8">
            <a:extLst>
              <a:ext uri="{FF2B5EF4-FFF2-40B4-BE49-F238E27FC236}">
                <a16:creationId xmlns:a16="http://schemas.microsoft.com/office/drawing/2014/main" id="{5E8E8551-4500-4EED-BA3E-3BAB8E6DFDAC}"/>
              </a:ext>
            </a:extLst>
          </p:cNvPr>
          <p:cNvSpPr>
            <a:spLocks noGrp="1" noChangeArrowheads="1"/>
          </p:cNvSpPr>
          <p:nvPr>
            <p:ph type="sldNum" sz="quarter" idx="12"/>
          </p:nvPr>
        </p:nvSpPr>
        <p:spPr>
          <a:ln/>
        </p:spPr>
        <p:txBody>
          <a:bodyPr/>
          <a:lstStyle>
            <a:lvl1pPr>
              <a:defRPr/>
            </a:lvl1pPr>
          </a:lstStyle>
          <a:p>
            <a:pPr>
              <a:defRPr/>
            </a:pPr>
            <a:fld id="{19E6AA03-6647-4AB1-8F0B-F8526CD65CA6}" type="slidenum">
              <a:rPr lang="en-US" altLang="ja-JP"/>
              <a:pPr>
                <a:defRPr/>
              </a:pPr>
              <a:t>‹#›</a:t>
            </a:fld>
            <a:endParaRPr lang="en-US" altLang="ja-JP"/>
          </a:p>
        </p:txBody>
      </p:sp>
    </p:spTree>
    <p:extLst>
      <p:ext uri="{BB962C8B-B14F-4D97-AF65-F5344CB8AC3E}">
        <p14:creationId xmlns:p14="http://schemas.microsoft.com/office/powerpoint/2010/main" val="2185901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74675" y="304800"/>
            <a:ext cx="8001000" cy="747713"/>
          </a:xfrm>
        </p:spPr>
        <p:txBody>
          <a:bodyPr/>
          <a:lstStyle/>
          <a:p>
            <a:r>
              <a:rPr lang="ja-JP" altLang="en-US"/>
              <a:t>マスタ タイトルの書式設定</a:t>
            </a:r>
          </a:p>
        </p:txBody>
      </p:sp>
      <p:sp>
        <p:nvSpPr>
          <p:cNvPr id="3" name="表プレースホルダ 2"/>
          <p:cNvSpPr>
            <a:spLocks noGrp="1"/>
          </p:cNvSpPr>
          <p:nvPr>
            <p:ph type="tbl" idx="1"/>
          </p:nvPr>
        </p:nvSpPr>
        <p:spPr>
          <a:xfrm>
            <a:off x="566738" y="1341438"/>
            <a:ext cx="8001000" cy="4824412"/>
          </a:xfrm>
        </p:spPr>
        <p:txBody>
          <a:bodyPr/>
          <a:lstStyle/>
          <a:p>
            <a:pPr lvl="0"/>
            <a:endParaRPr lang="ja-JP" altLang="en-US" noProof="0"/>
          </a:p>
        </p:txBody>
      </p:sp>
      <p:sp>
        <p:nvSpPr>
          <p:cNvPr id="4" name="Rectangle 6">
            <a:extLst>
              <a:ext uri="{FF2B5EF4-FFF2-40B4-BE49-F238E27FC236}">
                <a16:creationId xmlns:a16="http://schemas.microsoft.com/office/drawing/2014/main" id="{FACDE694-C8E3-41BF-866D-E7800B0D8C5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C91E3D8B-FDF1-4705-A967-73511F9901F8}"/>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A1921FD8-0ED7-4353-8BC8-AB63837D464B}"/>
              </a:ext>
            </a:extLst>
          </p:cNvPr>
          <p:cNvSpPr>
            <a:spLocks noGrp="1" noChangeArrowheads="1"/>
          </p:cNvSpPr>
          <p:nvPr>
            <p:ph type="sldNum" sz="quarter" idx="12"/>
          </p:nvPr>
        </p:nvSpPr>
        <p:spPr>
          <a:ln/>
        </p:spPr>
        <p:txBody>
          <a:bodyPr/>
          <a:lstStyle>
            <a:lvl1pPr>
              <a:defRPr/>
            </a:lvl1pPr>
          </a:lstStyle>
          <a:p>
            <a:pPr>
              <a:defRPr/>
            </a:pPr>
            <a:fld id="{4AB51E76-B41D-4945-8631-1720903F5A12}" type="slidenum">
              <a:rPr lang="en-US" altLang="ja-JP"/>
              <a:pPr>
                <a:defRPr/>
              </a:pPr>
              <a:t>‹#›</a:t>
            </a:fld>
            <a:endParaRPr lang="en-US" altLang="ja-JP"/>
          </a:p>
        </p:txBody>
      </p:sp>
    </p:spTree>
    <p:extLst>
      <p:ext uri="{BB962C8B-B14F-4D97-AF65-F5344CB8AC3E}">
        <p14:creationId xmlns:p14="http://schemas.microsoft.com/office/powerpoint/2010/main" val="2246841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1146675D-8C6D-4244-A83A-0A2CEB029CA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7F0190F8-78CB-4116-82D3-0C03DD0CB91F}"/>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970B8A8C-1C98-4104-BDA4-449D3C5DF376}"/>
              </a:ext>
            </a:extLst>
          </p:cNvPr>
          <p:cNvSpPr>
            <a:spLocks noGrp="1" noChangeArrowheads="1"/>
          </p:cNvSpPr>
          <p:nvPr>
            <p:ph type="sldNum" sz="quarter" idx="12"/>
          </p:nvPr>
        </p:nvSpPr>
        <p:spPr>
          <a:ln/>
        </p:spPr>
        <p:txBody>
          <a:bodyPr/>
          <a:lstStyle>
            <a:lvl1pPr>
              <a:defRPr/>
            </a:lvl1pPr>
          </a:lstStyle>
          <a:p>
            <a:pPr>
              <a:defRPr/>
            </a:pPr>
            <a:fld id="{BAE7B2DF-DDE9-4B22-B1D6-BB85CA146F03}" type="slidenum">
              <a:rPr lang="en-US" altLang="ja-JP"/>
              <a:pPr>
                <a:defRPr/>
              </a:pPr>
              <a:t>‹#›</a:t>
            </a:fld>
            <a:endParaRPr lang="en-US" altLang="ja-JP"/>
          </a:p>
        </p:txBody>
      </p:sp>
    </p:spTree>
    <p:extLst>
      <p:ext uri="{BB962C8B-B14F-4D97-AF65-F5344CB8AC3E}">
        <p14:creationId xmlns:p14="http://schemas.microsoft.com/office/powerpoint/2010/main" val="3431527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6">
            <a:extLst>
              <a:ext uri="{FF2B5EF4-FFF2-40B4-BE49-F238E27FC236}">
                <a16:creationId xmlns:a16="http://schemas.microsoft.com/office/drawing/2014/main" id="{E37F5AB0-C969-4005-8103-2933A5FC3AC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70463F01-85BA-41E7-9C57-7F85EE359F21}"/>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81B1EB36-22AA-4973-9602-B6A7F6A12A16}"/>
              </a:ext>
            </a:extLst>
          </p:cNvPr>
          <p:cNvSpPr>
            <a:spLocks noGrp="1" noChangeArrowheads="1"/>
          </p:cNvSpPr>
          <p:nvPr>
            <p:ph type="sldNum" sz="quarter" idx="12"/>
          </p:nvPr>
        </p:nvSpPr>
        <p:spPr>
          <a:ln/>
        </p:spPr>
        <p:txBody>
          <a:bodyPr/>
          <a:lstStyle>
            <a:lvl1pPr>
              <a:defRPr/>
            </a:lvl1pPr>
          </a:lstStyle>
          <a:p>
            <a:pPr>
              <a:defRPr/>
            </a:pPr>
            <a:fld id="{BA6F6782-02C4-4615-9485-03337C3D9940}" type="slidenum">
              <a:rPr lang="en-US" altLang="ja-JP"/>
              <a:pPr>
                <a:defRPr/>
              </a:pPr>
              <a:t>‹#›</a:t>
            </a:fld>
            <a:endParaRPr lang="en-US" altLang="ja-JP"/>
          </a:p>
        </p:txBody>
      </p:sp>
    </p:spTree>
    <p:extLst>
      <p:ext uri="{BB962C8B-B14F-4D97-AF65-F5344CB8AC3E}">
        <p14:creationId xmlns:p14="http://schemas.microsoft.com/office/powerpoint/2010/main" val="138207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566738" y="1341438"/>
            <a:ext cx="392430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3438" y="1341438"/>
            <a:ext cx="392430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a:extLst>
              <a:ext uri="{FF2B5EF4-FFF2-40B4-BE49-F238E27FC236}">
                <a16:creationId xmlns:a16="http://schemas.microsoft.com/office/drawing/2014/main" id="{E0A8A39D-5F69-4BEA-9047-CBC08778A7E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9398923C-CFE7-440F-98F8-E4BE439F9A0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8">
            <a:extLst>
              <a:ext uri="{FF2B5EF4-FFF2-40B4-BE49-F238E27FC236}">
                <a16:creationId xmlns:a16="http://schemas.microsoft.com/office/drawing/2014/main" id="{F87CE44C-CB6B-43D6-9DCE-05B2221F9CE5}"/>
              </a:ext>
            </a:extLst>
          </p:cNvPr>
          <p:cNvSpPr>
            <a:spLocks noGrp="1" noChangeArrowheads="1"/>
          </p:cNvSpPr>
          <p:nvPr>
            <p:ph type="sldNum" sz="quarter" idx="12"/>
          </p:nvPr>
        </p:nvSpPr>
        <p:spPr>
          <a:ln/>
        </p:spPr>
        <p:txBody>
          <a:bodyPr/>
          <a:lstStyle>
            <a:lvl1pPr>
              <a:defRPr/>
            </a:lvl1pPr>
          </a:lstStyle>
          <a:p>
            <a:pPr>
              <a:defRPr/>
            </a:pPr>
            <a:fld id="{2369DE57-012E-43F5-9AFC-01F86FCB36A5}" type="slidenum">
              <a:rPr lang="en-US" altLang="ja-JP"/>
              <a:pPr>
                <a:defRPr/>
              </a:pPr>
              <a:t>‹#›</a:t>
            </a:fld>
            <a:endParaRPr lang="en-US" altLang="ja-JP"/>
          </a:p>
        </p:txBody>
      </p:sp>
    </p:spTree>
    <p:extLst>
      <p:ext uri="{BB962C8B-B14F-4D97-AF65-F5344CB8AC3E}">
        <p14:creationId xmlns:p14="http://schemas.microsoft.com/office/powerpoint/2010/main" val="2825923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a:extLst>
              <a:ext uri="{FF2B5EF4-FFF2-40B4-BE49-F238E27FC236}">
                <a16:creationId xmlns:a16="http://schemas.microsoft.com/office/drawing/2014/main" id="{C4B815BA-5EAE-4BDE-BE47-EA3E1E4995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7">
            <a:extLst>
              <a:ext uri="{FF2B5EF4-FFF2-40B4-BE49-F238E27FC236}">
                <a16:creationId xmlns:a16="http://schemas.microsoft.com/office/drawing/2014/main" id="{9AFA653E-2D4D-48EB-B5FD-0553D63EB8B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9" name="Rectangle 8">
            <a:extLst>
              <a:ext uri="{FF2B5EF4-FFF2-40B4-BE49-F238E27FC236}">
                <a16:creationId xmlns:a16="http://schemas.microsoft.com/office/drawing/2014/main" id="{E23E33A5-B2A3-420A-ACD7-9A0E7A8BE3CC}"/>
              </a:ext>
            </a:extLst>
          </p:cNvPr>
          <p:cNvSpPr>
            <a:spLocks noGrp="1" noChangeArrowheads="1"/>
          </p:cNvSpPr>
          <p:nvPr>
            <p:ph type="sldNum" sz="quarter" idx="12"/>
          </p:nvPr>
        </p:nvSpPr>
        <p:spPr>
          <a:ln/>
        </p:spPr>
        <p:txBody>
          <a:bodyPr/>
          <a:lstStyle>
            <a:lvl1pPr>
              <a:defRPr/>
            </a:lvl1pPr>
          </a:lstStyle>
          <a:p>
            <a:pPr>
              <a:defRPr/>
            </a:pPr>
            <a:fld id="{6C772DEC-4167-4510-AB48-7FF61BDC221E}" type="slidenum">
              <a:rPr lang="en-US" altLang="ja-JP"/>
              <a:pPr>
                <a:defRPr/>
              </a:pPr>
              <a:t>‹#›</a:t>
            </a:fld>
            <a:endParaRPr lang="en-US" altLang="ja-JP"/>
          </a:p>
        </p:txBody>
      </p:sp>
    </p:spTree>
    <p:extLst>
      <p:ext uri="{BB962C8B-B14F-4D97-AF65-F5344CB8AC3E}">
        <p14:creationId xmlns:p14="http://schemas.microsoft.com/office/powerpoint/2010/main" val="256311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6">
            <a:extLst>
              <a:ext uri="{FF2B5EF4-FFF2-40B4-BE49-F238E27FC236}">
                <a16:creationId xmlns:a16="http://schemas.microsoft.com/office/drawing/2014/main" id="{3E144B63-A274-4EE9-B388-5429BC89F9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a:extLst>
              <a:ext uri="{FF2B5EF4-FFF2-40B4-BE49-F238E27FC236}">
                <a16:creationId xmlns:a16="http://schemas.microsoft.com/office/drawing/2014/main" id="{40AB60F5-C5AC-46C9-957B-E161A0B4202E}"/>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5" name="Rectangle 8">
            <a:extLst>
              <a:ext uri="{FF2B5EF4-FFF2-40B4-BE49-F238E27FC236}">
                <a16:creationId xmlns:a16="http://schemas.microsoft.com/office/drawing/2014/main" id="{7C586388-4B42-4C9A-A7AB-7AC3DC0DB984}"/>
              </a:ext>
            </a:extLst>
          </p:cNvPr>
          <p:cNvSpPr>
            <a:spLocks noGrp="1" noChangeArrowheads="1"/>
          </p:cNvSpPr>
          <p:nvPr>
            <p:ph type="sldNum" sz="quarter" idx="12"/>
          </p:nvPr>
        </p:nvSpPr>
        <p:spPr>
          <a:ln/>
        </p:spPr>
        <p:txBody>
          <a:bodyPr/>
          <a:lstStyle>
            <a:lvl1pPr>
              <a:defRPr/>
            </a:lvl1pPr>
          </a:lstStyle>
          <a:p>
            <a:pPr>
              <a:defRPr/>
            </a:pPr>
            <a:fld id="{B8E315F9-46D9-4A7E-9181-8DEBC112C7EF}" type="slidenum">
              <a:rPr lang="en-US" altLang="ja-JP"/>
              <a:pPr>
                <a:defRPr/>
              </a:pPr>
              <a:t>‹#›</a:t>
            </a:fld>
            <a:endParaRPr lang="en-US" altLang="ja-JP"/>
          </a:p>
        </p:txBody>
      </p:sp>
    </p:spTree>
    <p:extLst>
      <p:ext uri="{BB962C8B-B14F-4D97-AF65-F5344CB8AC3E}">
        <p14:creationId xmlns:p14="http://schemas.microsoft.com/office/powerpoint/2010/main" val="119501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CDDEE35-274C-4645-9C1F-0C3E44F1314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7">
            <a:extLst>
              <a:ext uri="{FF2B5EF4-FFF2-40B4-BE49-F238E27FC236}">
                <a16:creationId xmlns:a16="http://schemas.microsoft.com/office/drawing/2014/main" id="{119CF39B-BA40-482C-89E2-B5BA5744563F}"/>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4" name="Rectangle 8">
            <a:extLst>
              <a:ext uri="{FF2B5EF4-FFF2-40B4-BE49-F238E27FC236}">
                <a16:creationId xmlns:a16="http://schemas.microsoft.com/office/drawing/2014/main" id="{61B45E3E-A866-450F-B6AF-509804224AE2}"/>
              </a:ext>
            </a:extLst>
          </p:cNvPr>
          <p:cNvSpPr>
            <a:spLocks noGrp="1" noChangeArrowheads="1"/>
          </p:cNvSpPr>
          <p:nvPr>
            <p:ph type="sldNum" sz="quarter" idx="12"/>
          </p:nvPr>
        </p:nvSpPr>
        <p:spPr>
          <a:ln/>
        </p:spPr>
        <p:txBody>
          <a:bodyPr/>
          <a:lstStyle>
            <a:lvl1pPr>
              <a:defRPr/>
            </a:lvl1pPr>
          </a:lstStyle>
          <a:p>
            <a:pPr>
              <a:defRPr/>
            </a:pPr>
            <a:fld id="{75ACA3B8-D53E-4E46-8F7B-BD4C37CFAD4A}" type="slidenum">
              <a:rPr lang="en-US" altLang="ja-JP"/>
              <a:pPr>
                <a:defRPr/>
              </a:pPr>
              <a:t>‹#›</a:t>
            </a:fld>
            <a:endParaRPr lang="en-US" altLang="ja-JP"/>
          </a:p>
        </p:txBody>
      </p:sp>
    </p:spTree>
    <p:extLst>
      <p:ext uri="{BB962C8B-B14F-4D97-AF65-F5344CB8AC3E}">
        <p14:creationId xmlns:p14="http://schemas.microsoft.com/office/powerpoint/2010/main" val="113153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id="{C131F38F-687C-4672-8A83-8645D459319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2D9EA56C-580A-402A-A4FE-24ABC4EEB53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8">
            <a:extLst>
              <a:ext uri="{FF2B5EF4-FFF2-40B4-BE49-F238E27FC236}">
                <a16:creationId xmlns:a16="http://schemas.microsoft.com/office/drawing/2014/main" id="{DD527048-A31B-472D-BB57-395464B7251E}"/>
              </a:ext>
            </a:extLst>
          </p:cNvPr>
          <p:cNvSpPr>
            <a:spLocks noGrp="1" noChangeArrowheads="1"/>
          </p:cNvSpPr>
          <p:nvPr>
            <p:ph type="sldNum" sz="quarter" idx="12"/>
          </p:nvPr>
        </p:nvSpPr>
        <p:spPr>
          <a:ln/>
        </p:spPr>
        <p:txBody>
          <a:bodyPr/>
          <a:lstStyle>
            <a:lvl1pPr>
              <a:defRPr/>
            </a:lvl1pPr>
          </a:lstStyle>
          <a:p>
            <a:pPr>
              <a:defRPr/>
            </a:pPr>
            <a:fld id="{413530BE-A176-4CA4-BF5C-AA5B69E7A7DC}" type="slidenum">
              <a:rPr lang="en-US" altLang="ja-JP"/>
              <a:pPr>
                <a:defRPr/>
              </a:pPr>
              <a:t>‹#›</a:t>
            </a:fld>
            <a:endParaRPr lang="en-US" altLang="ja-JP"/>
          </a:p>
        </p:txBody>
      </p:sp>
    </p:spTree>
    <p:extLst>
      <p:ext uri="{BB962C8B-B14F-4D97-AF65-F5344CB8AC3E}">
        <p14:creationId xmlns:p14="http://schemas.microsoft.com/office/powerpoint/2010/main" val="1145662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id="{9B7270E8-38EF-4E4C-991A-C8ADB683E6A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18D1060D-6392-4E8C-AB4A-C234E31A018E}"/>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8">
            <a:extLst>
              <a:ext uri="{FF2B5EF4-FFF2-40B4-BE49-F238E27FC236}">
                <a16:creationId xmlns:a16="http://schemas.microsoft.com/office/drawing/2014/main" id="{8B507368-C8C0-46E5-870A-7111A16D7BBC}"/>
              </a:ext>
            </a:extLst>
          </p:cNvPr>
          <p:cNvSpPr>
            <a:spLocks noGrp="1" noChangeArrowheads="1"/>
          </p:cNvSpPr>
          <p:nvPr>
            <p:ph type="sldNum" sz="quarter" idx="12"/>
          </p:nvPr>
        </p:nvSpPr>
        <p:spPr>
          <a:ln/>
        </p:spPr>
        <p:txBody>
          <a:bodyPr/>
          <a:lstStyle>
            <a:lvl1pPr>
              <a:defRPr/>
            </a:lvl1pPr>
          </a:lstStyle>
          <a:p>
            <a:pPr>
              <a:defRPr/>
            </a:pPr>
            <a:fld id="{982401D2-3748-4456-90E1-92D60571C9E2}" type="slidenum">
              <a:rPr lang="en-US" altLang="ja-JP"/>
              <a:pPr>
                <a:defRPr/>
              </a:pPr>
              <a:t>‹#›</a:t>
            </a:fld>
            <a:endParaRPr lang="en-US" altLang="ja-JP"/>
          </a:p>
        </p:txBody>
      </p:sp>
    </p:spTree>
    <p:extLst>
      <p:ext uri="{BB962C8B-B14F-4D97-AF65-F5344CB8AC3E}">
        <p14:creationId xmlns:p14="http://schemas.microsoft.com/office/powerpoint/2010/main" val="379954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7227991-E9EE-46A9-B1BE-9DD54EB2BDB0}"/>
              </a:ext>
            </a:extLst>
          </p:cNvPr>
          <p:cNvSpPr>
            <a:spLocks noGrp="1" noChangeArrowheads="1"/>
          </p:cNvSpPr>
          <p:nvPr>
            <p:ph type="title"/>
          </p:nvPr>
        </p:nvSpPr>
        <p:spPr bwMode="auto">
          <a:xfrm>
            <a:off x="574675" y="304800"/>
            <a:ext cx="80010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DE7BAC5A-971D-4190-92C1-F9D9F764065D}"/>
              </a:ext>
            </a:extLst>
          </p:cNvPr>
          <p:cNvSpPr>
            <a:spLocks noGrp="1" noChangeArrowheads="1"/>
          </p:cNvSpPr>
          <p:nvPr>
            <p:ph type="body" idx="1"/>
          </p:nvPr>
        </p:nvSpPr>
        <p:spPr bwMode="auto">
          <a:xfrm>
            <a:off x="566738" y="1341438"/>
            <a:ext cx="80010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AutoShape 4">
            <a:extLst>
              <a:ext uri="{FF2B5EF4-FFF2-40B4-BE49-F238E27FC236}">
                <a16:creationId xmlns:a16="http://schemas.microsoft.com/office/drawing/2014/main" id="{2B04DF49-E6CC-466E-B836-9B3827712A8C}"/>
              </a:ext>
            </a:extLst>
          </p:cNvPr>
          <p:cNvSpPr>
            <a:spLocks noChangeArrowheads="1"/>
          </p:cNvSpPr>
          <p:nvPr/>
        </p:nvSpPr>
        <p:spPr bwMode="auto">
          <a:xfrm>
            <a:off x="609600" y="1125538"/>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029" name="Line 5">
            <a:extLst>
              <a:ext uri="{FF2B5EF4-FFF2-40B4-BE49-F238E27FC236}">
                <a16:creationId xmlns:a16="http://schemas.microsoft.com/office/drawing/2014/main" id="{824A5721-F017-46F9-87DB-CC8E2B372271}"/>
              </a:ext>
            </a:extLst>
          </p:cNvPr>
          <p:cNvSpPr>
            <a:spLocks noChangeShapeType="1"/>
          </p:cNvSpPr>
          <p:nvPr/>
        </p:nvSpPr>
        <p:spPr bwMode="auto">
          <a:xfrm flipV="1">
            <a:off x="609600" y="6308725"/>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694" name="Rectangle 6">
            <a:extLst>
              <a:ext uri="{FF2B5EF4-FFF2-40B4-BE49-F238E27FC236}">
                <a16:creationId xmlns:a16="http://schemas.microsoft.com/office/drawing/2014/main" id="{B1701A72-A73B-4DDE-B92E-3CF16ED8037C}"/>
              </a:ext>
            </a:extLst>
          </p:cNvPr>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200">
                <a:ea typeface="ＭＳ Ｐゴシック" panose="020B0600070205080204" pitchFamily="50" charset="-128"/>
              </a:defRPr>
            </a:lvl1pPr>
          </a:lstStyle>
          <a:p>
            <a:pPr>
              <a:defRPr/>
            </a:pPr>
            <a:endParaRPr lang="en-US" altLang="ja-JP"/>
          </a:p>
        </p:txBody>
      </p:sp>
      <p:sp>
        <p:nvSpPr>
          <p:cNvPr id="114695" name="Rectangle 7">
            <a:extLst>
              <a:ext uri="{FF2B5EF4-FFF2-40B4-BE49-F238E27FC236}">
                <a16:creationId xmlns:a16="http://schemas.microsoft.com/office/drawing/2014/main" id="{ADB70E72-9729-42AF-93EE-60B8F96038E0}"/>
              </a:ext>
            </a:extLst>
          </p:cNvPr>
          <p:cNvSpPr>
            <a:spLocks noGrp="1" noChangeArrowheads="1"/>
          </p:cNvSpPr>
          <p:nvPr>
            <p:ph type="ftr" sz="quarter" idx="3"/>
          </p:nvPr>
        </p:nvSpPr>
        <p:spPr bwMode="auto">
          <a:xfrm>
            <a:off x="3124200" y="6381750"/>
            <a:ext cx="2895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200">
                <a:ea typeface="ＭＳ Ｐゴシック" panose="020B0600070205080204" pitchFamily="50" charset="-128"/>
              </a:defRPr>
            </a:lvl1pPr>
          </a:lstStyle>
          <a:p>
            <a:pPr>
              <a:defRPr/>
            </a:pPr>
            <a:r>
              <a:rPr lang="ja-JP" altLang="en-US"/>
              <a:t>平成</a:t>
            </a:r>
            <a:r>
              <a:rPr lang="en-US" altLang="ja-JP"/>
              <a:t>29</a:t>
            </a:r>
            <a:r>
              <a:rPr lang="ja-JP" altLang="en-US"/>
              <a:t>年度安全衛生教育テキスト</a:t>
            </a:r>
            <a:endParaRPr lang="en-US" altLang="ja-JP"/>
          </a:p>
        </p:txBody>
      </p:sp>
      <p:sp>
        <p:nvSpPr>
          <p:cNvPr id="114696" name="Rectangle 8">
            <a:extLst>
              <a:ext uri="{FF2B5EF4-FFF2-40B4-BE49-F238E27FC236}">
                <a16:creationId xmlns:a16="http://schemas.microsoft.com/office/drawing/2014/main" id="{D0BF225F-4004-4E3B-A64F-E8B837BBC99A}"/>
              </a:ext>
            </a:extLst>
          </p:cNvPr>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200"/>
            </a:lvl1pPr>
          </a:lstStyle>
          <a:p>
            <a:pPr>
              <a:defRPr/>
            </a:pPr>
            <a:fld id="{EDAE1DF9-D9EB-4E54-BF7F-0070A3C98F8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971"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 id="2147484969" r:id="rId12"/>
    <p:sldLayoutId id="2147484970" r:id="rId13"/>
  </p:sldLayoutIdLst>
  <p:hf sldNum="0" hdr="0" ftr="0" dt="0"/>
  <p:txStyles>
    <p:title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07E883E-4045-4149-8309-FAB19CBCE424}"/>
              </a:ext>
            </a:extLst>
          </p:cNvPr>
          <p:cNvSpPr>
            <a:spLocks noGrp="1" noChangeArrowheads="1"/>
          </p:cNvSpPr>
          <p:nvPr>
            <p:ph type="ctrTitle"/>
          </p:nvPr>
        </p:nvSpPr>
        <p:spPr>
          <a:xfrm>
            <a:off x="685800" y="990600"/>
            <a:ext cx="8001000" cy="1371600"/>
          </a:xfrm>
        </p:spPr>
        <p:txBody>
          <a:bodyPr/>
          <a:lstStyle/>
          <a:p>
            <a:pPr eaLnBrk="1" hangingPunct="1"/>
            <a:r>
              <a:rPr lang="ja-JP" altLang="en-US"/>
              <a:t>安全衛生教育テキスト</a:t>
            </a:r>
            <a:endParaRPr lang="ja-JP" altLang="en-US">
              <a:solidFill>
                <a:schemeClr val="tx1"/>
              </a:solidFill>
            </a:endParaRPr>
          </a:p>
        </p:txBody>
      </p:sp>
      <p:sp>
        <p:nvSpPr>
          <p:cNvPr id="5123" name="Rectangle 3">
            <a:extLst>
              <a:ext uri="{FF2B5EF4-FFF2-40B4-BE49-F238E27FC236}">
                <a16:creationId xmlns:a16="http://schemas.microsoft.com/office/drawing/2014/main" id="{03CBF697-D359-4E75-8CF9-0CCA9F0B1F17}"/>
              </a:ext>
            </a:extLst>
          </p:cNvPr>
          <p:cNvSpPr>
            <a:spLocks noGrp="1" noChangeArrowheads="1"/>
          </p:cNvSpPr>
          <p:nvPr>
            <p:ph type="subTitle" idx="1"/>
          </p:nvPr>
        </p:nvSpPr>
        <p:spPr>
          <a:xfrm>
            <a:off x="971550" y="3962400"/>
            <a:ext cx="7867650" cy="1905000"/>
          </a:xfrm>
        </p:spPr>
        <p:txBody>
          <a:bodyPr/>
          <a:lstStyle/>
          <a:p>
            <a:pPr algn="r" eaLnBrk="1" hangingPunct="1"/>
            <a:r>
              <a:rPr lang="ja-JP" altLang="en-US" sz="3200"/>
              <a:t>東京大学大学院理学系研究科・理学部等</a:t>
            </a:r>
            <a:endParaRPr lang="en-US" altLang="ja-JP" sz="3200"/>
          </a:p>
          <a:p>
            <a:pPr algn="r" eaLnBrk="1" hangingPunct="1"/>
            <a:r>
              <a:rPr lang="ja-JP" altLang="en-US" sz="3200"/>
              <a:t>環境安全管理室</a:t>
            </a:r>
          </a:p>
        </p:txBody>
      </p:sp>
      <p:sp>
        <p:nvSpPr>
          <p:cNvPr id="4" name="Rectangle 3">
            <a:extLst>
              <a:ext uri="{FF2B5EF4-FFF2-40B4-BE49-F238E27FC236}">
                <a16:creationId xmlns:a16="http://schemas.microsoft.com/office/drawing/2014/main" id="{44B55EA7-75A4-4CC2-A22D-541243E3F94F}"/>
              </a:ext>
            </a:extLst>
          </p:cNvPr>
          <p:cNvSpPr txBox="1">
            <a:spLocks noChangeArrowheads="1"/>
          </p:cNvSpPr>
          <p:nvPr/>
        </p:nvSpPr>
        <p:spPr bwMode="auto">
          <a:xfrm>
            <a:off x="6732588" y="2492375"/>
            <a:ext cx="1898650" cy="431800"/>
          </a:xfrm>
          <a:prstGeom prst="rect">
            <a:avLst/>
          </a:prstGeom>
          <a:noFill/>
          <a:ln w="9525">
            <a:noFill/>
            <a:miter lim="800000"/>
            <a:headEnd/>
            <a:tailEnd/>
          </a:ln>
          <a:effectLst/>
        </p:spPr>
        <p:txBody>
          <a:bodyPr/>
          <a:lstStyle/>
          <a:p>
            <a:pPr eaLnBrk="1" hangingPunct="1">
              <a:spcBef>
                <a:spcPct val="20000"/>
              </a:spcBef>
              <a:buClr>
                <a:schemeClr val="accent2"/>
              </a:buClr>
              <a:buFont typeface="Wingdings" pitchFamily="2" charset="2"/>
              <a:buNone/>
              <a:defRPr/>
            </a:pPr>
            <a:r>
              <a:rPr lang="ja-JP" altLang="en-US" sz="2000" kern="0" dirty="0">
                <a:latin typeface="+mn-lt"/>
                <a:ea typeface="+mn-ea"/>
              </a:rPr>
              <a:t>２０２１年度版</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1F76DAC-2CE3-415B-AA00-A1A2AD17C1D6}"/>
              </a:ext>
            </a:extLst>
          </p:cNvPr>
          <p:cNvSpPr>
            <a:spLocks noGrp="1" noChangeArrowheads="1"/>
          </p:cNvSpPr>
          <p:nvPr>
            <p:ph type="title"/>
          </p:nvPr>
        </p:nvSpPr>
        <p:spPr>
          <a:xfrm>
            <a:off x="571500" y="404813"/>
            <a:ext cx="8001000" cy="747712"/>
          </a:xfrm>
        </p:spPr>
        <p:txBody>
          <a:bodyPr/>
          <a:lstStyle/>
          <a:p>
            <a:pPr eaLnBrk="1" hangingPunct="1"/>
            <a:r>
              <a:rPr lang="ja-JP" altLang="en-US" sz="3200"/>
              <a:t>２．環境安全管理体制④　</a:t>
            </a:r>
            <a:br>
              <a:rPr lang="en-US" altLang="ja-JP" sz="3200"/>
            </a:br>
            <a:r>
              <a:rPr lang="ja-JP" altLang="en-US" sz="3200"/>
              <a:t>安全教育</a:t>
            </a:r>
          </a:p>
        </p:txBody>
      </p:sp>
      <p:sp useBgFill="1">
        <p:nvSpPr>
          <p:cNvPr id="28675" name="Rectangle 3">
            <a:extLst>
              <a:ext uri="{FF2B5EF4-FFF2-40B4-BE49-F238E27FC236}">
                <a16:creationId xmlns:a16="http://schemas.microsoft.com/office/drawing/2014/main" id="{263486CE-ACA7-48EE-B71B-ECA816B67334}"/>
              </a:ext>
            </a:extLst>
          </p:cNvPr>
          <p:cNvSpPr>
            <a:spLocks noGrp="1" noChangeArrowheads="1"/>
          </p:cNvSpPr>
          <p:nvPr>
            <p:ph type="body" idx="1"/>
          </p:nvPr>
        </p:nvSpPr>
        <p:spPr>
          <a:xfrm>
            <a:off x="395288" y="1341438"/>
            <a:ext cx="8353425" cy="4535487"/>
          </a:xfrm>
        </p:spPr>
        <p:txBody>
          <a:bodyPr/>
          <a:lstStyle/>
          <a:p>
            <a:pPr marL="0" indent="0" algn="just" eaLnBrk="1" hangingPunct="1">
              <a:spcBef>
                <a:spcPct val="0"/>
              </a:spcBef>
              <a:buClrTx/>
              <a:buFontTx/>
              <a:buNone/>
              <a:defRPr/>
            </a:pPr>
            <a:r>
              <a:rPr lang="ja-JP" altLang="en-US" sz="2200" dirty="0">
                <a:latin typeface="ＭＳ Ｐゴシック" panose="020B0600070205080204" pitchFamily="50" charset="-128"/>
              </a:rPr>
              <a:t>労働安全衛生法は、労働による災害、健康障害の防止のために、様々な規制を設けるとともに、</a:t>
            </a:r>
            <a:r>
              <a:rPr lang="ja-JP" altLang="en-US" sz="2200" u="sng" dirty="0">
                <a:latin typeface="ＭＳ Ｐゴシック" panose="020B0600070205080204" pitchFamily="50" charset="-128"/>
              </a:rPr>
              <a:t>安全衛生教育の受講を義務付けている</a:t>
            </a:r>
            <a:r>
              <a:rPr lang="ja-JP" altLang="en-US" sz="2200" dirty="0">
                <a:latin typeface="ＭＳ Ｐゴシック" panose="020B0600070205080204" pitchFamily="50" charset="-128"/>
              </a:rPr>
              <a:t>（第</a:t>
            </a:r>
            <a:r>
              <a:rPr lang="en-US" altLang="ja-JP" sz="2200" dirty="0">
                <a:latin typeface="ＭＳ Ｐゴシック" panose="020B0600070205080204" pitchFamily="50" charset="-128"/>
              </a:rPr>
              <a:t>59</a:t>
            </a:r>
            <a:r>
              <a:rPr lang="ja-JP" altLang="en-US" sz="2200" dirty="0">
                <a:latin typeface="ＭＳ Ｐゴシック" panose="020B0600070205080204" pitchFamily="50" charset="-128"/>
              </a:rPr>
              <a:t>条）。</a:t>
            </a:r>
            <a:endParaRPr lang="en-US" altLang="ja-JP" sz="2200" dirty="0">
              <a:latin typeface="ＭＳ Ｐゴシック" panose="020B0600070205080204" pitchFamily="50" charset="-128"/>
            </a:endParaRPr>
          </a:p>
          <a:p>
            <a:pPr marL="0" indent="0" algn="just" eaLnBrk="1" hangingPunct="1">
              <a:spcBef>
                <a:spcPct val="0"/>
              </a:spcBef>
              <a:buClrTx/>
              <a:buFontTx/>
              <a:buNone/>
              <a:defRPr/>
            </a:pPr>
            <a:r>
              <a:rPr lang="ja-JP" altLang="en-US" sz="2200" u="sng" dirty="0">
                <a:latin typeface="ＭＳ Ｐゴシック" panose="020B0600070205080204" pitchFamily="50" charset="-128"/>
              </a:rPr>
              <a:t>学生・研究生にも、教職員と同様の教育を実施する</a:t>
            </a:r>
            <a:r>
              <a:rPr lang="ja-JP" altLang="en-US" sz="2200" dirty="0">
                <a:latin typeface="ＭＳ Ｐゴシック" panose="020B0600070205080204" pitchFamily="50" charset="-128"/>
              </a:rPr>
              <a:t>（環境安全本部）。</a:t>
            </a:r>
            <a:endParaRPr lang="en-US" altLang="ja-JP" sz="2200" dirty="0">
              <a:latin typeface="ＭＳ Ｐゴシック" panose="020B0600070205080204" pitchFamily="50" charset="-128"/>
            </a:endParaRPr>
          </a:p>
          <a:p>
            <a:pPr marL="0" indent="0" algn="just" eaLnBrk="1" hangingPunct="1">
              <a:spcBef>
                <a:spcPct val="0"/>
              </a:spcBef>
              <a:buClrTx/>
              <a:buFontTx/>
              <a:buNone/>
              <a:defRPr/>
            </a:pPr>
            <a:endParaRPr lang="ja-JP" altLang="en-US" sz="2000" dirty="0">
              <a:latin typeface="ＭＳ Ｐゴシック" panose="020B0600070205080204" pitchFamily="50" charset="-128"/>
            </a:endParaRPr>
          </a:p>
          <a:p>
            <a:pPr eaLnBrk="1" hangingPunct="1">
              <a:lnSpc>
                <a:spcPct val="90000"/>
              </a:lnSpc>
              <a:defRPr/>
            </a:pPr>
            <a:r>
              <a:rPr lang="ja-JP" altLang="en-US" sz="2200" dirty="0">
                <a:solidFill>
                  <a:srgbClr val="0000FF"/>
                </a:solidFill>
              </a:rPr>
              <a:t>目的</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・安全教育により、研究や作業においてどこにどの様な</a:t>
            </a:r>
            <a:r>
              <a:rPr lang="ja-JP" altLang="en-US" sz="2200" dirty="0">
                <a:solidFill>
                  <a:schemeClr val="accent2"/>
                </a:solidFill>
              </a:rPr>
              <a:t>危険が内在</a:t>
            </a:r>
            <a:r>
              <a:rPr lang="ja-JP" altLang="en-US" sz="2200" dirty="0"/>
              <a:t>しているかを知る。</a:t>
            </a:r>
            <a:endParaRPr lang="en-US" altLang="ja-JP" sz="2200" dirty="0"/>
          </a:p>
          <a:p>
            <a:pPr marL="0" indent="0" eaLnBrk="1" hangingPunct="1">
              <a:lnSpc>
                <a:spcPct val="90000"/>
              </a:lnSpc>
              <a:buFont typeface="Wingdings" panose="05000000000000000000" pitchFamily="2" charset="2"/>
              <a:buNone/>
              <a:defRPr/>
            </a:pPr>
            <a:r>
              <a:rPr lang="ja-JP" altLang="en-US" sz="2200" dirty="0"/>
              <a:t>・危険から身を守り、</a:t>
            </a:r>
            <a:r>
              <a:rPr lang="ja-JP" altLang="en-US" sz="2200" dirty="0">
                <a:solidFill>
                  <a:schemeClr val="accent2"/>
                </a:solidFill>
              </a:rPr>
              <a:t>未然に防ぐ</a:t>
            </a:r>
            <a:r>
              <a:rPr lang="ja-JP" altLang="en-US" sz="2200" dirty="0"/>
              <a:t>手段を学ぶ。</a:t>
            </a:r>
            <a:endParaRPr lang="en-US" altLang="ja-JP" sz="2200" dirty="0"/>
          </a:p>
          <a:p>
            <a:pPr marL="0" indent="0" eaLnBrk="1" hangingPunct="1">
              <a:lnSpc>
                <a:spcPct val="90000"/>
              </a:lnSpc>
              <a:buFont typeface="Wingdings" panose="05000000000000000000" pitchFamily="2" charset="2"/>
              <a:buNone/>
              <a:defRPr/>
            </a:pPr>
            <a:endParaRPr lang="ja-JP" altLang="en-US" sz="2200" dirty="0"/>
          </a:p>
          <a:p>
            <a:pPr eaLnBrk="1" hangingPunct="1">
              <a:lnSpc>
                <a:spcPct val="90000"/>
              </a:lnSpc>
              <a:defRPr/>
            </a:pPr>
            <a:r>
              <a:rPr lang="ja-JP" altLang="en-US" sz="2200" dirty="0">
                <a:solidFill>
                  <a:srgbClr val="0000FF"/>
                </a:solidFill>
              </a:rPr>
              <a:t>受講対象・時期</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・学生を含む</a:t>
            </a:r>
            <a:r>
              <a:rPr lang="ja-JP" altLang="en-US" sz="2200" dirty="0">
                <a:solidFill>
                  <a:schemeClr val="accent2"/>
                </a:solidFill>
              </a:rPr>
              <a:t>全ての構成員</a:t>
            </a:r>
            <a:endParaRPr lang="en-US" altLang="ja-JP" sz="2200" dirty="0">
              <a:solidFill>
                <a:schemeClr val="accent2"/>
              </a:solidFill>
            </a:endParaRPr>
          </a:p>
          <a:p>
            <a:pPr marL="0" indent="0" eaLnBrk="1" hangingPunct="1">
              <a:lnSpc>
                <a:spcPct val="90000"/>
              </a:lnSpc>
              <a:buFont typeface="Wingdings" panose="05000000000000000000" pitchFamily="2" charset="2"/>
              <a:buNone/>
              <a:defRPr/>
            </a:pPr>
            <a:r>
              <a:rPr lang="ja-JP" altLang="en-US" sz="2200" dirty="0"/>
              <a:t>・</a:t>
            </a:r>
            <a:r>
              <a:rPr lang="ja-JP" altLang="ja-JP" sz="2200" dirty="0">
                <a:solidFill>
                  <a:schemeClr val="accent2"/>
                </a:solidFill>
              </a:rPr>
              <a:t>入・進学、雇い入れ時および作業内容変更時</a:t>
            </a:r>
            <a:r>
              <a:rPr lang="ja-JP" altLang="ja-JP" sz="2200" dirty="0"/>
              <a:t>に、必ず安全教育を受けること。</a:t>
            </a:r>
            <a:endParaRPr lang="en-US" altLang="ja-JP" sz="2200" dirty="0">
              <a:solidFill>
                <a:srgbClr val="0000FF"/>
              </a:solidFill>
            </a:endParaRPr>
          </a:p>
          <a:p>
            <a:pPr eaLnBrk="1" hangingPunct="1">
              <a:lnSpc>
                <a:spcPct val="90000"/>
              </a:lnSpc>
              <a:defRPr/>
            </a:pPr>
            <a:endParaRPr lang="en-US" altLang="ja-JP" sz="2200" dirty="0">
              <a:solidFill>
                <a:srgbClr val="0000FF"/>
              </a:solidFill>
            </a:endParaRPr>
          </a:p>
        </p:txBody>
      </p:sp>
      <p:sp>
        <p:nvSpPr>
          <p:cNvPr id="5" name="横巻き 4">
            <a:extLst>
              <a:ext uri="{FF2B5EF4-FFF2-40B4-BE49-F238E27FC236}">
                <a16:creationId xmlns:a16="http://schemas.microsoft.com/office/drawing/2014/main" id="{942905FD-625E-405D-A23E-4230357EE987}"/>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3</a:t>
            </a:r>
            <a:r>
              <a:rPr lang="ja-JP" altLang="en-US" sz="1200" b="1" dirty="0">
                <a:latin typeface="+mj-ea"/>
                <a:ea typeface="+mj-ea"/>
              </a:rPr>
              <a:t>頁</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3262B8C-0495-493E-9EE7-5241AE7A1BDA}"/>
              </a:ext>
            </a:extLst>
          </p:cNvPr>
          <p:cNvSpPr>
            <a:spLocks noGrp="1" noChangeArrowheads="1"/>
          </p:cNvSpPr>
          <p:nvPr>
            <p:ph type="title"/>
          </p:nvPr>
        </p:nvSpPr>
        <p:spPr>
          <a:xfrm>
            <a:off x="571500" y="404813"/>
            <a:ext cx="8001000" cy="747712"/>
          </a:xfrm>
        </p:spPr>
        <p:txBody>
          <a:bodyPr/>
          <a:lstStyle/>
          <a:p>
            <a:pPr eaLnBrk="1" hangingPunct="1"/>
            <a:r>
              <a:rPr lang="ja-JP" altLang="en-US" sz="3200"/>
              <a:t>　</a:t>
            </a:r>
            <a:br>
              <a:rPr lang="en-US" altLang="ja-JP" sz="3200"/>
            </a:br>
            <a:r>
              <a:rPr lang="ja-JP" altLang="en-US" sz="3200"/>
              <a:t>安全教育</a:t>
            </a:r>
          </a:p>
        </p:txBody>
      </p:sp>
      <p:sp useBgFill="1">
        <p:nvSpPr>
          <p:cNvPr id="28675" name="Rectangle 3">
            <a:extLst>
              <a:ext uri="{FF2B5EF4-FFF2-40B4-BE49-F238E27FC236}">
                <a16:creationId xmlns:a16="http://schemas.microsoft.com/office/drawing/2014/main" id="{3C3EA6EF-4156-4D75-B566-C59D33F5DB9F}"/>
              </a:ext>
            </a:extLst>
          </p:cNvPr>
          <p:cNvSpPr>
            <a:spLocks noGrp="1" noChangeArrowheads="1"/>
          </p:cNvSpPr>
          <p:nvPr>
            <p:ph type="body" idx="1"/>
          </p:nvPr>
        </p:nvSpPr>
        <p:spPr>
          <a:xfrm>
            <a:off x="395288" y="1484313"/>
            <a:ext cx="8353425" cy="4535487"/>
          </a:xfrm>
        </p:spPr>
        <p:txBody>
          <a:bodyPr/>
          <a:lstStyle/>
          <a:p>
            <a:pPr eaLnBrk="1" hangingPunct="1">
              <a:lnSpc>
                <a:spcPct val="90000"/>
              </a:lnSpc>
              <a:defRPr/>
            </a:pPr>
            <a:r>
              <a:rPr lang="ja-JP" altLang="en-US" sz="2200" dirty="0">
                <a:solidFill>
                  <a:srgbClr val="0000FF"/>
                </a:solidFill>
              </a:rPr>
              <a:t>特別教育</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a:t>
            </a:r>
            <a:r>
              <a:rPr lang="ja-JP" altLang="en-US" sz="2200" dirty="0">
                <a:solidFill>
                  <a:schemeClr val="accent6"/>
                </a:solidFill>
              </a:rPr>
              <a:t>クレーンの運転、玉掛け作業、研削といしの取替え、アーク溶接、チェーンソー等</a:t>
            </a:r>
            <a:r>
              <a:rPr lang="ja-JP" altLang="en-US" sz="2200" dirty="0"/>
              <a:t>をおこなう者は、講習会等（特別教育）に参加し、必要な知識を得なければならない。</a:t>
            </a:r>
          </a:p>
          <a:p>
            <a:pPr marL="0" indent="0" eaLnBrk="1" hangingPunct="1">
              <a:lnSpc>
                <a:spcPct val="90000"/>
              </a:lnSpc>
              <a:buFont typeface="Wingdings" panose="05000000000000000000" pitchFamily="2" charset="2"/>
              <a:buNone/>
              <a:defRPr/>
            </a:pPr>
            <a:r>
              <a:rPr lang="ja-JP" altLang="en-US" sz="2200" dirty="0"/>
              <a:t>・</a:t>
            </a:r>
            <a:r>
              <a:rPr lang="en-US" altLang="ja-JP" sz="2200" dirty="0">
                <a:solidFill>
                  <a:srgbClr val="C00000"/>
                </a:solidFill>
              </a:rPr>
              <a:t>X</a:t>
            </a:r>
            <a:r>
              <a:rPr lang="ja-JP" altLang="en-US" sz="2200" dirty="0">
                <a:solidFill>
                  <a:srgbClr val="C00000"/>
                </a:solidFill>
              </a:rPr>
              <a:t>線発生装置</a:t>
            </a:r>
            <a:r>
              <a:rPr lang="ja-JP" altLang="en-US" sz="2200" dirty="0"/>
              <a:t>、</a:t>
            </a:r>
            <a:r>
              <a:rPr lang="ja-JP" altLang="en-US" sz="2200" dirty="0">
                <a:solidFill>
                  <a:schemeClr val="accent6"/>
                </a:solidFill>
              </a:rPr>
              <a:t>放射線・放射性物質</a:t>
            </a:r>
            <a:r>
              <a:rPr lang="en-US" altLang="ja-JP" sz="2200" dirty="0">
                <a:solidFill>
                  <a:schemeClr val="accent6"/>
                </a:solidFill>
              </a:rPr>
              <a:t>(RI) </a:t>
            </a:r>
            <a:r>
              <a:rPr lang="ja-JP" altLang="en-US" sz="2200" dirty="0"/>
              <a:t>を使用する職員、学生は、理学部放射線障害予防規程に従い、所定の教育訓練を受けなければならない。</a:t>
            </a:r>
            <a:endParaRPr lang="en-US" altLang="ja-JP" sz="2200" dirty="0"/>
          </a:p>
          <a:p>
            <a:pPr marL="0" indent="0" eaLnBrk="1" hangingPunct="1">
              <a:lnSpc>
                <a:spcPct val="90000"/>
              </a:lnSpc>
              <a:buFont typeface="Wingdings" panose="05000000000000000000" pitchFamily="2" charset="2"/>
              <a:buNone/>
              <a:defRPr/>
            </a:pPr>
            <a:endParaRPr lang="en-US" altLang="ja-JP" sz="2200" dirty="0"/>
          </a:p>
          <a:p>
            <a:pPr eaLnBrk="1" hangingPunct="1">
              <a:lnSpc>
                <a:spcPct val="90000"/>
              </a:lnSpc>
              <a:defRPr/>
            </a:pPr>
            <a:r>
              <a:rPr lang="ja-JP" altLang="en-US" sz="2200" dirty="0">
                <a:solidFill>
                  <a:srgbClr val="0000FF"/>
                </a:solidFill>
              </a:rPr>
              <a:t>講習会・実習</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本学では、化学物質や機器の使用や管理に関して、講習会や実習を開催している。適宜受講して安全管理に努めること。</a:t>
            </a:r>
            <a:endParaRPr lang="en-US" altLang="ja-JP" sz="2200" dirty="0"/>
          </a:p>
          <a:p>
            <a:pPr marL="0" indent="0" eaLnBrk="1" hangingPunct="1">
              <a:lnSpc>
                <a:spcPct val="90000"/>
              </a:lnSpc>
              <a:buFont typeface="Wingdings" panose="05000000000000000000" pitchFamily="2" charset="2"/>
              <a:buNone/>
              <a:defRPr/>
            </a:pPr>
            <a:r>
              <a:rPr lang="ja-JP" altLang="en-US" sz="2200" dirty="0"/>
              <a:t>・</a:t>
            </a:r>
            <a:r>
              <a:rPr lang="ja-JP" altLang="en-US" sz="2200" dirty="0">
                <a:solidFill>
                  <a:schemeClr val="accent6"/>
                </a:solidFill>
              </a:rPr>
              <a:t>環境安全研究センター</a:t>
            </a:r>
            <a:r>
              <a:rPr lang="ja-JP" altLang="en-US" sz="2200" dirty="0"/>
              <a:t>：「環境安全講習会」、「環境安全実習講座」</a:t>
            </a:r>
            <a:endParaRPr lang="en-US" altLang="ja-JP" sz="2200" dirty="0"/>
          </a:p>
          <a:p>
            <a:pPr marL="0" indent="0" eaLnBrk="1" hangingPunct="1">
              <a:lnSpc>
                <a:spcPct val="90000"/>
              </a:lnSpc>
              <a:buFont typeface="Wingdings" panose="05000000000000000000" pitchFamily="2" charset="2"/>
              <a:buNone/>
              <a:defRPr/>
            </a:pPr>
            <a:r>
              <a:rPr lang="ja-JP" altLang="en-US" sz="2200" dirty="0"/>
              <a:t>・</a:t>
            </a:r>
            <a:r>
              <a:rPr lang="ja-JP" altLang="en-US" sz="2200" dirty="0">
                <a:solidFill>
                  <a:schemeClr val="accent6"/>
                </a:solidFill>
              </a:rPr>
              <a:t>環境安全本部</a:t>
            </a:r>
            <a:r>
              <a:rPr lang="ja-JP" altLang="en-US" sz="2200" dirty="0"/>
              <a:t>：「機器等取り扱い及び点検講習会」（レーザー・遠心機･ドラフトチャンバー･オートクレーブ）</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9AE14C6E-B8B6-4E69-A6DD-287554A8928F}"/>
              </a:ext>
            </a:extLst>
          </p:cNvPr>
          <p:cNvSpPr>
            <a:spLocks noGrp="1" noChangeArrowheads="1"/>
          </p:cNvSpPr>
          <p:nvPr>
            <p:ph type="body" idx="1"/>
          </p:nvPr>
        </p:nvSpPr>
        <p:spPr>
          <a:xfrm>
            <a:off x="539750" y="1341438"/>
            <a:ext cx="8001000" cy="4967287"/>
          </a:xfrm>
        </p:spPr>
        <p:txBody>
          <a:bodyPr/>
          <a:lstStyle/>
          <a:p>
            <a:pPr marL="0" indent="0" eaLnBrk="1" hangingPunct="1">
              <a:buFont typeface="Wingdings" panose="05000000000000000000" pitchFamily="2" charset="2"/>
              <a:buNone/>
              <a:defRPr/>
            </a:pPr>
            <a:r>
              <a:rPr lang="ja-JP" altLang="en-US" sz="2000" dirty="0"/>
              <a:t>災害を防止し、発生時に適切に対応するため、次のことを、あらかじめ確認しておくこと。</a:t>
            </a:r>
          </a:p>
          <a:p>
            <a:pPr eaLnBrk="1" hangingPunct="1">
              <a:defRPr/>
            </a:pPr>
            <a:r>
              <a:rPr lang="ja-JP" altLang="en-US" sz="2400" dirty="0">
                <a:solidFill>
                  <a:srgbClr val="0000FF"/>
                </a:solidFill>
              </a:rPr>
              <a:t>緊急連絡先</a:t>
            </a:r>
            <a:r>
              <a:rPr lang="ja-JP" altLang="en-US" sz="2400" dirty="0"/>
              <a:t>：急病、事故、火事等の非常時の緊急連絡先</a:t>
            </a:r>
            <a:endParaRPr lang="en-US" altLang="ja-JP" sz="2400" dirty="0"/>
          </a:p>
          <a:p>
            <a:pPr marL="0" indent="0" eaLnBrk="1" hangingPunct="1">
              <a:buFont typeface="Wingdings" panose="05000000000000000000" pitchFamily="2" charset="2"/>
              <a:buNone/>
              <a:tabLst>
                <a:tab pos="538163" algn="l"/>
              </a:tabLst>
              <a:defRPr/>
            </a:pPr>
            <a:r>
              <a:rPr lang="en-US" altLang="ja-JP" sz="1800" dirty="0">
                <a:solidFill>
                  <a:srgbClr val="C00000"/>
                </a:solidFill>
              </a:rPr>
              <a:t>	</a:t>
            </a:r>
            <a:r>
              <a:rPr lang="ja-JP" altLang="en-US" sz="1800" dirty="0"/>
              <a:t>・　研究室の責任者の携帯</a:t>
            </a:r>
            <a:r>
              <a:rPr lang="en-US" altLang="ja-JP" sz="1800" dirty="0"/>
              <a:t>/</a:t>
            </a:r>
            <a:r>
              <a:rPr lang="ja-JP" altLang="en-US" sz="1800" dirty="0"/>
              <a:t>自宅電話番号</a:t>
            </a:r>
            <a:endParaRPr lang="en-US" altLang="ja-JP" sz="1800" dirty="0"/>
          </a:p>
          <a:p>
            <a:pPr marL="0" indent="0" eaLnBrk="1" hangingPunct="1">
              <a:buFont typeface="Wingdings" panose="05000000000000000000" pitchFamily="2" charset="2"/>
              <a:buNone/>
              <a:tabLst>
                <a:tab pos="538163" algn="l"/>
              </a:tabLst>
              <a:defRPr/>
            </a:pPr>
            <a:r>
              <a:rPr lang="ja-JP" altLang="en-US" sz="1800" dirty="0"/>
              <a:t>　　</a:t>
            </a:r>
            <a:r>
              <a:rPr lang="en-US" altLang="ja-JP" sz="1800" dirty="0"/>
              <a:t>	</a:t>
            </a:r>
            <a:r>
              <a:rPr lang="ja-JP" altLang="en-US" sz="1800" dirty="0"/>
              <a:t>・　理学部防災センター：</a:t>
            </a:r>
            <a:r>
              <a:rPr lang="en-US" altLang="ja-JP" sz="1800" dirty="0"/>
              <a:t>03-5841-4016</a:t>
            </a:r>
            <a:r>
              <a:rPr lang="ja-JP" altLang="en-US" sz="1800" dirty="0"/>
              <a:t> </a:t>
            </a:r>
            <a:r>
              <a:rPr lang="en-US" altLang="ja-JP" sz="1600" dirty="0"/>
              <a:t>(</a:t>
            </a:r>
            <a:r>
              <a:rPr lang="ja-JP" altLang="en-US" sz="1600" dirty="0"/>
              <a:t>内線</a:t>
            </a:r>
            <a:r>
              <a:rPr lang="en-US" altLang="ja-JP" sz="1600" dirty="0"/>
              <a:t>24016)</a:t>
            </a:r>
            <a:endParaRPr lang="en-US" altLang="ja-JP" sz="1800" dirty="0"/>
          </a:p>
          <a:p>
            <a:pPr marL="0" indent="0" eaLnBrk="1" hangingPunct="1">
              <a:buFont typeface="Wingdings" panose="05000000000000000000" pitchFamily="2" charset="2"/>
              <a:buNone/>
              <a:tabLst>
                <a:tab pos="538163" algn="l"/>
              </a:tabLst>
              <a:defRPr/>
            </a:pPr>
            <a:r>
              <a:rPr lang="ja-JP" altLang="en-US" sz="1800" dirty="0"/>
              <a:t>　　</a:t>
            </a:r>
            <a:r>
              <a:rPr lang="en-US" altLang="ja-JP" sz="1800" dirty="0"/>
              <a:t>	</a:t>
            </a:r>
            <a:r>
              <a:rPr lang="ja-JP" altLang="en-US" sz="1800" dirty="0"/>
              <a:t>・　火事／救急：</a:t>
            </a:r>
            <a:r>
              <a:rPr lang="en-US" altLang="ja-JP" sz="1800" dirty="0"/>
              <a:t>119 </a:t>
            </a:r>
            <a:r>
              <a:rPr lang="ja-JP" altLang="en-US" sz="1800" dirty="0"/>
              <a:t>（詳しくは、マニュアル裏表紙参照）</a:t>
            </a:r>
            <a:endParaRPr lang="en-US" altLang="ja-JP" sz="1800" dirty="0"/>
          </a:p>
          <a:p>
            <a:pPr eaLnBrk="1" hangingPunct="1">
              <a:defRPr/>
            </a:pPr>
            <a:r>
              <a:rPr lang="ja-JP" altLang="en-US" sz="2400" dirty="0">
                <a:solidFill>
                  <a:srgbClr val="0000FF"/>
                </a:solidFill>
              </a:rPr>
              <a:t>避難路</a:t>
            </a:r>
            <a:r>
              <a:rPr lang="ja-JP" altLang="en-US" sz="2400" dirty="0"/>
              <a:t>：避難経路、</a:t>
            </a:r>
            <a:br>
              <a:rPr lang="en-US" altLang="ja-JP" sz="2400" dirty="0"/>
            </a:br>
            <a:r>
              <a:rPr lang="ja-JP" altLang="en-US" sz="2400" dirty="0"/>
              <a:t>非常口の場所、避難場所</a:t>
            </a:r>
            <a:endParaRPr lang="en-US" altLang="ja-JP" sz="1800" dirty="0">
              <a:solidFill>
                <a:srgbClr val="C00000"/>
              </a:solidFill>
            </a:endParaRPr>
          </a:p>
          <a:p>
            <a:pPr eaLnBrk="1" hangingPunct="1">
              <a:defRPr/>
            </a:pPr>
            <a:r>
              <a:rPr lang="ja-JP" altLang="en-US" sz="2400" dirty="0">
                <a:solidFill>
                  <a:srgbClr val="0000FF"/>
                </a:solidFill>
              </a:rPr>
              <a:t>設備の場所・動作</a:t>
            </a:r>
            <a:r>
              <a:rPr lang="ja-JP" altLang="en-US" sz="2400" dirty="0"/>
              <a:t>：緊急シャワー、</a:t>
            </a:r>
            <a:br>
              <a:rPr lang="en-US" altLang="ja-JP" sz="2400" dirty="0"/>
            </a:br>
            <a:r>
              <a:rPr lang="ja-JP" altLang="en-US" sz="2400" dirty="0"/>
              <a:t>消火器、消火砂、火災報知器、消火栓、</a:t>
            </a:r>
            <a:br>
              <a:rPr lang="en-US" altLang="ja-JP" sz="2400" dirty="0"/>
            </a:br>
            <a:r>
              <a:rPr lang="ja-JP" altLang="en-US" sz="2400" dirty="0"/>
              <a:t>漏洩防止キット、メガホン、緊急放送のスピーカー 等</a:t>
            </a:r>
            <a:endParaRPr lang="en-US" altLang="ja-JP" sz="2400" dirty="0"/>
          </a:p>
          <a:p>
            <a:pPr eaLnBrk="1" hangingPunct="1">
              <a:defRPr/>
            </a:pPr>
            <a:r>
              <a:rPr lang="ja-JP" altLang="en-US" sz="2400" dirty="0">
                <a:solidFill>
                  <a:srgbClr val="0000FF"/>
                </a:solidFill>
              </a:rPr>
              <a:t>訓練：</a:t>
            </a:r>
            <a:r>
              <a:rPr lang="ja-JP" altLang="en-US" sz="2400" dirty="0"/>
              <a:t>消火訓練、避難訓練に参加すること</a:t>
            </a:r>
            <a:endParaRPr lang="en-US" altLang="ja-JP" sz="2400" dirty="0"/>
          </a:p>
        </p:txBody>
      </p:sp>
      <p:sp>
        <p:nvSpPr>
          <p:cNvPr id="5" name="横巻き 4">
            <a:extLst>
              <a:ext uri="{FF2B5EF4-FFF2-40B4-BE49-F238E27FC236}">
                <a16:creationId xmlns:a16="http://schemas.microsoft.com/office/drawing/2014/main" id="{8E250C66-9192-4282-8924-FA389A0AC3C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pic>
        <p:nvPicPr>
          <p:cNvPr id="26628" name="Picture 4" descr="非常口">
            <a:extLst>
              <a:ext uri="{FF2B5EF4-FFF2-40B4-BE49-F238E27FC236}">
                <a16:creationId xmlns:a16="http://schemas.microsoft.com/office/drawing/2014/main" id="{6A0FE202-106B-45D6-A389-33A3B259C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138" y="2492375"/>
            <a:ext cx="18240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95A3A4CC-0530-4EA3-9FC3-2D452A5C408B}"/>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3</a:t>
            </a:r>
            <a:r>
              <a:rPr lang="ja-JP" altLang="en-US" sz="3200" kern="0" dirty="0" err="1"/>
              <a:t>．</a:t>
            </a:r>
            <a:r>
              <a:rPr lang="ja-JP" altLang="en-US" sz="3200" kern="0" dirty="0"/>
              <a:t>防災への備え①　</a:t>
            </a:r>
            <a:br>
              <a:rPr lang="en-US" altLang="ja-JP" sz="3200" kern="0" dirty="0"/>
            </a:br>
            <a:r>
              <a:rPr lang="ja-JP" altLang="en-US" sz="3200" kern="0" dirty="0"/>
              <a:t>確認しておくこと</a:t>
            </a:r>
          </a:p>
        </p:txBody>
      </p:sp>
      <p:pic>
        <p:nvPicPr>
          <p:cNvPr id="26630" name="Picture 7">
            <a:extLst>
              <a:ext uri="{FF2B5EF4-FFF2-40B4-BE49-F238E27FC236}">
                <a16:creationId xmlns:a16="http://schemas.microsoft.com/office/drawing/2014/main" id="{F0218CDD-792F-4DDC-880A-C66372779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3573463"/>
            <a:ext cx="201453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吹き出し 7">
            <a:extLst>
              <a:ext uri="{FF2B5EF4-FFF2-40B4-BE49-F238E27FC236}">
                <a16:creationId xmlns:a16="http://schemas.microsoft.com/office/drawing/2014/main" id="{87096117-F1A5-4B93-8A89-A751DBD5049A}"/>
              </a:ext>
            </a:extLst>
          </p:cNvPr>
          <p:cNvSpPr/>
          <p:nvPr/>
        </p:nvSpPr>
        <p:spPr>
          <a:xfrm>
            <a:off x="1547813" y="5876925"/>
            <a:ext cx="6048375" cy="431800"/>
          </a:xfrm>
          <a:prstGeom prst="wedgeRoundRectCallout">
            <a:avLst>
              <a:gd name="adj1" fmla="val 22726"/>
              <a:gd name="adj2" fmla="val -2137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b="1" dirty="0"/>
              <a:t>2021</a:t>
            </a:r>
            <a:r>
              <a:rPr lang="ja-JP" altLang="en-US" sz="1600" b="1" dirty="0"/>
              <a:t>年度　　消火訓練：</a:t>
            </a:r>
            <a:r>
              <a:rPr lang="en-US" altLang="ja-JP" sz="1600" b="1" dirty="0"/>
              <a:t>5</a:t>
            </a:r>
            <a:r>
              <a:rPr lang="ja-JP" altLang="en-US" sz="1600" b="1" dirty="0"/>
              <a:t>月</a:t>
            </a:r>
            <a:r>
              <a:rPr lang="en-US" altLang="ja-JP" sz="1600" b="1" dirty="0"/>
              <a:t>19</a:t>
            </a:r>
            <a:r>
              <a:rPr lang="ja-JP" altLang="en-US" sz="1600" b="1" dirty="0"/>
              <a:t>日　　避難訓練：</a:t>
            </a:r>
            <a:r>
              <a:rPr lang="en-US" altLang="ja-JP" sz="1600" b="1" dirty="0"/>
              <a:t>10</a:t>
            </a:r>
            <a:r>
              <a:rPr lang="ja-JP" altLang="en-US" sz="1600" b="1" dirty="0"/>
              <a:t>月</a:t>
            </a:r>
            <a:r>
              <a:rPr lang="en-US" altLang="ja-JP" sz="1600" b="1" dirty="0"/>
              <a:t>15</a:t>
            </a:r>
            <a:r>
              <a:rPr lang="ja-JP" altLang="en-US" sz="1600" b="1" dirty="0"/>
              <a:t>日</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a:extLst>
              <a:ext uri="{FF2B5EF4-FFF2-40B4-BE49-F238E27FC236}">
                <a16:creationId xmlns:a16="http://schemas.microsoft.com/office/drawing/2014/main" id="{5449D206-E139-4D76-9BFB-8BF37740CDA5}"/>
              </a:ext>
            </a:extLst>
          </p:cNvPr>
          <p:cNvSpPr>
            <a:spLocks noGrp="1" noChangeArrowheads="1"/>
          </p:cNvSpPr>
          <p:nvPr>
            <p:ph type="title"/>
          </p:nvPr>
        </p:nvSpPr>
        <p:spPr/>
        <p:txBody>
          <a:bodyPr/>
          <a:lstStyle/>
          <a:p>
            <a:r>
              <a:rPr lang="ja-JP" altLang="en-US"/>
              <a:t>避難場所</a:t>
            </a:r>
          </a:p>
        </p:txBody>
      </p:sp>
      <p:pic>
        <p:nvPicPr>
          <p:cNvPr id="28675" name="図 4">
            <a:extLst>
              <a:ext uri="{FF2B5EF4-FFF2-40B4-BE49-F238E27FC236}">
                <a16:creationId xmlns:a16="http://schemas.microsoft.com/office/drawing/2014/main" id="{AC957162-42D4-4748-8F20-6AD72F1F9A3D}"/>
              </a:ext>
            </a:extLst>
          </p:cNvPr>
          <p:cNvPicPr>
            <a:picLocks noChangeAspect="1"/>
          </p:cNvPicPr>
          <p:nvPr/>
        </p:nvPicPr>
        <p:blipFill>
          <a:blip r:embed="rId2">
            <a:extLst>
              <a:ext uri="{28A0092B-C50C-407E-A947-70E740481C1C}">
                <a14:useLocalDpi xmlns:a14="http://schemas.microsoft.com/office/drawing/2010/main" val="0"/>
              </a:ext>
            </a:extLst>
          </a:blip>
          <a:srcRect l="10181" t="11990" r="27280" b="2753"/>
          <a:stretch>
            <a:fillRect/>
          </a:stretch>
        </p:blipFill>
        <p:spPr bwMode="auto">
          <a:xfrm>
            <a:off x="860425" y="1341438"/>
            <a:ext cx="7413625"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横巻き 3">
            <a:extLst>
              <a:ext uri="{FF2B5EF4-FFF2-40B4-BE49-F238E27FC236}">
                <a16:creationId xmlns:a16="http://schemas.microsoft.com/office/drawing/2014/main" id="{01AB210D-96DF-4013-B922-D3A958E4AA90}"/>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26</a:t>
            </a:r>
            <a:r>
              <a:rPr lang="ja-JP" altLang="en-US" sz="1200" b="1" dirty="0">
                <a:latin typeface="+mj-ea"/>
                <a:ea typeface="+mj-ea"/>
              </a:rPr>
              <a:t>頁</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a:extLst>
              <a:ext uri="{FF2B5EF4-FFF2-40B4-BE49-F238E27FC236}">
                <a16:creationId xmlns:a16="http://schemas.microsoft.com/office/drawing/2014/main" id="{569F1D08-B634-465D-8BEC-99270D6EE091}"/>
              </a:ext>
            </a:extLst>
          </p:cNvPr>
          <p:cNvSpPr>
            <a:spLocks noGrp="1" noChangeArrowheads="1"/>
          </p:cNvSpPr>
          <p:nvPr>
            <p:ph type="title"/>
          </p:nvPr>
        </p:nvSpPr>
        <p:spPr/>
        <p:txBody>
          <a:bodyPr/>
          <a:lstStyle/>
          <a:p>
            <a:r>
              <a:rPr lang="ja-JP" altLang="en-US"/>
              <a:t>避難場所</a:t>
            </a:r>
            <a:r>
              <a:rPr lang="en-US" altLang="ja-JP"/>
              <a:t>(</a:t>
            </a:r>
            <a:r>
              <a:rPr lang="ja-JP" altLang="en-US"/>
              <a:t>理学部</a:t>
            </a:r>
            <a:r>
              <a:rPr lang="en-US" altLang="ja-JP"/>
              <a:t>2</a:t>
            </a:r>
            <a:r>
              <a:rPr lang="ja-JP" altLang="en-US"/>
              <a:t>号館</a:t>
            </a:r>
            <a:r>
              <a:rPr lang="en-US" altLang="ja-JP"/>
              <a:t>)</a:t>
            </a:r>
            <a:endParaRPr lang="ja-JP" altLang="en-US"/>
          </a:p>
        </p:txBody>
      </p:sp>
      <p:pic>
        <p:nvPicPr>
          <p:cNvPr id="29699" name="図 1">
            <a:extLst>
              <a:ext uri="{FF2B5EF4-FFF2-40B4-BE49-F238E27FC236}">
                <a16:creationId xmlns:a16="http://schemas.microsoft.com/office/drawing/2014/main" id="{B7BB676F-34F8-462B-AB72-06BB599F96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4638" y="1341438"/>
            <a:ext cx="6061075"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テキスト ボックス 1">
            <a:extLst>
              <a:ext uri="{FF2B5EF4-FFF2-40B4-BE49-F238E27FC236}">
                <a16:creationId xmlns:a16="http://schemas.microsoft.com/office/drawing/2014/main" id="{63CA33BC-713D-42F3-8DEC-750385A4B907}"/>
              </a:ext>
            </a:extLst>
          </p:cNvPr>
          <p:cNvSpPr txBox="1">
            <a:spLocks noChangeArrowheads="1"/>
          </p:cNvSpPr>
          <p:nvPr/>
        </p:nvSpPr>
        <p:spPr bwMode="auto">
          <a:xfrm>
            <a:off x="2636838"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b="1"/>
              <a:t>※</a:t>
            </a:r>
            <a:r>
              <a:rPr lang="ja-JP" altLang="en-US" b="1"/>
              <a:t>二次避難場所は三四郎池エリア</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F3FC9E36-872C-42A9-BCF8-E7240D9AD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268413"/>
            <a:ext cx="650240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5">
            <a:extLst>
              <a:ext uri="{FF2B5EF4-FFF2-40B4-BE49-F238E27FC236}">
                <a16:creationId xmlns:a16="http://schemas.microsoft.com/office/drawing/2014/main" id="{A55BFED7-4FC6-4C03-9707-8E8E09A2C687}"/>
              </a:ext>
            </a:extLst>
          </p:cNvPr>
          <p:cNvSpPr/>
          <p:nvPr/>
        </p:nvSpPr>
        <p:spPr>
          <a:xfrm rot="21203402">
            <a:off x="3832225" y="3209925"/>
            <a:ext cx="1984375" cy="11684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rgbClr val="FF0000"/>
                </a:solidFill>
              </a:rPr>
              <a:t>一次避難場所</a:t>
            </a:r>
            <a:endParaRPr lang="en-US" altLang="ja-JP" sz="1600" dirty="0">
              <a:solidFill>
                <a:srgbClr val="FF0000"/>
              </a:solidFill>
            </a:endParaRPr>
          </a:p>
          <a:p>
            <a:pPr algn="ctr" eaLnBrk="1" hangingPunct="1">
              <a:defRPr/>
            </a:pPr>
            <a:r>
              <a:rPr lang="en-US" altLang="ja-JP" sz="1600" dirty="0">
                <a:solidFill>
                  <a:srgbClr val="FF0000"/>
                </a:solidFill>
                <a:latin typeface="Arial" panose="020B0604020202020204" pitchFamily="34" charset="0"/>
              </a:rPr>
              <a:t>Temporary gathering location</a:t>
            </a:r>
            <a:endParaRPr lang="ja-JP" altLang="en-US" sz="1600" dirty="0">
              <a:solidFill>
                <a:srgbClr val="FF0000"/>
              </a:solidFill>
              <a:latin typeface="Arial" panose="020B0604020202020204" pitchFamily="34" charset="0"/>
            </a:endParaRPr>
          </a:p>
        </p:txBody>
      </p:sp>
      <p:sp>
        <p:nvSpPr>
          <p:cNvPr id="8" name="角丸四角形 7">
            <a:extLst>
              <a:ext uri="{FF2B5EF4-FFF2-40B4-BE49-F238E27FC236}">
                <a16:creationId xmlns:a16="http://schemas.microsoft.com/office/drawing/2014/main" id="{4E761DD4-0D9B-4B73-9ADC-4BB229A06D7C}"/>
              </a:ext>
            </a:extLst>
          </p:cNvPr>
          <p:cNvSpPr/>
          <p:nvPr/>
        </p:nvSpPr>
        <p:spPr>
          <a:xfrm>
            <a:off x="3635375" y="4724400"/>
            <a:ext cx="3384550" cy="792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solidFill>
                  <a:schemeClr val="tx1"/>
                </a:solidFill>
                <a:latin typeface="Arial Unicode MS" pitchFamily="50" charset="-128"/>
                <a:ea typeface="Arial Unicode MS" pitchFamily="50" charset="-128"/>
                <a:cs typeface="Arial Unicode MS" pitchFamily="50" charset="-128"/>
              </a:rPr>
              <a:t>理学部</a:t>
            </a:r>
            <a:r>
              <a:rPr lang="en-US" altLang="ja-JP" dirty="0">
                <a:solidFill>
                  <a:schemeClr val="tx1"/>
                </a:solidFill>
                <a:latin typeface="Arial Unicode MS" pitchFamily="50" charset="-128"/>
                <a:ea typeface="Arial Unicode MS" pitchFamily="50" charset="-128"/>
                <a:cs typeface="Arial Unicode MS" pitchFamily="50" charset="-128"/>
              </a:rPr>
              <a:t>3</a:t>
            </a:r>
            <a:r>
              <a:rPr lang="ja-JP" altLang="en-US" dirty="0">
                <a:solidFill>
                  <a:schemeClr val="tx1"/>
                </a:solidFill>
                <a:latin typeface="Arial Unicode MS" pitchFamily="50" charset="-128"/>
                <a:ea typeface="Arial Unicode MS" pitchFamily="50" charset="-128"/>
                <a:cs typeface="Arial Unicode MS" pitchFamily="50" charset="-128"/>
              </a:rPr>
              <a:t>号館</a:t>
            </a:r>
            <a:endParaRPr lang="en-US" altLang="ja-JP" dirty="0">
              <a:solidFill>
                <a:schemeClr val="tx1"/>
              </a:solidFill>
              <a:latin typeface="Arial Unicode MS" pitchFamily="50" charset="-128"/>
              <a:ea typeface="Arial Unicode MS" pitchFamily="50" charset="-128"/>
              <a:cs typeface="Arial Unicode MS" pitchFamily="50" charset="-128"/>
            </a:endParaRPr>
          </a:p>
          <a:p>
            <a:pPr algn="ctr" eaLnBrk="1" hangingPunct="1">
              <a:defRPr/>
            </a:pPr>
            <a:r>
              <a:rPr lang="en-US" altLang="ja-JP" dirty="0">
                <a:solidFill>
                  <a:schemeClr val="tx1"/>
                </a:solidFill>
                <a:latin typeface="Arial Unicode MS" pitchFamily="50" charset="-128"/>
                <a:ea typeface="Arial Unicode MS" pitchFamily="50" charset="-128"/>
                <a:cs typeface="Arial Unicode MS" pitchFamily="50" charset="-128"/>
              </a:rPr>
              <a:t>Faculty of Science Bldg.3</a:t>
            </a:r>
            <a:endParaRPr lang="ja-JP" altLang="en-US" dirty="0">
              <a:solidFill>
                <a:schemeClr val="tx1"/>
              </a:solidFill>
              <a:latin typeface="Arial Unicode MS" pitchFamily="50" charset="-128"/>
              <a:ea typeface="Arial Unicode MS" pitchFamily="50" charset="-128"/>
              <a:cs typeface="Arial Unicode MS" pitchFamily="50" charset="-128"/>
            </a:endParaRPr>
          </a:p>
        </p:txBody>
      </p:sp>
      <p:sp>
        <p:nvSpPr>
          <p:cNvPr id="10" name="減算記号 30">
            <a:extLst>
              <a:ext uri="{FF2B5EF4-FFF2-40B4-BE49-F238E27FC236}">
                <a16:creationId xmlns:a16="http://schemas.microsoft.com/office/drawing/2014/main" id="{989F46E9-1723-415D-B48D-EB45BB8414D7}"/>
              </a:ext>
            </a:extLst>
          </p:cNvPr>
          <p:cNvSpPr/>
          <p:nvPr/>
        </p:nvSpPr>
        <p:spPr>
          <a:xfrm rot="5400000">
            <a:off x="4083051" y="3087687"/>
            <a:ext cx="576262" cy="144463"/>
          </a:xfrm>
          <a:prstGeom prst="mathMinus">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1" name="フローチャート : せん孔テープ 31">
            <a:extLst>
              <a:ext uri="{FF2B5EF4-FFF2-40B4-BE49-F238E27FC236}">
                <a16:creationId xmlns:a16="http://schemas.microsoft.com/office/drawing/2014/main" id="{20800C87-9C9D-4495-8066-CE22EAAFEA02}"/>
              </a:ext>
            </a:extLst>
          </p:cNvPr>
          <p:cNvSpPr/>
          <p:nvPr/>
        </p:nvSpPr>
        <p:spPr>
          <a:xfrm>
            <a:off x="4370388" y="2944813"/>
            <a:ext cx="215900" cy="215900"/>
          </a:xfrm>
          <a:prstGeom prst="flowChartPunchedTape">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2" name="減算記号 30">
            <a:extLst>
              <a:ext uri="{FF2B5EF4-FFF2-40B4-BE49-F238E27FC236}">
                <a16:creationId xmlns:a16="http://schemas.microsoft.com/office/drawing/2014/main" id="{986682C1-8205-4176-9151-D54D74F4AF01}"/>
              </a:ext>
            </a:extLst>
          </p:cNvPr>
          <p:cNvSpPr/>
          <p:nvPr/>
        </p:nvSpPr>
        <p:spPr>
          <a:xfrm rot="5400000">
            <a:off x="5302251" y="3360737"/>
            <a:ext cx="576262" cy="144463"/>
          </a:xfrm>
          <a:prstGeom prst="mathMinus">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3" name="フローチャート : せん孔テープ 31">
            <a:extLst>
              <a:ext uri="{FF2B5EF4-FFF2-40B4-BE49-F238E27FC236}">
                <a16:creationId xmlns:a16="http://schemas.microsoft.com/office/drawing/2014/main" id="{F373F19C-9AF1-4817-A483-F36F4CD97CAD}"/>
              </a:ext>
            </a:extLst>
          </p:cNvPr>
          <p:cNvSpPr/>
          <p:nvPr/>
        </p:nvSpPr>
        <p:spPr>
          <a:xfrm>
            <a:off x="5589588" y="3217863"/>
            <a:ext cx="215900" cy="215900"/>
          </a:xfrm>
          <a:prstGeom prst="flowChartPunchedTape">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30729" name="テキスト ボックス 10">
            <a:extLst>
              <a:ext uri="{FF2B5EF4-FFF2-40B4-BE49-F238E27FC236}">
                <a16:creationId xmlns:a16="http://schemas.microsoft.com/office/drawing/2014/main" id="{B4448372-971F-452A-989C-1AF99E3CF1D2}"/>
              </a:ext>
            </a:extLst>
          </p:cNvPr>
          <p:cNvSpPr txBox="1">
            <a:spLocks noChangeArrowheads="1"/>
          </p:cNvSpPr>
          <p:nvPr/>
        </p:nvSpPr>
        <p:spPr bwMode="auto">
          <a:xfrm>
            <a:off x="3570288" y="2525713"/>
            <a:ext cx="388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a:solidFill>
                  <a:srgbClr val="0000FF"/>
                </a:solidFill>
                <a:latin typeface="Arial" panose="020B0604020202020204" pitchFamily="34" charset="0"/>
              </a:rPr>
              <a:t>生物科学専攻（</a:t>
            </a:r>
            <a:r>
              <a:rPr lang="en-US" altLang="ja-JP">
                <a:solidFill>
                  <a:srgbClr val="0000FF"/>
                </a:solidFill>
                <a:latin typeface="Arial" panose="020B0604020202020204" pitchFamily="34" charset="0"/>
              </a:rPr>
              <a:t>Biological</a:t>
            </a:r>
            <a:r>
              <a:rPr lang="ja-JP" altLang="en-US">
                <a:solidFill>
                  <a:srgbClr val="0000FF"/>
                </a:solidFill>
                <a:latin typeface="Arial" panose="020B0604020202020204" pitchFamily="34" charset="0"/>
              </a:rPr>
              <a:t> </a:t>
            </a:r>
            <a:r>
              <a:rPr lang="en-US" altLang="ja-JP">
                <a:solidFill>
                  <a:srgbClr val="0000FF"/>
                </a:solidFill>
                <a:latin typeface="Arial" panose="020B0604020202020204" pitchFamily="34" charset="0"/>
              </a:rPr>
              <a:t>Sciences)</a:t>
            </a:r>
          </a:p>
        </p:txBody>
      </p:sp>
      <p:sp>
        <p:nvSpPr>
          <p:cNvPr id="30730" name="テキスト ボックス 10">
            <a:extLst>
              <a:ext uri="{FF2B5EF4-FFF2-40B4-BE49-F238E27FC236}">
                <a16:creationId xmlns:a16="http://schemas.microsoft.com/office/drawing/2014/main" id="{DD6446F4-7D2C-498B-9451-34051742A173}"/>
              </a:ext>
            </a:extLst>
          </p:cNvPr>
          <p:cNvSpPr txBox="1">
            <a:spLocks noChangeArrowheads="1"/>
          </p:cNvSpPr>
          <p:nvPr/>
        </p:nvSpPr>
        <p:spPr bwMode="auto">
          <a:xfrm>
            <a:off x="5795963" y="3163888"/>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a:solidFill>
                  <a:srgbClr val="0000FF"/>
                </a:solidFill>
                <a:latin typeface="Arial" panose="020B0604020202020204" pitchFamily="34" charset="0"/>
              </a:rPr>
              <a:t>その他</a:t>
            </a:r>
            <a:endParaRPr lang="en-US" altLang="ja-JP">
              <a:solidFill>
                <a:srgbClr val="0000FF"/>
              </a:solidFill>
              <a:latin typeface="Arial" panose="020B0604020202020204" pitchFamily="34" charset="0"/>
            </a:endParaRPr>
          </a:p>
          <a:p>
            <a:pPr eaLnBrk="1" hangingPunct="1"/>
            <a:r>
              <a:rPr lang="ja-JP" altLang="en-US">
                <a:solidFill>
                  <a:srgbClr val="0000FF"/>
                </a:solidFill>
                <a:latin typeface="Arial" panose="020B0604020202020204" pitchFamily="34" charset="0"/>
              </a:rPr>
              <a:t>（</a:t>
            </a:r>
            <a:r>
              <a:rPr lang="en-US" altLang="ja-JP">
                <a:solidFill>
                  <a:srgbClr val="0000FF"/>
                </a:solidFill>
                <a:latin typeface="Arial" panose="020B0604020202020204" pitchFamily="34" charset="0"/>
              </a:rPr>
              <a:t>Other</a:t>
            </a:r>
            <a:r>
              <a:rPr lang="ja-JP" altLang="en-US">
                <a:solidFill>
                  <a:srgbClr val="0000FF"/>
                </a:solidFill>
                <a:latin typeface="Arial" panose="020B0604020202020204" pitchFamily="34" charset="0"/>
              </a:rPr>
              <a:t> </a:t>
            </a:r>
            <a:r>
              <a:rPr lang="en-US" altLang="ja-JP">
                <a:solidFill>
                  <a:srgbClr val="0000FF"/>
                </a:solidFill>
                <a:latin typeface="Arial" panose="020B0604020202020204" pitchFamily="34" charset="0"/>
              </a:rPr>
              <a:t>Groups)</a:t>
            </a:r>
          </a:p>
        </p:txBody>
      </p:sp>
      <p:sp>
        <p:nvSpPr>
          <p:cNvPr id="30731" name="タイトル 1">
            <a:extLst>
              <a:ext uri="{FF2B5EF4-FFF2-40B4-BE49-F238E27FC236}">
                <a16:creationId xmlns:a16="http://schemas.microsoft.com/office/drawing/2014/main" id="{7BA91F96-282C-4447-A1B5-79B82D287325}"/>
              </a:ext>
            </a:extLst>
          </p:cNvPr>
          <p:cNvSpPr>
            <a:spLocks noGrp="1" noChangeArrowheads="1"/>
          </p:cNvSpPr>
          <p:nvPr>
            <p:ph type="title"/>
          </p:nvPr>
        </p:nvSpPr>
        <p:spPr/>
        <p:txBody>
          <a:bodyPr/>
          <a:lstStyle/>
          <a:p>
            <a:r>
              <a:rPr lang="ja-JP" altLang="en-US"/>
              <a:t>避難場所</a:t>
            </a:r>
            <a:r>
              <a:rPr lang="en-US" altLang="ja-JP"/>
              <a:t>(</a:t>
            </a:r>
            <a:r>
              <a:rPr lang="ja-JP" altLang="en-US"/>
              <a:t>理学部</a:t>
            </a:r>
            <a:r>
              <a:rPr lang="en-US" altLang="ja-JP"/>
              <a:t>3</a:t>
            </a:r>
            <a:r>
              <a:rPr lang="ja-JP" altLang="en-US"/>
              <a:t>号館</a:t>
            </a:r>
            <a:r>
              <a:rPr lang="en-US" altLang="ja-JP"/>
              <a:t>)</a:t>
            </a:r>
            <a:endParaRPr lang="ja-JP" altLang="en-US"/>
          </a:p>
        </p:txBody>
      </p:sp>
      <p:sp>
        <p:nvSpPr>
          <p:cNvPr id="30732" name="テキスト ボックス 1">
            <a:extLst>
              <a:ext uri="{FF2B5EF4-FFF2-40B4-BE49-F238E27FC236}">
                <a16:creationId xmlns:a16="http://schemas.microsoft.com/office/drawing/2014/main" id="{4521C6DB-BEEE-4779-91E3-445290F48BE2}"/>
              </a:ext>
            </a:extLst>
          </p:cNvPr>
          <p:cNvSpPr txBox="1">
            <a:spLocks noChangeArrowheads="1"/>
          </p:cNvSpPr>
          <p:nvPr/>
        </p:nvSpPr>
        <p:spPr bwMode="auto">
          <a:xfrm>
            <a:off x="2636838"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b="1"/>
              <a:t>※</a:t>
            </a:r>
            <a:r>
              <a:rPr lang="ja-JP" altLang="en-US" b="1"/>
              <a:t>二次避難場所は三四郎池エリア</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BDF2157-9BE5-44B3-968E-6F8A5E57D63D}"/>
              </a:ext>
            </a:extLst>
          </p:cNvPr>
          <p:cNvSpPr>
            <a:spLocks noGrp="1" noChangeArrowheads="1"/>
          </p:cNvSpPr>
          <p:nvPr>
            <p:ph type="title"/>
          </p:nvPr>
        </p:nvSpPr>
        <p:spPr>
          <a:xfrm>
            <a:off x="539750" y="390525"/>
            <a:ext cx="8001000" cy="747713"/>
          </a:xfrm>
        </p:spPr>
        <p:txBody>
          <a:bodyPr/>
          <a:lstStyle/>
          <a:p>
            <a:pPr eaLnBrk="1" hangingPunct="1"/>
            <a:r>
              <a:rPr lang="ja-JP" altLang="en-US" sz="3200"/>
              <a:t>火災に関する設備</a:t>
            </a:r>
          </a:p>
        </p:txBody>
      </p:sp>
      <p:pic>
        <p:nvPicPr>
          <p:cNvPr id="31747" name="Picture 18" descr="消火器">
            <a:extLst>
              <a:ext uri="{FF2B5EF4-FFF2-40B4-BE49-F238E27FC236}">
                <a16:creationId xmlns:a16="http://schemas.microsoft.com/office/drawing/2014/main" id="{C05B2815-793A-42C1-8426-2A74A1C9AB49}"/>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l="14590" r="9518"/>
          <a:stretch>
            <a:fillRect/>
          </a:stretch>
        </p:blipFill>
        <p:spPr>
          <a:xfrm>
            <a:off x="730250" y="1344613"/>
            <a:ext cx="3576638" cy="3813175"/>
          </a:xfrm>
          <a:noFill/>
        </p:spPr>
      </p:pic>
      <p:pic>
        <p:nvPicPr>
          <p:cNvPr id="31748" name="Picture 6" descr="消火栓">
            <a:extLst>
              <a:ext uri="{FF2B5EF4-FFF2-40B4-BE49-F238E27FC236}">
                <a16:creationId xmlns:a16="http://schemas.microsoft.com/office/drawing/2014/main" id="{82BDF074-13EA-4B8C-AA78-AA9EFFF76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341438"/>
            <a:ext cx="36718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テキスト ボックス 1">
            <a:extLst>
              <a:ext uri="{FF2B5EF4-FFF2-40B4-BE49-F238E27FC236}">
                <a16:creationId xmlns:a16="http://schemas.microsoft.com/office/drawing/2014/main" id="{4180FDD1-FEBB-4DB4-A0E7-3465F20B5A55}"/>
              </a:ext>
            </a:extLst>
          </p:cNvPr>
          <p:cNvSpPr txBox="1">
            <a:spLocks noChangeArrowheads="1"/>
          </p:cNvSpPr>
          <p:nvPr/>
        </p:nvSpPr>
        <p:spPr bwMode="auto">
          <a:xfrm>
            <a:off x="949325" y="5548313"/>
            <a:ext cx="1944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b="1"/>
              <a:t>消火器、消火砂</a:t>
            </a:r>
          </a:p>
        </p:txBody>
      </p:sp>
      <p:sp>
        <p:nvSpPr>
          <p:cNvPr id="31750" name="テキスト ボックス 6">
            <a:extLst>
              <a:ext uri="{FF2B5EF4-FFF2-40B4-BE49-F238E27FC236}">
                <a16:creationId xmlns:a16="http://schemas.microsoft.com/office/drawing/2014/main" id="{1C6623BE-EAD0-41E9-B4C4-C5733FD42347}"/>
              </a:ext>
            </a:extLst>
          </p:cNvPr>
          <p:cNvSpPr txBox="1">
            <a:spLocks noChangeArrowheads="1"/>
          </p:cNvSpPr>
          <p:nvPr/>
        </p:nvSpPr>
        <p:spPr bwMode="auto">
          <a:xfrm>
            <a:off x="2824163" y="5270500"/>
            <a:ext cx="1716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r"/>
            <a:r>
              <a:rPr lang="ja-JP" altLang="en-US" b="1"/>
              <a:t>火災報知器</a:t>
            </a:r>
            <a:endParaRPr lang="en-US" altLang="ja-JP" b="1"/>
          </a:p>
          <a:p>
            <a:pPr algn="r"/>
            <a:endParaRPr lang="en-US" altLang="ja-JP" b="1"/>
          </a:p>
          <a:p>
            <a:pPr algn="r"/>
            <a:r>
              <a:rPr lang="ja-JP" altLang="en-US" b="1"/>
              <a:t>消火栓</a:t>
            </a:r>
          </a:p>
        </p:txBody>
      </p:sp>
      <p:sp>
        <p:nvSpPr>
          <p:cNvPr id="3" name="上矢印 2">
            <a:extLst>
              <a:ext uri="{FF2B5EF4-FFF2-40B4-BE49-F238E27FC236}">
                <a16:creationId xmlns:a16="http://schemas.microsoft.com/office/drawing/2014/main" id="{F8E2D1E6-9E7B-4A9D-88E0-A7896C816A38}"/>
              </a:ext>
            </a:extLst>
          </p:cNvPr>
          <p:cNvSpPr/>
          <p:nvPr/>
        </p:nvSpPr>
        <p:spPr>
          <a:xfrm>
            <a:off x="1331913" y="5084763"/>
            <a:ext cx="287337" cy="4635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上矢印 8">
            <a:extLst>
              <a:ext uri="{FF2B5EF4-FFF2-40B4-BE49-F238E27FC236}">
                <a16:creationId xmlns:a16="http://schemas.microsoft.com/office/drawing/2014/main" id="{329FADE4-6591-46C1-BE9B-ED41E60ABB99}"/>
              </a:ext>
            </a:extLst>
          </p:cNvPr>
          <p:cNvSpPr/>
          <p:nvPr/>
        </p:nvSpPr>
        <p:spPr>
          <a:xfrm rot="1471838">
            <a:off x="2303463" y="4887913"/>
            <a:ext cx="249237" cy="6524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上矢印 9">
            <a:extLst>
              <a:ext uri="{FF2B5EF4-FFF2-40B4-BE49-F238E27FC236}">
                <a16:creationId xmlns:a16="http://schemas.microsoft.com/office/drawing/2014/main" id="{9EB954C4-35CA-4DA9-9637-EA8F8F54E90C}"/>
              </a:ext>
            </a:extLst>
          </p:cNvPr>
          <p:cNvSpPr/>
          <p:nvPr/>
        </p:nvSpPr>
        <p:spPr>
          <a:xfrm rot="1471838">
            <a:off x="4635500" y="3652838"/>
            <a:ext cx="358775" cy="1665287"/>
          </a:xfrm>
          <a:prstGeom prst="upArrow">
            <a:avLst>
              <a:gd name="adj1" fmla="val 35747"/>
              <a:gd name="adj2" fmla="val 47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上矢印 10">
            <a:extLst>
              <a:ext uri="{FF2B5EF4-FFF2-40B4-BE49-F238E27FC236}">
                <a16:creationId xmlns:a16="http://schemas.microsoft.com/office/drawing/2014/main" id="{060F7498-3087-4576-8B58-BD6ABE0D1BB5}"/>
              </a:ext>
            </a:extLst>
          </p:cNvPr>
          <p:cNvSpPr/>
          <p:nvPr/>
        </p:nvSpPr>
        <p:spPr>
          <a:xfrm rot="4144274">
            <a:off x="4836318" y="5279232"/>
            <a:ext cx="334963" cy="952500"/>
          </a:xfrm>
          <a:prstGeom prst="upArrow">
            <a:avLst>
              <a:gd name="adj1" fmla="val 425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横巻き 11">
            <a:extLst>
              <a:ext uri="{FF2B5EF4-FFF2-40B4-BE49-F238E27FC236}">
                <a16:creationId xmlns:a16="http://schemas.microsoft.com/office/drawing/2014/main" id="{9947A98D-7D35-40FC-835B-00211DD46EB5}"/>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2">
            <a:extLst>
              <a:ext uri="{FF2B5EF4-FFF2-40B4-BE49-F238E27FC236}">
                <a16:creationId xmlns:a16="http://schemas.microsoft.com/office/drawing/2014/main" id="{1BDDE87C-9C33-4A88-BA79-616AF1DD41AA}"/>
              </a:ext>
            </a:extLst>
          </p:cNvPr>
          <p:cNvSpPr>
            <a:spLocks noChangeArrowheads="1"/>
          </p:cNvSpPr>
          <p:nvPr/>
        </p:nvSpPr>
        <p:spPr bwMode="auto">
          <a:xfrm>
            <a:off x="571500" y="2687638"/>
            <a:ext cx="8015288" cy="3694112"/>
          </a:xfrm>
          <a:prstGeom prst="rect">
            <a:avLst/>
          </a:prstGeom>
          <a:noFill/>
          <a:ln>
            <a:noFill/>
          </a:ln>
          <a:effectLst/>
        </p:spPr>
        <p:txBody>
          <a:bodyPr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ja-JP" dirty="0">
                <a:solidFill>
                  <a:srgbClr val="0000FF"/>
                </a:solidFill>
                <a:latin typeface="+mj-ea"/>
                <a:ea typeface="+mj-ea"/>
              </a:rPr>
              <a:t>＜職員＞</a:t>
            </a:r>
            <a:endParaRPr lang="ja-JP" altLang="ja-JP" sz="1100" dirty="0">
              <a:solidFill>
                <a:srgbClr val="0000FF"/>
              </a:solidFill>
              <a:latin typeface="+mj-ea"/>
              <a:ea typeface="+mj-ea"/>
            </a:endParaRPr>
          </a:p>
          <a:p>
            <a:pPr>
              <a:defRPr/>
            </a:pPr>
            <a:r>
              <a:rPr lang="ja-JP" altLang="ja-JP" dirty="0">
                <a:latin typeface="+mj-ea"/>
                <a:ea typeface="+mj-ea"/>
              </a:rPr>
              <a:t>①</a:t>
            </a:r>
            <a:r>
              <a:rPr lang="ja-JP" altLang="en-US" dirty="0">
                <a:latin typeface="+mj-ea"/>
                <a:ea typeface="+mj-ea"/>
              </a:rPr>
              <a:t>東大ポータル「人事情報</a:t>
            </a:r>
            <a:r>
              <a:rPr lang="en-US" altLang="ja-JP" dirty="0">
                <a:latin typeface="+mj-ea"/>
                <a:ea typeface="+mj-ea"/>
              </a:rPr>
              <a:t>My Web</a:t>
            </a:r>
            <a:r>
              <a:rPr lang="ja-JP" altLang="en-US" dirty="0">
                <a:latin typeface="+mj-ea"/>
                <a:ea typeface="+mj-ea"/>
              </a:rPr>
              <a:t>」→　②個人情報・職員証発行申請</a:t>
            </a:r>
            <a:endParaRPr lang="en-US" altLang="ja-JP" dirty="0">
              <a:latin typeface="+mj-ea"/>
              <a:ea typeface="+mj-ea"/>
            </a:endParaRPr>
          </a:p>
          <a:p>
            <a:pPr>
              <a:defRPr/>
            </a:pPr>
            <a:endParaRPr lang="en-US" altLang="ja-JP" dirty="0">
              <a:latin typeface="+mj-ea"/>
              <a:ea typeface="+mj-ea"/>
            </a:endParaRPr>
          </a:p>
          <a:p>
            <a:pPr>
              <a:defRPr/>
            </a:pPr>
            <a:endParaRPr lang="en-US" altLang="ja-JP" dirty="0">
              <a:latin typeface="+mj-ea"/>
              <a:ea typeface="+mj-ea"/>
            </a:endParaRPr>
          </a:p>
          <a:p>
            <a:pPr>
              <a:defRPr/>
            </a:pPr>
            <a:r>
              <a:rPr lang="ja-JP" altLang="en-US" dirty="0">
                <a:latin typeface="+mj-ea"/>
                <a:ea typeface="+mj-ea"/>
              </a:rPr>
              <a:t>　</a:t>
            </a:r>
            <a:endParaRPr lang="en-US" altLang="ja-JP" dirty="0">
              <a:latin typeface="+mj-ea"/>
              <a:ea typeface="+mj-ea"/>
            </a:endParaRPr>
          </a:p>
          <a:p>
            <a:pPr>
              <a:defRPr/>
            </a:pPr>
            <a:r>
              <a:rPr lang="ja-JP" altLang="en-US" dirty="0">
                <a:latin typeface="+mj-ea"/>
                <a:ea typeface="+mj-ea"/>
              </a:rPr>
              <a:t>→　③ログイン→　④パーソナルメニュー　→　⑤「災害時安否確認用情報」に入力</a:t>
            </a:r>
            <a:endParaRPr lang="en-US" altLang="ja-JP" dirty="0">
              <a:latin typeface="+mj-ea"/>
              <a:ea typeface="+mj-ea"/>
            </a:endParaRPr>
          </a:p>
          <a:p>
            <a:pPr>
              <a:defRPr/>
            </a:pPr>
            <a:endParaRPr lang="en-US" altLang="ja-JP" dirty="0">
              <a:latin typeface="+mj-ea"/>
              <a:ea typeface="+mj-ea"/>
            </a:endParaRPr>
          </a:p>
          <a:p>
            <a:pPr>
              <a:defRPr/>
            </a:pPr>
            <a:endParaRPr lang="en-US" altLang="ja-JP" dirty="0">
              <a:latin typeface="+mj-ea"/>
              <a:ea typeface="+mj-ea"/>
            </a:endParaRPr>
          </a:p>
          <a:p>
            <a:pPr>
              <a:defRPr/>
            </a:pPr>
            <a:endParaRPr lang="en-US" altLang="ja-JP" dirty="0">
              <a:latin typeface="+mj-ea"/>
              <a:ea typeface="+mj-ea"/>
            </a:endParaRPr>
          </a:p>
          <a:p>
            <a:pPr>
              <a:defRPr/>
            </a:pPr>
            <a:r>
              <a:rPr lang="ja-JP" altLang="ja-JP" dirty="0">
                <a:solidFill>
                  <a:srgbClr val="0000FF"/>
                </a:solidFill>
                <a:latin typeface="+mj-ea"/>
                <a:ea typeface="+mj-ea"/>
              </a:rPr>
              <a:t>＜</a:t>
            </a:r>
            <a:r>
              <a:rPr lang="ja-JP" altLang="en-US" dirty="0">
                <a:solidFill>
                  <a:srgbClr val="0000FF"/>
                </a:solidFill>
                <a:latin typeface="+mj-ea"/>
                <a:ea typeface="+mj-ea"/>
              </a:rPr>
              <a:t>学生</a:t>
            </a:r>
            <a:r>
              <a:rPr lang="ja-JP" altLang="ja-JP" dirty="0">
                <a:solidFill>
                  <a:srgbClr val="0000FF"/>
                </a:solidFill>
                <a:latin typeface="+mj-ea"/>
                <a:ea typeface="+mj-ea"/>
              </a:rPr>
              <a:t>＞</a:t>
            </a:r>
            <a:endParaRPr lang="ja-JP" altLang="ja-JP" sz="1100" dirty="0">
              <a:solidFill>
                <a:srgbClr val="0000FF"/>
              </a:solidFill>
              <a:latin typeface="+mj-ea"/>
              <a:ea typeface="+mj-ea"/>
            </a:endParaRPr>
          </a:p>
          <a:p>
            <a:pPr>
              <a:defRPr/>
            </a:pPr>
            <a:r>
              <a:rPr lang="ja-JP" altLang="ja-JP" dirty="0">
                <a:latin typeface="Century" panose="02040604050505020304" pitchFamily="18" charset="0"/>
                <a:ea typeface="ＭＳ 明朝" panose="02020609040205080304" pitchFamily="17" charset="-128"/>
              </a:rPr>
              <a:t>①</a:t>
            </a:r>
            <a:r>
              <a:rPr lang="ja-JP" altLang="ja-JP" dirty="0"/>
              <a:t>学務システム（</a:t>
            </a:r>
            <a:r>
              <a:rPr lang="en-US" altLang="ja-JP" dirty="0"/>
              <a:t>UTAS</a:t>
            </a:r>
            <a:r>
              <a:rPr lang="ja-JP" altLang="ja-JP" dirty="0"/>
              <a:t>）にログイン</a:t>
            </a:r>
            <a:endParaRPr lang="en-US" altLang="ja-JP" dirty="0"/>
          </a:p>
          <a:p>
            <a:pPr>
              <a:defRPr/>
            </a:pPr>
            <a:r>
              <a:rPr lang="ja-JP" altLang="en-US" dirty="0">
                <a:latin typeface="Century" panose="02040604050505020304" pitchFamily="18" charset="0"/>
                <a:ea typeface="ＭＳ 明朝" panose="02020609040205080304" pitchFamily="17" charset="-128"/>
              </a:rPr>
              <a:t>→　②</a:t>
            </a:r>
            <a:r>
              <a:rPr lang="ja-JP" altLang="ja-JP" dirty="0"/>
              <a:t>「現住所等変更入力」で、現住所と</a:t>
            </a:r>
            <a:br>
              <a:rPr lang="en-US" altLang="ja-JP" dirty="0"/>
            </a:br>
            <a:r>
              <a:rPr lang="ja-JP" altLang="en-US" dirty="0"/>
              <a:t>　</a:t>
            </a:r>
            <a:r>
              <a:rPr lang="ja-JP" altLang="ja-JP" dirty="0"/>
              <a:t>メールアドレスを入力（更新）する。</a:t>
            </a:r>
            <a:endParaRPr lang="en-US" altLang="ja-JP" dirty="0">
              <a:latin typeface="Century" panose="02040604050505020304" pitchFamily="18" charset="0"/>
              <a:ea typeface="ＭＳ 明朝" panose="02020609040205080304" pitchFamily="17" charset="-128"/>
            </a:endParaRPr>
          </a:p>
        </p:txBody>
      </p:sp>
      <p:sp>
        <p:nvSpPr>
          <p:cNvPr id="33795" name="Rectangle 3">
            <a:extLst>
              <a:ext uri="{FF2B5EF4-FFF2-40B4-BE49-F238E27FC236}">
                <a16:creationId xmlns:a16="http://schemas.microsoft.com/office/drawing/2014/main" id="{917092DD-E579-4483-A56E-11E6D7BC9A00}"/>
              </a:ext>
            </a:extLst>
          </p:cNvPr>
          <p:cNvSpPr>
            <a:spLocks noGrp="1" noChangeArrowheads="1"/>
          </p:cNvSpPr>
          <p:nvPr>
            <p:ph type="body" idx="1"/>
          </p:nvPr>
        </p:nvSpPr>
        <p:spPr>
          <a:xfrm>
            <a:off x="539750" y="1268413"/>
            <a:ext cx="8001000" cy="1655762"/>
          </a:xfrm>
        </p:spPr>
        <p:txBody>
          <a:bodyPr/>
          <a:lstStyle/>
          <a:p>
            <a:pPr eaLnBrk="1" hangingPunct="1"/>
            <a:r>
              <a:rPr lang="ja-JP" altLang="en-US" sz="2400">
                <a:solidFill>
                  <a:srgbClr val="0000FF"/>
                </a:solidFill>
              </a:rPr>
              <a:t>安否確認サービス</a:t>
            </a:r>
            <a:endParaRPr lang="en-US" altLang="ja-JP" sz="2400"/>
          </a:p>
          <a:p>
            <a:pPr eaLnBrk="1" hangingPunct="1">
              <a:buFont typeface="Wingdings" panose="05000000000000000000" pitchFamily="2" charset="2"/>
              <a:buNone/>
            </a:pPr>
            <a:r>
              <a:rPr lang="en-US" altLang="ja-JP" sz="2400"/>
              <a:t>	</a:t>
            </a:r>
            <a:r>
              <a:rPr lang="ja-JP" altLang="en-US" sz="2000"/>
              <a:t>震度</a:t>
            </a:r>
            <a:r>
              <a:rPr lang="en-US" altLang="ja-JP" sz="2000"/>
              <a:t>5</a:t>
            </a:r>
            <a:r>
              <a:rPr lang="ja-JP" altLang="en-US" sz="2000"/>
              <a:t>以上の地震が居住地や通勤通学先で発生した場合、自動的に登録されたメールアドレスにメッセージが配信される。</a:t>
            </a:r>
            <a:r>
              <a:rPr lang="ja-JP" altLang="en-US" sz="2000">
                <a:solidFill>
                  <a:srgbClr val="C00000"/>
                </a:solidFill>
              </a:rPr>
              <a:t>人事情報システムや学務システム（</a:t>
            </a:r>
            <a:r>
              <a:rPr lang="en-US" altLang="ja-JP" sz="2000">
                <a:solidFill>
                  <a:srgbClr val="C00000"/>
                </a:solidFill>
              </a:rPr>
              <a:t>UTAS</a:t>
            </a:r>
            <a:r>
              <a:rPr lang="ja-JP" altLang="en-US" sz="2000">
                <a:solidFill>
                  <a:srgbClr val="C00000"/>
                </a:solidFill>
              </a:rPr>
              <a:t>）に最新情報を登録してください。</a:t>
            </a:r>
            <a:endParaRPr lang="en-US" altLang="ja-JP" sz="2400">
              <a:solidFill>
                <a:srgbClr val="C00000"/>
              </a:solidFill>
            </a:endParaRPr>
          </a:p>
        </p:txBody>
      </p:sp>
      <p:sp>
        <p:nvSpPr>
          <p:cNvPr id="7" name="Rectangle 2">
            <a:extLst>
              <a:ext uri="{FF2B5EF4-FFF2-40B4-BE49-F238E27FC236}">
                <a16:creationId xmlns:a16="http://schemas.microsoft.com/office/drawing/2014/main" id="{FB3A87B9-9D99-4940-AB8F-23D612CBB6AD}"/>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ja-JP" altLang="en-US" sz="3200" kern="0" dirty="0"/>
              <a:t>　</a:t>
            </a:r>
            <a:br>
              <a:rPr lang="en-US" altLang="ja-JP" sz="3200" kern="0" dirty="0"/>
            </a:br>
            <a:r>
              <a:rPr lang="ja-JP" altLang="en-US" sz="3200" kern="0" dirty="0"/>
              <a:t>地震への事前対応</a:t>
            </a:r>
          </a:p>
        </p:txBody>
      </p:sp>
      <p:pic>
        <p:nvPicPr>
          <p:cNvPr id="33797" name="図 58">
            <a:extLst>
              <a:ext uri="{FF2B5EF4-FFF2-40B4-BE49-F238E27FC236}">
                <a16:creationId xmlns:a16="http://schemas.microsoft.com/office/drawing/2014/main" id="{F3665A2A-6619-46F7-9F96-B8BF71B45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6553"/>
          <a:stretch>
            <a:fillRect/>
          </a:stretch>
        </p:blipFill>
        <p:spPr bwMode="auto">
          <a:xfrm>
            <a:off x="1314450" y="3359150"/>
            <a:ext cx="192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図 4">
            <a:extLst>
              <a:ext uri="{FF2B5EF4-FFF2-40B4-BE49-F238E27FC236}">
                <a16:creationId xmlns:a16="http://schemas.microsoft.com/office/drawing/2014/main" id="{A6F67CB2-AD7E-45C3-9C42-F206DC0E9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3322638"/>
            <a:ext cx="19145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図 5">
            <a:extLst>
              <a:ext uri="{FF2B5EF4-FFF2-40B4-BE49-F238E27FC236}">
                <a16:creationId xmlns:a16="http://schemas.microsoft.com/office/drawing/2014/main" id="{55AD20A6-C203-4921-AC93-C4E7EE783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600" y="4440238"/>
            <a:ext cx="8509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図 6">
            <a:extLst>
              <a:ext uri="{FF2B5EF4-FFF2-40B4-BE49-F238E27FC236}">
                <a16:creationId xmlns:a16="http://schemas.microsoft.com/office/drawing/2014/main" id="{1F9F2768-8698-4103-9129-669C76011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0" y="4394200"/>
            <a:ext cx="32210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図 3">
            <a:extLst>
              <a:ext uri="{FF2B5EF4-FFF2-40B4-BE49-F238E27FC236}">
                <a16:creationId xmlns:a16="http://schemas.microsoft.com/office/drawing/2014/main" id="{126157DD-6786-4213-987B-045DC5F5C2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4432300"/>
            <a:ext cx="2168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角丸四角形 41">
            <a:extLst>
              <a:ext uri="{FF2B5EF4-FFF2-40B4-BE49-F238E27FC236}">
                <a16:creationId xmlns:a16="http://schemas.microsoft.com/office/drawing/2014/main" id="{05034D1A-EE2D-420F-BBCE-8A372B5FAE80}"/>
              </a:ext>
            </a:extLst>
          </p:cNvPr>
          <p:cNvSpPr/>
          <p:nvPr/>
        </p:nvSpPr>
        <p:spPr>
          <a:xfrm>
            <a:off x="1258888" y="3576638"/>
            <a:ext cx="447675" cy="3905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3" name="角丸四角形 42">
            <a:extLst>
              <a:ext uri="{FF2B5EF4-FFF2-40B4-BE49-F238E27FC236}">
                <a16:creationId xmlns:a16="http://schemas.microsoft.com/office/drawing/2014/main" id="{B319D414-E9AD-443B-A041-82A0917D357E}"/>
              </a:ext>
            </a:extLst>
          </p:cNvPr>
          <p:cNvSpPr/>
          <p:nvPr/>
        </p:nvSpPr>
        <p:spPr>
          <a:xfrm>
            <a:off x="6196013" y="3667125"/>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4" name="角丸四角形 43">
            <a:extLst>
              <a:ext uri="{FF2B5EF4-FFF2-40B4-BE49-F238E27FC236}">
                <a16:creationId xmlns:a16="http://schemas.microsoft.com/office/drawing/2014/main" id="{E6292808-C4B1-4448-9CDC-79B999F02FD1}"/>
              </a:ext>
            </a:extLst>
          </p:cNvPr>
          <p:cNvSpPr/>
          <p:nvPr/>
        </p:nvSpPr>
        <p:spPr>
          <a:xfrm>
            <a:off x="2843213" y="4733925"/>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5" name="角丸四角形 44">
            <a:extLst>
              <a:ext uri="{FF2B5EF4-FFF2-40B4-BE49-F238E27FC236}">
                <a16:creationId xmlns:a16="http://schemas.microsoft.com/office/drawing/2014/main" id="{6FC6FA0D-C144-4E9B-AA32-1D9B7255B607}"/>
              </a:ext>
            </a:extLst>
          </p:cNvPr>
          <p:cNvSpPr/>
          <p:nvPr/>
        </p:nvSpPr>
        <p:spPr>
          <a:xfrm>
            <a:off x="7370763" y="4505325"/>
            <a:ext cx="1114425" cy="4667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3806" name="Rectangle 44">
            <a:extLst>
              <a:ext uri="{FF2B5EF4-FFF2-40B4-BE49-F238E27FC236}">
                <a16:creationId xmlns:a16="http://schemas.microsoft.com/office/drawing/2014/main" id="{BFFEBE80-A619-4B88-8384-4EE14E49B46E}"/>
              </a:ext>
            </a:extLst>
          </p:cNvPr>
          <p:cNvSpPr>
            <a:spLocks noChangeArrowheads="1"/>
          </p:cNvSpPr>
          <p:nvPr/>
        </p:nvSpPr>
        <p:spPr bwMode="auto">
          <a:xfrm>
            <a:off x="152400" y="609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7" name="Rectangle 45">
            <a:extLst>
              <a:ext uri="{FF2B5EF4-FFF2-40B4-BE49-F238E27FC236}">
                <a16:creationId xmlns:a16="http://schemas.microsoft.com/office/drawing/2014/main" id="{197C92E5-557A-48BB-B13E-FB1D72F66D9D}"/>
              </a:ext>
            </a:extLst>
          </p:cNvPr>
          <p:cNvSpPr>
            <a:spLocks noChangeArrowheads="1"/>
          </p:cNvSpPr>
          <p:nvPr/>
        </p:nvSpPr>
        <p:spPr bwMode="auto">
          <a:xfrm>
            <a:off x="152400" y="609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pic>
        <p:nvPicPr>
          <p:cNvPr id="33808" name="図 50">
            <a:extLst>
              <a:ext uri="{FF2B5EF4-FFF2-40B4-BE49-F238E27FC236}">
                <a16:creationId xmlns:a16="http://schemas.microsoft.com/office/drawing/2014/main" id="{4B55A8FF-E007-4F78-94EA-87C6342572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017" r="87897" b="82362"/>
          <a:stretch>
            <a:fillRect/>
          </a:stretch>
        </p:blipFill>
        <p:spPr bwMode="auto">
          <a:xfrm>
            <a:off x="4225925" y="5418138"/>
            <a:ext cx="9144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図 51">
            <a:extLst>
              <a:ext uri="{FF2B5EF4-FFF2-40B4-BE49-F238E27FC236}">
                <a16:creationId xmlns:a16="http://schemas.microsoft.com/office/drawing/2014/main" id="{E1143588-93D4-4189-99E0-654B1E0A5B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2608" t="45815" r="58853" b="34546"/>
          <a:stretch>
            <a:fillRect/>
          </a:stretch>
        </p:blipFill>
        <p:spPr bwMode="auto">
          <a:xfrm>
            <a:off x="5270500" y="5492750"/>
            <a:ext cx="319881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正方形/長方形 30">
            <a:extLst>
              <a:ext uri="{FF2B5EF4-FFF2-40B4-BE49-F238E27FC236}">
                <a16:creationId xmlns:a16="http://schemas.microsoft.com/office/drawing/2014/main" id="{5EA85868-7C54-4823-9446-B453B2F3D8AB}"/>
              </a:ext>
            </a:extLst>
          </p:cNvPr>
          <p:cNvSpPr/>
          <p:nvPr/>
        </p:nvSpPr>
        <p:spPr>
          <a:xfrm>
            <a:off x="6461125" y="5686425"/>
            <a:ext cx="379413"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正方形/長方形 53">
            <a:extLst>
              <a:ext uri="{FF2B5EF4-FFF2-40B4-BE49-F238E27FC236}">
                <a16:creationId xmlns:a16="http://schemas.microsoft.com/office/drawing/2014/main" id="{DC2FE4CB-01A4-44B7-B42F-B2BA276E9283}"/>
              </a:ext>
            </a:extLst>
          </p:cNvPr>
          <p:cNvSpPr/>
          <p:nvPr/>
        </p:nvSpPr>
        <p:spPr>
          <a:xfrm>
            <a:off x="6670675" y="5961063"/>
            <a:ext cx="915988" cy="50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 name="正方形/長方形 54">
            <a:extLst>
              <a:ext uri="{FF2B5EF4-FFF2-40B4-BE49-F238E27FC236}">
                <a16:creationId xmlns:a16="http://schemas.microsoft.com/office/drawing/2014/main" id="{A32C909F-7A05-4757-BC97-F5978A82FE23}"/>
              </a:ext>
            </a:extLst>
          </p:cNvPr>
          <p:cNvSpPr/>
          <p:nvPr/>
        </p:nvSpPr>
        <p:spPr>
          <a:xfrm>
            <a:off x="6559550" y="6096000"/>
            <a:ext cx="379413" cy="444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6" name="正方形/長方形 55">
            <a:extLst>
              <a:ext uri="{FF2B5EF4-FFF2-40B4-BE49-F238E27FC236}">
                <a16:creationId xmlns:a16="http://schemas.microsoft.com/office/drawing/2014/main" id="{C82A9321-FB2D-409D-AF04-EEC43D48C94B}"/>
              </a:ext>
            </a:extLst>
          </p:cNvPr>
          <p:cNvSpPr/>
          <p:nvPr/>
        </p:nvSpPr>
        <p:spPr>
          <a:xfrm>
            <a:off x="6456363" y="6229350"/>
            <a:ext cx="482600"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7" name="正方形/長方形 56">
            <a:extLst>
              <a:ext uri="{FF2B5EF4-FFF2-40B4-BE49-F238E27FC236}">
                <a16:creationId xmlns:a16="http://schemas.microsoft.com/office/drawing/2014/main" id="{82D888A1-CAC4-4EB9-9414-242AFDBB4207}"/>
              </a:ext>
            </a:extLst>
          </p:cNvPr>
          <p:cNvSpPr/>
          <p:nvPr/>
        </p:nvSpPr>
        <p:spPr>
          <a:xfrm>
            <a:off x="6465888" y="6357938"/>
            <a:ext cx="2667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 name="正方形/長方形 57">
            <a:extLst>
              <a:ext uri="{FF2B5EF4-FFF2-40B4-BE49-F238E27FC236}">
                <a16:creationId xmlns:a16="http://schemas.microsoft.com/office/drawing/2014/main" id="{57DB7084-A7D7-4B44-B221-B73A0E88FBC9}"/>
              </a:ext>
            </a:extLst>
          </p:cNvPr>
          <p:cNvSpPr/>
          <p:nvPr/>
        </p:nvSpPr>
        <p:spPr>
          <a:xfrm>
            <a:off x="6805613" y="6364288"/>
            <a:ext cx="646112"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9" name="角丸四角形 58">
            <a:extLst>
              <a:ext uri="{FF2B5EF4-FFF2-40B4-BE49-F238E27FC236}">
                <a16:creationId xmlns:a16="http://schemas.microsoft.com/office/drawing/2014/main" id="{FD47E426-CD22-40DD-8BAC-CBAB86864247}"/>
              </a:ext>
            </a:extLst>
          </p:cNvPr>
          <p:cNvSpPr/>
          <p:nvPr/>
        </p:nvSpPr>
        <p:spPr>
          <a:xfrm>
            <a:off x="6330950" y="6300788"/>
            <a:ext cx="1336675"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0" name="角丸四角形 59">
            <a:extLst>
              <a:ext uri="{FF2B5EF4-FFF2-40B4-BE49-F238E27FC236}">
                <a16:creationId xmlns:a16="http://schemas.microsoft.com/office/drawing/2014/main" id="{AFBA695D-3E58-4863-BC19-3F12A1E541E2}"/>
              </a:ext>
            </a:extLst>
          </p:cNvPr>
          <p:cNvSpPr/>
          <p:nvPr/>
        </p:nvSpPr>
        <p:spPr>
          <a:xfrm>
            <a:off x="6310313" y="5649913"/>
            <a:ext cx="1574800" cy="406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1" name="角丸四角形吹き出し 60">
            <a:extLst>
              <a:ext uri="{FF2B5EF4-FFF2-40B4-BE49-F238E27FC236}">
                <a16:creationId xmlns:a16="http://schemas.microsoft.com/office/drawing/2014/main" id="{DC33EFB3-18CD-4E64-AB2E-CDA7145B8667}"/>
              </a:ext>
            </a:extLst>
          </p:cNvPr>
          <p:cNvSpPr/>
          <p:nvPr/>
        </p:nvSpPr>
        <p:spPr>
          <a:xfrm>
            <a:off x="7451725" y="2846388"/>
            <a:ext cx="1573213" cy="1041400"/>
          </a:xfrm>
          <a:prstGeom prst="wedgeRoundRectCallout">
            <a:avLst>
              <a:gd name="adj1" fmla="val 1065"/>
              <a:gd name="adj2" fmla="val -6759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ja-JP" sz="1600" dirty="0"/>
              <a:t>学外・携帯端末で</a:t>
            </a:r>
            <a:r>
              <a:rPr lang="ja-JP" altLang="en-US" sz="1600" dirty="0"/>
              <a:t>も</a:t>
            </a:r>
            <a:r>
              <a:rPr lang="ja-JP" altLang="ja-JP" sz="1600" dirty="0"/>
              <a:t>確認できるアドレス</a:t>
            </a:r>
            <a:r>
              <a:rPr lang="ja-JP" altLang="en-US" sz="1600" dirty="0"/>
              <a:t>を</a:t>
            </a:r>
            <a:r>
              <a:rPr lang="ja-JP" altLang="ja-JP" sz="1600" dirty="0"/>
              <a:t>記載ください。</a:t>
            </a:r>
            <a:endParaRPr lang="ja-JP" altLang="en-US" sz="1600" b="1" dirty="0"/>
          </a:p>
        </p:txBody>
      </p:sp>
      <p:sp>
        <p:nvSpPr>
          <p:cNvPr id="27" name="横巻き 26">
            <a:extLst>
              <a:ext uri="{FF2B5EF4-FFF2-40B4-BE49-F238E27FC236}">
                <a16:creationId xmlns:a16="http://schemas.microsoft.com/office/drawing/2014/main" id="{EFB76217-069B-42FA-BAC4-6D25A2D64385}"/>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6">
            <a:extLst>
              <a:ext uri="{FF2B5EF4-FFF2-40B4-BE49-F238E27FC236}">
                <a16:creationId xmlns:a16="http://schemas.microsoft.com/office/drawing/2014/main" id="{945AB741-CF84-48E1-9B85-B0B7CDCB93E9}"/>
              </a:ext>
            </a:extLst>
          </p:cNvPr>
          <p:cNvSpPr txBox="1">
            <a:spLocks noChangeArrowheads="1"/>
          </p:cNvSpPr>
          <p:nvPr/>
        </p:nvSpPr>
        <p:spPr bwMode="auto">
          <a:xfrm>
            <a:off x="381000" y="1371600"/>
            <a:ext cx="8534400"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20000"/>
              </a:spcBef>
              <a:buClr>
                <a:schemeClr val="accent2"/>
              </a:buClr>
              <a:buFont typeface="Wingdings" panose="05000000000000000000" pitchFamily="2" charset="2"/>
              <a:buNone/>
            </a:pPr>
            <a:r>
              <a:rPr lang="ja-JP" altLang="ja-JP" sz="2000">
                <a:latin typeface="ＭＳ Ｐゴシック" panose="020B0600070205080204" pitchFamily="50" charset="-128"/>
              </a:rPr>
              <a:t>災害を防止し、災害発生時に適切に対応するために、日頃から以下の点に注意し災害に備えておくこと</a:t>
            </a:r>
            <a:r>
              <a:rPr lang="ja-JP" altLang="ja-JP" sz="2000">
                <a:latin typeface="ＭＳ 明朝" panose="02020609040205080304" pitchFamily="17" charset="-128"/>
              </a:rPr>
              <a:t>。</a:t>
            </a:r>
            <a:endParaRPr lang="en-US" altLang="ja-JP" sz="2000">
              <a:latin typeface="ＭＳ 明朝" panose="02020609040205080304" pitchFamily="17" charset="-128"/>
            </a:endParaRPr>
          </a:p>
          <a:p>
            <a:pPr eaLnBrk="1" hangingPunct="1">
              <a:spcBef>
                <a:spcPct val="20000"/>
              </a:spcBef>
              <a:buClr>
                <a:schemeClr val="accent2"/>
              </a:buClr>
              <a:buFont typeface="Wingdings" panose="05000000000000000000" pitchFamily="2" charset="2"/>
              <a:buNone/>
            </a:pPr>
            <a:endParaRPr lang="ja-JP" altLang="en-US" sz="1200"/>
          </a:p>
          <a:p>
            <a:pPr eaLnBrk="1" hangingPunct="1">
              <a:spcBef>
                <a:spcPct val="20000"/>
              </a:spcBef>
              <a:buClr>
                <a:schemeClr val="accent2"/>
              </a:buClr>
              <a:buFont typeface="Wingdings" panose="05000000000000000000" pitchFamily="2" charset="2"/>
              <a:buChar char="o"/>
            </a:pPr>
            <a:r>
              <a:rPr lang="ja-JP" altLang="ja-JP" sz="2400">
                <a:latin typeface="ＭＳ 明朝" panose="02020609040205080304" pitchFamily="17" charset="-128"/>
              </a:rPr>
              <a:t>避難路確保のため、</a:t>
            </a:r>
            <a:r>
              <a:rPr lang="ja-JP" altLang="en-US" sz="2400">
                <a:solidFill>
                  <a:srgbClr val="C00000"/>
                </a:solidFill>
                <a:latin typeface="ＭＳ 明朝" panose="02020609040205080304" pitchFamily="17" charset="-128"/>
              </a:rPr>
              <a:t>廊下、階段</a:t>
            </a:r>
            <a:r>
              <a:rPr lang="ja-JP" altLang="ja-JP" sz="2400">
                <a:solidFill>
                  <a:srgbClr val="C00000"/>
                </a:solidFill>
                <a:latin typeface="ＭＳ 明朝" panose="02020609040205080304" pitchFamily="17" charset="-128"/>
              </a:rPr>
              <a:t>、</a:t>
            </a:r>
            <a:r>
              <a:rPr lang="ja-JP" altLang="en-US" sz="2400">
                <a:solidFill>
                  <a:srgbClr val="C00000"/>
                </a:solidFill>
                <a:latin typeface="ＭＳ 明朝" panose="02020609040205080304" pitchFamily="17" charset="-128"/>
              </a:rPr>
              <a:t>窓、</a:t>
            </a:r>
            <a:r>
              <a:rPr lang="ja-JP" altLang="ja-JP" sz="2400">
                <a:solidFill>
                  <a:srgbClr val="C00000"/>
                </a:solidFill>
                <a:latin typeface="ＭＳ 明朝" panose="02020609040205080304" pitchFamily="17" charset="-128"/>
              </a:rPr>
              <a:t>扉の周辺</a:t>
            </a:r>
            <a:r>
              <a:rPr lang="ja-JP" altLang="ja-JP" sz="2400">
                <a:latin typeface="ＭＳ 明朝" panose="02020609040205080304" pitchFamily="17" charset="-128"/>
              </a:rPr>
              <a:t>に物を置かない。</a:t>
            </a:r>
            <a:endParaRPr lang="en-US" altLang="ja-JP" sz="2400">
              <a:solidFill>
                <a:schemeClr val="accent2"/>
              </a:solidFill>
              <a:latin typeface="ＭＳ 明朝" panose="02020609040205080304" pitchFamily="17" charset="-128"/>
            </a:endParaRPr>
          </a:p>
          <a:p>
            <a:pPr eaLnBrk="1" hangingPunct="1">
              <a:spcBef>
                <a:spcPct val="20000"/>
              </a:spcBef>
              <a:buClr>
                <a:schemeClr val="accent2"/>
              </a:buClr>
              <a:buFont typeface="Wingdings" panose="05000000000000000000" pitchFamily="2" charset="2"/>
              <a:buChar char="o"/>
            </a:pPr>
            <a:r>
              <a:rPr lang="en-US" altLang="ja-JP" sz="2400">
                <a:solidFill>
                  <a:schemeClr val="accent2"/>
                </a:solidFill>
                <a:latin typeface="ＭＳ 明朝" panose="02020609040205080304" pitchFamily="17" charset="-128"/>
              </a:rPr>
              <a:t>非常口、防火扉、防火シャッター</a:t>
            </a:r>
            <a:r>
              <a:rPr lang="en-US" altLang="ja-JP" sz="2400">
                <a:latin typeface="ＭＳ 明朝" panose="02020609040205080304" pitchFamily="17" charset="-128"/>
              </a:rPr>
              <a:t>の前に物を置かない。</a:t>
            </a:r>
            <a:endParaRPr lang="ja-JP" altLang="ja-JP" sz="2400">
              <a:latin typeface="ＭＳ 明朝" panose="02020609040205080304" pitchFamily="17" charset="-128"/>
            </a:endParaRPr>
          </a:p>
          <a:p>
            <a:pPr eaLnBrk="1" hangingPunct="1">
              <a:spcBef>
                <a:spcPct val="20000"/>
              </a:spcBef>
              <a:buClr>
                <a:schemeClr val="accent2"/>
              </a:buClr>
              <a:buFont typeface="Wingdings" panose="05000000000000000000" pitchFamily="2" charset="2"/>
              <a:buChar char="o"/>
            </a:pPr>
            <a:r>
              <a:rPr lang="en-US" altLang="ja-JP" sz="2400">
                <a:solidFill>
                  <a:srgbClr val="C00000"/>
                </a:solidFill>
                <a:latin typeface="ＭＳ 明朝" panose="02020609040205080304" pitchFamily="17" charset="-128"/>
              </a:rPr>
              <a:t>消火器、火災</a:t>
            </a:r>
            <a:r>
              <a:rPr lang="ja-JP" altLang="ja-JP" sz="2400">
                <a:solidFill>
                  <a:srgbClr val="C00000"/>
                </a:solidFill>
                <a:latin typeface="ＭＳ 明朝" panose="02020609040205080304" pitchFamily="17" charset="-128"/>
              </a:rPr>
              <a:t>報知器、消火栓</a:t>
            </a:r>
            <a:r>
              <a:rPr lang="ja-JP" altLang="en-US" sz="2400">
                <a:solidFill>
                  <a:srgbClr val="C00000"/>
                </a:solidFill>
                <a:latin typeface="ＭＳ 明朝" panose="02020609040205080304" pitchFamily="17" charset="-128"/>
              </a:rPr>
              <a:t>、緊急シャワー</a:t>
            </a:r>
            <a:r>
              <a:rPr lang="ja-JP" altLang="ja-JP" sz="2400">
                <a:latin typeface="ＭＳ 明朝" panose="02020609040205080304" pitchFamily="17" charset="-128"/>
              </a:rPr>
              <a:t>のまわりに物を置かない。</a:t>
            </a:r>
          </a:p>
          <a:p>
            <a:pPr eaLnBrk="1" hangingPunct="1">
              <a:spcBef>
                <a:spcPct val="20000"/>
              </a:spcBef>
              <a:buClr>
                <a:schemeClr val="accent2"/>
              </a:buClr>
              <a:buFont typeface="Wingdings" panose="05000000000000000000" pitchFamily="2" charset="2"/>
              <a:buChar char="o"/>
            </a:pPr>
            <a:r>
              <a:rPr lang="ja-JP" altLang="ja-JP" sz="2400">
                <a:latin typeface="ＭＳ 明朝" panose="02020609040205080304" pitchFamily="17" charset="-128"/>
              </a:rPr>
              <a:t>使用するとき以外は消火器は所定の場所から動かさない。</a:t>
            </a:r>
            <a:endParaRPr lang="en-US" altLang="ja-JP" sz="2400">
              <a:latin typeface="ＭＳ 明朝" panose="02020609040205080304" pitchFamily="17" charset="-128"/>
            </a:endParaRPr>
          </a:p>
          <a:p>
            <a:pPr eaLnBrk="1" hangingPunct="1"/>
            <a:r>
              <a:rPr lang="en-US" altLang="ja-JP" sz="2000"/>
              <a:t>※</a:t>
            </a:r>
            <a:r>
              <a:rPr lang="ja-JP" altLang="ja-JP" sz="2000"/>
              <a:t>消火器の設置場所は消防署に届出されているため移動してはいけ</a:t>
            </a:r>
            <a:r>
              <a:rPr lang="ja-JP" altLang="en-US" sz="2000"/>
              <a:t>ません</a:t>
            </a:r>
            <a:r>
              <a:rPr lang="ja-JP" altLang="ja-JP" sz="2000"/>
              <a:t>。</a:t>
            </a:r>
          </a:p>
          <a:p>
            <a:pPr eaLnBrk="1" hangingPunct="1">
              <a:spcBef>
                <a:spcPct val="20000"/>
              </a:spcBef>
              <a:buClr>
                <a:schemeClr val="accent2"/>
              </a:buClr>
            </a:pPr>
            <a:endParaRPr lang="en-US" altLang="ja-JP" sz="2000">
              <a:latin typeface="ＭＳ 明朝" panose="02020609040205080304" pitchFamily="17" charset="-128"/>
            </a:endParaRPr>
          </a:p>
        </p:txBody>
      </p:sp>
      <p:sp>
        <p:nvSpPr>
          <p:cNvPr id="5" name="横巻き 4">
            <a:extLst>
              <a:ext uri="{FF2B5EF4-FFF2-40B4-BE49-F238E27FC236}">
                <a16:creationId xmlns:a16="http://schemas.microsoft.com/office/drawing/2014/main" id="{A39DDFDF-38A5-417A-9741-68386953BBD0}"/>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sp>
        <p:nvSpPr>
          <p:cNvPr id="6" name="Rectangle 2">
            <a:extLst>
              <a:ext uri="{FF2B5EF4-FFF2-40B4-BE49-F238E27FC236}">
                <a16:creationId xmlns:a16="http://schemas.microsoft.com/office/drawing/2014/main" id="{3371C9A1-0231-4EE1-B4FC-271ACCF92DC7}"/>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3</a:t>
            </a:r>
            <a:r>
              <a:rPr lang="ja-JP" altLang="en-US" sz="3200" kern="0" dirty="0" err="1"/>
              <a:t>．</a:t>
            </a:r>
            <a:r>
              <a:rPr lang="ja-JP" altLang="en-US" sz="3200" kern="0" dirty="0"/>
              <a:t>防災への備え②　</a:t>
            </a:r>
            <a:br>
              <a:rPr lang="en-US" altLang="ja-JP" sz="3200" kern="0" dirty="0"/>
            </a:br>
            <a:r>
              <a:rPr lang="ja-JP" altLang="en-US" sz="3200" kern="0" dirty="0"/>
              <a:t>日常の注意事項＜共有スペース＞</a:t>
            </a:r>
            <a:endParaRPr lang="en-US" altLang="ja-JP" sz="3200" kern="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EC1C0ADF-82D5-4381-82BF-64159B023278}"/>
              </a:ext>
            </a:extLst>
          </p:cNvPr>
          <p:cNvSpPr>
            <a:spLocks noGrp="1" noChangeArrowheads="1"/>
          </p:cNvSpPr>
          <p:nvPr>
            <p:ph type="body" idx="1"/>
          </p:nvPr>
        </p:nvSpPr>
        <p:spPr>
          <a:xfrm>
            <a:off x="566738" y="1268413"/>
            <a:ext cx="8326437" cy="5176837"/>
          </a:xfrm>
        </p:spPr>
        <p:txBody>
          <a:bodyPr/>
          <a:lstStyle/>
          <a:p>
            <a:pPr>
              <a:defRPr/>
            </a:pPr>
            <a:r>
              <a:rPr lang="ja-JP" altLang="ja-JP" sz="2000" dirty="0"/>
              <a:t>常に</a:t>
            </a:r>
            <a:r>
              <a:rPr lang="ja-JP" altLang="ja-JP" sz="2000" dirty="0">
                <a:solidFill>
                  <a:srgbClr val="C00000"/>
                </a:solidFill>
              </a:rPr>
              <a:t>整理整頓</a:t>
            </a:r>
            <a:r>
              <a:rPr lang="ja-JP" altLang="ja-JP" sz="2000" dirty="0"/>
              <a:t>をこころがける。</a:t>
            </a:r>
            <a:endParaRPr lang="en-US" altLang="ja-JP" sz="2000" dirty="0"/>
          </a:p>
          <a:p>
            <a:pPr>
              <a:defRPr/>
            </a:pPr>
            <a:r>
              <a:rPr lang="ja-JP" altLang="ja-JP" sz="2000" dirty="0"/>
              <a:t>室内の避難通路を物品等で塞</a:t>
            </a:r>
            <a:r>
              <a:rPr lang="ja-JP" altLang="en-US" sz="2000" dirty="0"/>
              <a:t>がない。</a:t>
            </a:r>
            <a:r>
              <a:rPr lang="ja-JP" altLang="ja-JP" sz="2000" dirty="0">
                <a:solidFill>
                  <a:srgbClr val="C00000"/>
                </a:solidFill>
              </a:rPr>
              <a:t>通路幅は８０ｃｍを確保</a:t>
            </a:r>
            <a:r>
              <a:rPr lang="ja-JP" altLang="ja-JP" sz="2000" dirty="0"/>
              <a:t>すること。</a:t>
            </a:r>
            <a:r>
              <a:rPr lang="ja-JP" altLang="en-US" sz="2000" dirty="0"/>
              <a:t>危険性物質を扱う部屋は</a:t>
            </a:r>
            <a:r>
              <a:rPr lang="ja-JP" altLang="ja-JP" sz="2000" dirty="0">
                <a:solidFill>
                  <a:srgbClr val="C00000"/>
                </a:solidFill>
              </a:rPr>
              <a:t>２方向避難を確保</a:t>
            </a:r>
            <a:r>
              <a:rPr lang="ja-JP" altLang="ja-JP" sz="2000" dirty="0"/>
              <a:t>する</a:t>
            </a:r>
            <a:r>
              <a:rPr lang="ja-JP" altLang="en-US" sz="2000" dirty="0"/>
              <a:t>こと</a:t>
            </a:r>
            <a:r>
              <a:rPr lang="ja-JP" altLang="ja-JP" sz="2000" dirty="0"/>
              <a:t>。</a:t>
            </a:r>
            <a:endParaRPr lang="en-US" altLang="ja-JP" sz="2000" dirty="0"/>
          </a:p>
          <a:p>
            <a:pPr>
              <a:defRPr/>
            </a:pPr>
            <a:r>
              <a:rPr lang="ja-JP" altLang="ja-JP" sz="2000" dirty="0"/>
              <a:t>廃棄物は適切に</a:t>
            </a:r>
            <a:r>
              <a:rPr lang="ja-JP" altLang="ja-JP" sz="2000" dirty="0">
                <a:solidFill>
                  <a:srgbClr val="C00000"/>
                </a:solidFill>
              </a:rPr>
              <a:t>分類し</a:t>
            </a:r>
            <a:r>
              <a:rPr lang="ja-JP" altLang="en-US" sz="2000" dirty="0">
                <a:solidFill>
                  <a:srgbClr val="C00000"/>
                </a:solidFill>
              </a:rPr>
              <a:t>、規定の場所に</a:t>
            </a:r>
            <a:r>
              <a:rPr lang="ja-JP" altLang="ja-JP" sz="2000" dirty="0">
                <a:solidFill>
                  <a:srgbClr val="C00000"/>
                </a:solidFill>
              </a:rPr>
              <a:t>排出</a:t>
            </a:r>
            <a:r>
              <a:rPr lang="ja-JP" altLang="ja-JP" sz="2000" dirty="0"/>
              <a:t>すること。</a:t>
            </a:r>
            <a:endParaRPr lang="ja-JP" altLang="ja-JP" sz="2000" u="sng" dirty="0">
              <a:effectLst>
                <a:outerShdw blurRad="38100" dist="38100" dir="2700000" algn="tl">
                  <a:srgbClr val="000000">
                    <a:alpha val="43137"/>
                  </a:srgbClr>
                </a:outerShdw>
              </a:effectLst>
            </a:endParaRPr>
          </a:p>
          <a:p>
            <a:pPr>
              <a:defRPr/>
            </a:pPr>
            <a:r>
              <a:rPr lang="ja-JP" altLang="en-US" sz="2400" dirty="0">
                <a:solidFill>
                  <a:srgbClr val="0000FF"/>
                </a:solidFill>
              </a:rPr>
              <a:t>セキュリティ：</a:t>
            </a:r>
            <a:br>
              <a:rPr lang="en-US" altLang="ja-JP" sz="2000" dirty="0"/>
            </a:br>
            <a:r>
              <a:rPr lang="ja-JP" altLang="en-US" sz="2000" dirty="0"/>
              <a:t>・　居室及び</a:t>
            </a:r>
            <a:r>
              <a:rPr lang="ja-JP" altLang="ja-JP" sz="2000" dirty="0"/>
              <a:t>実験室の出入り口ドアは、原則として、</a:t>
            </a:r>
            <a:r>
              <a:rPr lang="ja-JP" altLang="ja-JP" sz="2000" dirty="0">
                <a:solidFill>
                  <a:srgbClr val="C00000"/>
                </a:solidFill>
              </a:rPr>
              <a:t>常時閉める</a:t>
            </a:r>
            <a:r>
              <a:rPr lang="ja-JP" altLang="ja-JP" sz="2000" dirty="0"/>
              <a:t>こと。</a:t>
            </a:r>
            <a:br>
              <a:rPr lang="en-US" altLang="ja-JP" sz="2000" dirty="0"/>
            </a:br>
            <a:r>
              <a:rPr lang="ja-JP" altLang="en-US" sz="2000" dirty="0"/>
              <a:t>・　</a:t>
            </a:r>
            <a:r>
              <a:rPr lang="ja-JP" altLang="ja-JP" sz="2000" dirty="0">
                <a:solidFill>
                  <a:srgbClr val="C00000"/>
                </a:solidFill>
              </a:rPr>
              <a:t>不在にする場合は、施錠</a:t>
            </a:r>
            <a:r>
              <a:rPr lang="ja-JP" altLang="ja-JP" sz="2000" dirty="0"/>
              <a:t>すること。その際</a:t>
            </a:r>
            <a:r>
              <a:rPr lang="ja-JP" altLang="en-US" sz="2000" dirty="0"/>
              <a:t>、</a:t>
            </a:r>
            <a:r>
              <a:rPr lang="ja-JP" altLang="ja-JP" sz="2000" dirty="0"/>
              <a:t>室内の安全を確認する。</a:t>
            </a:r>
            <a:br>
              <a:rPr lang="en-US" altLang="ja-JP" sz="2000" dirty="0"/>
            </a:br>
            <a:r>
              <a:rPr lang="ja-JP" altLang="en-US" sz="2000" dirty="0"/>
              <a:t>・　</a:t>
            </a:r>
            <a:r>
              <a:rPr lang="ja-JP" altLang="ja-JP" sz="2000" dirty="0"/>
              <a:t>鍵</a:t>
            </a:r>
            <a:r>
              <a:rPr lang="ja-JP" altLang="en-US" sz="2000" dirty="0"/>
              <a:t>（</a:t>
            </a:r>
            <a:r>
              <a:rPr lang="en-US" altLang="ja-JP" sz="2000" dirty="0"/>
              <a:t>ID</a:t>
            </a:r>
            <a:r>
              <a:rPr lang="ja-JP" altLang="ja-JP" sz="2000" dirty="0"/>
              <a:t>カード</a:t>
            </a:r>
            <a:r>
              <a:rPr lang="ja-JP" altLang="en-US" sz="2000" dirty="0"/>
              <a:t>）</a:t>
            </a:r>
            <a:r>
              <a:rPr lang="ja-JP" altLang="ja-JP" sz="2000" dirty="0"/>
              <a:t>は他人に貸与しない。また、</a:t>
            </a:r>
            <a:r>
              <a:rPr lang="ja-JP" altLang="en-US" sz="2000" dirty="0"/>
              <a:t>施錠された</a:t>
            </a:r>
            <a:r>
              <a:rPr lang="ja-JP" altLang="ja-JP" sz="2000" dirty="0"/>
              <a:t>建物</a:t>
            </a:r>
            <a:r>
              <a:rPr lang="ja-JP" altLang="en-US" sz="2000" dirty="0"/>
              <a:t>や部屋</a:t>
            </a:r>
            <a:r>
              <a:rPr lang="ja-JP" altLang="ja-JP" sz="2000" dirty="0"/>
              <a:t>に出入りするときは、見知らぬ者と一緒に入ってはならない。</a:t>
            </a:r>
          </a:p>
          <a:p>
            <a:pPr>
              <a:defRPr/>
            </a:pPr>
            <a:r>
              <a:rPr lang="ja-JP" altLang="en-US" sz="2400" dirty="0">
                <a:solidFill>
                  <a:srgbClr val="0000FF"/>
                </a:solidFill>
              </a:rPr>
              <a:t>転倒・転落：</a:t>
            </a:r>
            <a:br>
              <a:rPr lang="en-US" altLang="ja-JP" sz="2000" dirty="0"/>
            </a:br>
            <a:r>
              <a:rPr lang="ja-JP" altLang="en-US" sz="2000" dirty="0"/>
              <a:t>・　</a:t>
            </a:r>
            <a:r>
              <a:rPr lang="ja-JP" altLang="ja-JP" sz="2000" dirty="0"/>
              <a:t>転倒防止のために</a:t>
            </a:r>
            <a:r>
              <a:rPr lang="ja-JP" altLang="ja-JP" sz="2000" dirty="0">
                <a:solidFill>
                  <a:srgbClr val="C00000"/>
                </a:solidFill>
              </a:rPr>
              <a:t>戸棚や機器を壁等に固定</a:t>
            </a:r>
            <a:r>
              <a:rPr lang="ja-JP" altLang="ja-JP" sz="2000" dirty="0"/>
              <a:t>し、</a:t>
            </a:r>
            <a:br>
              <a:rPr lang="en-US" altLang="ja-JP" sz="2000" dirty="0"/>
            </a:br>
            <a:r>
              <a:rPr lang="ja-JP" altLang="ja-JP" sz="2000" dirty="0"/>
              <a:t>十分な固定強度があることをあらかじめ確認する。</a:t>
            </a:r>
            <a:br>
              <a:rPr lang="en-US" altLang="ja-JP" sz="2000" dirty="0"/>
            </a:br>
            <a:r>
              <a:rPr lang="ja-JP" altLang="en-US" sz="2000" dirty="0"/>
              <a:t>・　</a:t>
            </a:r>
            <a:r>
              <a:rPr lang="ja-JP" altLang="ja-JP" sz="2000" dirty="0"/>
              <a:t>平らな実験台、ストーンテーブルなどには</a:t>
            </a:r>
            <a:r>
              <a:rPr lang="ja-JP" altLang="en-US" sz="2000" dirty="0"/>
              <a:t>落下防止措置をする</a:t>
            </a:r>
            <a:r>
              <a:rPr lang="ja-JP" altLang="ja-JP" sz="2000" dirty="0"/>
              <a:t>。</a:t>
            </a:r>
            <a:br>
              <a:rPr lang="en-US" altLang="ja-JP" sz="2000" dirty="0"/>
            </a:br>
            <a:r>
              <a:rPr lang="ja-JP" altLang="en-US" sz="2000" dirty="0"/>
              <a:t>・　薬品</a:t>
            </a:r>
            <a:r>
              <a:rPr lang="ja-JP" altLang="ja-JP" sz="2000" dirty="0"/>
              <a:t>戸棚には引き違い戸付きを使用</a:t>
            </a:r>
            <a:r>
              <a:rPr lang="ja-JP" altLang="en-US" sz="2000" dirty="0"/>
              <a:t>する。</a:t>
            </a:r>
            <a:endParaRPr lang="en-US" altLang="ja-JP" sz="2000" dirty="0"/>
          </a:p>
          <a:p>
            <a:pPr>
              <a:buFont typeface="Wingdings" panose="05000000000000000000" pitchFamily="2" charset="2"/>
              <a:buNone/>
              <a:defRPr/>
            </a:pPr>
            <a:r>
              <a:rPr lang="en-US" altLang="ja-JP" sz="2000" dirty="0"/>
              <a:t>	</a:t>
            </a:r>
            <a:r>
              <a:rPr lang="ja-JP" altLang="en-US" sz="2000" dirty="0"/>
              <a:t>・　</a:t>
            </a:r>
            <a:r>
              <a:rPr lang="ja-JP" altLang="ja-JP" sz="2000" dirty="0"/>
              <a:t>戸棚の各段に</a:t>
            </a:r>
            <a:r>
              <a:rPr lang="ja-JP" altLang="ja-JP" sz="2000" dirty="0">
                <a:solidFill>
                  <a:srgbClr val="C00000"/>
                </a:solidFill>
              </a:rPr>
              <a:t>収納物が転落しないための措置</a:t>
            </a:r>
            <a:r>
              <a:rPr lang="ja-JP" altLang="ja-JP" sz="2000" dirty="0"/>
              <a:t>（柵等）を施す。</a:t>
            </a:r>
          </a:p>
          <a:p>
            <a:pPr>
              <a:defRPr/>
            </a:pPr>
            <a:endParaRPr lang="ja-JP" altLang="ja-JP" sz="2000" dirty="0"/>
          </a:p>
        </p:txBody>
      </p:sp>
      <p:sp>
        <p:nvSpPr>
          <p:cNvPr id="5" name="横巻き 4">
            <a:extLst>
              <a:ext uri="{FF2B5EF4-FFF2-40B4-BE49-F238E27FC236}">
                <a16:creationId xmlns:a16="http://schemas.microsoft.com/office/drawing/2014/main" id="{DE83EA98-C61A-4512-9DE6-69302CB1FA64}"/>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5</a:t>
            </a:r>
            <a:r>
              <a:rPr lang="ja-JP" altLang="en-US" sz="1200" b="1" dirty="0">
                <a:latin typeface="+mj-ea"/>
                <a:ea typeface="+mj-ea"/>
              </a:rPr>
              <a:t>頁</a:t>
            </a:r>
          </a:p>
        </p:txBody>
      </p:sp>
      <p:sp>
        <p:nvSpPr>
          <p:cNvPr id="7" name="Rectangle 2">
            <a:extLst>
              <a:ext uri="{FF2B5EF4-FFF2-40B4-BE49-F238E27FC236}">
                <a16:creationId xmlns:a16="http://schemas.microsoft.com/office/drawing/2014/main" id="{2BEB7CC5-31B4-46E3-AC10-74AAEE8CA5D5}"/>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3</a:t>
            </a:r>
            <a:r>
              <a:rPr lang="ja-JP" altLang="en-US" sz="3200" kern="0" dirty="0" err="1"/>
              <a:t>．</a:t>
            </a:r>
            <a:r>
              <a:rPr lang="ja-JP" altLang="en-US" sz="3200" kern="0" dirty="0"/>
              <a:t>防災への備え③　</a:t>
            </a:r>
            <a:br>
              <a:rPr lang="en-US" altLang="ja-JP" sz="3200" kern="0" dirty="0"/>
            </a:br>
            <a:r>
              <a:rPr lang="ja-JP" altLang="en-US" sz="3200" kern="0" dirty="0"/>
              <a:t>日常の注意事項＜研究室・事務室内＞</a:t>
            </a:r>
            <a:endParaRPr lang="en-US" altLang="ja-JP" sz="3200" kern="0" dirty="0"/>
          </a:p>
        </p:txBody>
      </p:sp>
      <p:pic>
        <p:nvPicPr>
          <p:cNvPr id="37893" name="図 7">
            <a:extLst>
              <a:ext uri="{FF2B5EF4-FFF2-40B4-BE49-F238E27FC236}">
                <a16:creationId xmlns:a16="http://schemas.microsoft.com/office/drawing/2014/main" id="{D8836960-BBFF-4712-ADDA-A1B329F77AB3}"/>
              </a:ext>
            </a:extLst>
          </p:cNvPr>
          <p:cNvPicPr>
            <a:picLocks noChangeAspect="1"/>
          </p:cNvPicPr>
          <p:nvPr/>
        </p:nvPicPr>
        <p:blipFill>
          <a:blip r:embed="rId3">
            <a:extLst>
              <a:ext uri="{28A0092B-C50C-407E-A947-70E740481C1C}">
                <a14:useLocalDpi xmlns:a14="http://schemas.microsoft.com/office/drawing/2010/main" val="0"/>
              </a:ext>
            </a:extLst>
          </a:blip>
          <a:srcRect l="19016" t="26994" r="33130" b="16560"/>
          <a:stretch>
            <a:fillRect/>
          </a:stretch>
        </p:blipFill>
        <p:spPr bwMode="auto">
          <a:xfrm>
            <a:off x="7237413" y="4149725"/>
            <a:ext cx="14382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16FF34EE-2570-4F70-9693-1B932082BFE0}"/>
              </a:ext>
            </a:extLst>
          </p:cNvPr>
          <p:cNvSpPr txBox="1"/>
          <p:nvPr/>
        </p:nvSpPr>
        <p:spPr>
          <a:xfrm>
            <a:off x="6691313" y="2359025"/>
            <a:ext cx="2201862" cy="646113"/>
          </a:xfrm>
          <a:prstGeom prst="rect">
            <a:avLst/>
          </a:prstGeom>
          <a:noFill/>
        </p:spPr>
        <p:txBody>
          <a:bodyPr>
            <a:spAutoFit/>
          </a:bodyPr>
          <a:lstStyle/>
          <a:p>
            <a:pPr>
              <a:defRPr/>
            </a:pPr>
            <a:r>
              <a:rPr lang="ja-JP" altLang="en-US" dirty="0">
                <a:effectLst>
                  <a:outerShdw blurRad="38100" dist="38100" dir="2700000" algn="tl">
                    <a:srgbClr val="000000">
                      <a:alpha val="43137"/>
                    </a:srgbClr>
                  </a:outerShdw>
                </a:effectLst>
              </a:rPr>
              <a:t>→</a:t>
            </a:r>
            <a:r>
              <a:rPr lang="ja-JP" altLang="en-US" u="sng" dirty="0">
                <a:effectLst>
                  <a:outerShdw blurRad="38100" dist="38100" dir="2700000" algn="tl">
                    <a:srgbClr val="000000">
                      <a:alpha val="43137"/>
                    </a:srgbClr>
                  </a:outerShdw>
                </a:effectLst>
              </a:rPr>
              <a:t>生活系廃棄物</a:t>
            </a:r>
            <a:endParaRPr lang="en-US" altLang="ja-JP" u="sng" dirty="0">
              <a:effectLst>
                <a:outerShdw blurRad="38100" dist="38100" dir="2700000" algn="tl">
                  <a:srgbClr val="000000">
                    <a:alpha val="43137"/>
                  </a:srgbClr>
                </a:outerShdw>
              </a:effectLst>
            </a:endParaRPr>
          </a:p>
          <a:p>
            <a:pPr>
              <a:defRPr/>
            </a:pPr>
            <a:r>
              <a:rPr lang="ja-JP" altLang="en-US" dirty="0">
                <a:effectLst>
                  <a:outerShdw blurRad="38100" dist="38100" dir="2700000" algn="tl">
                    <a:srgbClr val="000000">
                      <a:alpha val="43137"/>
                    </a:srgbClr>
                  </a:outerShdw>
                </a:effectLst>
              </a:rPr>
              <a:t>　　</a:t>
            </a:r>
            <a:r>
              <a:rPr lang="ja-JP" altLang="en-US" u="sng" dirty="0">
                <a:effectLst>
                  <a:outerShdw blurRad="38100" dist="38100" dir="2700000" algn="tl">
                    <a:srgbClr val="000000">
                      <a:alpha val="43137"/>
                    </a:srgbClr>
                  </a:outerShdw>
                </a:effectLst>
              </a:rPr>
              <a:t>の分別参照</a:t>
            </a:r>
            <a:endParaRPr lang="ja-JP" altLang="en-US" u="sng"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2329F7D-6CE3-4177-A614-742839BB335E}"/>
              </a:ext>
            </a:extLst>
          </p:cNvPr>
          <p:cNvSpPr>
            <a:spLocks noGrp="1" noChangeArrowheads="1"/>
          </p:cNvSpPr>
          <p:nvPr>
            <p:ph type="title"/>
          </p:nvPr>
        </p:nvSpPr>
        <p:spPr>
          <a:xfrm>
            <a:off x="574675" y="242888"/>
            <a:ext cx="8001000" cy="747712"/>
          </a:xfrm>
        </p:spPr>
        <p:txBody>
          <a:bodyPr/>
          <a:lstStyle/>
          <a:p>
            <a:pPr eaLnBrk="1" hangingPunct="1"/>
            <a:r>
              <a:rPr lang="ja-JP" altLang="en-US"/>
              <a:t>目次</a:t>
            </a:r>
          </a:p>
        </p:txBody>
      </p:sp>
      <p:sp>
        <p:nvSpPr>
          <p:cNvPr id="7171" name="Rectangle 3">
            <a:extLst>
              <a:ext uri="{FF2B5EF4-FFF2-40B4-BE49-F238E27FC236}">
                <a16:creationId xmlns:a16="http://schemas.microsoft.com/office/drawing/2014/main" id="{ABFD4047-F46A-4B3C-9728-B73CA241068D}"/>
              </a:ext>
            </a:extLst>
          </p:cNvPr>
          <p:cNvSpPr>
            <a:spLocks noGrp="1" noChangeArrowheads="1"/>
          </p:cNvSpPr>
          <p:nvPr>
            <p:ph type="body" idx="1"/>
          </p:nvPr>
        </p:nvSpPr>
        <p:spPr>
          <a:xfrm>
            <a:off x="590550" y="1268413"/>
            <a:ext cx="7994650" cy="5113337"/>
          </a:xfrm>
        </p:spPr>
        <p:txBody>
          <a:bodyPr/>
          <a:lstStyle/>
          <a:p>
            <a:pPr eaLnBrk="1" hangingPunct="1"/>
            <a:r>
              <a:rPr lang="en-US" altLang="ja-JP" sz="1600"/>
              <a:t>1. </a:t>
            </a:r>
            <a:r>
              <a:rPr lang="ja-JP" altLang="en-US" sz="1600"/>
              <a:t>安全教育の目的</a:t>
            </a:r>
          </a:p>
          <a:p>
            <a:pPr eaLnBrk="1" hangingPunct="1"/>
            <a:r>
              <a:rPr lang="en-US" altLang="ja-JP" sz="1600"/>
              <a:t>2. </a:t>
            </a:r>
            <a:r>
              <a:rPr lang="ja-JP" altLang="en-US" sz="1600"/>
              <a:t>環境安全管理体制</a:t>
            </a:r>
          </a:p>
          <a:p>
            <a:pPr eaLnBrk="1" hangingPunct="1">
              <a:lnSpc>
                <a:spcPct val="80000"/>
              </a:lnSpc>
              <a:spcBef>
                <a:spcPct val="0"/>
              </a:spcBef>
              <a:spcAft>
                <a:spcPts val="600"/>
              </a:spcAft>
              <a:buFont typeface="Wingdings" panose="05000000000000000000" pitchFamily="2" charset="2"/>
              <a:buNone/>
            </a:pPr>
            <a:r>
              <a:rPr lang="ja-JP" altLang="en-US" sz="1600"/>
              <a:t>　　　　	</a:t>
            </a:r>
            <a:r>
              <a:rPr lang="ja-JP" altLang="en-US" sz="1200"/>
              <a:t>法令、組織図、巡視と自主点検、安全教育</a:t>
            </a:r>
          </a:p>
          <a:p>
            <a:pPr eaLnBrk="1" hangingPunct="1">
              <a:lnSpc>
                <a:spcPct val="80000"/>
              </a:lnSpc>
            </a:pPr>
            <a:r>
              <a:rPr lang="en-US" altLang="ja-JP" sz="1600"/>
              <a:t>3. </a:t>
            </a:r>
            <a:r>
              <a:rPr lang="ja-JP" altLang="en-US" sz="1600"/>
              <a:t>防災への備え</a:t>
            </a:r>
            <a:endParaRPr lang="zh-TW" altLang="en-US" sz="1600"/>
          </a:p>
          <a:p>
            <a:pPr eaLnBrk="1" hangingPunct="1">
              <a:lnSpc>
                <a:spcPct val="80000"/>
              </a:lnSpc>
              <a:spcBef>
                <a:spcPct val="0"/>
              </a:spcBef>
              <a:spcAft>
                <a:spcPts val="600"/>
              </a:spcAft>
              <a:buFont typeface="Wingdings" panose="05000000000000000000" pitchFamily="2" charset="2"/>
              <a:buNone/>
            </a:pPr>
            <a:r>
              <a:rPr lang="zh-TW" altLang="en-US" sz="1600"/>
              <a:t>　　　</a:t>
            </a:r>
            <a:r>
              <a:rPr lang="ja-JP" altLang="en-US" sz="1600"/>
              <a:t>　	</a:t>
            </a:r>
            <a:r>
              <a:rPr lang="zh-TW" altLang="en-US" sz="1200"/>
              <a:t>確認</a:t>
            </a:r>
            <a:r>
              <a:rPr lang="ja-JP" altLang="en-US" sz="1200"/>
              <a:t>しておくこと</a:t>
            </a:r>
            <a:r>
              <a:rPr lang="zh-TW" altLang="en-US" sz="1200"/>
              <a:t>、</a:t>
            </a:r>
            <a:r>
              <a:rPr lang="ja-JP" altLang="en-US" sz="1200"/>
              <a:t>日常の注意事項＜共有スペース＞、日常の注意事項＜事務室・研究室＞</a:t>
            </a:r>
          </a:p>
          <a:p>
            <a:pPr eaLnBrk="1" hangingPunct="1">
              <a:lnSpc>
                <a:spcPct val="80000"/>
              </a:lnSpc>
            </a:pPr>
            <a:r>
              <a:rPr lang="en-US" altLang="ja-JP" sz="1600"/>
              <a:t>4. </a:t>
            </a:r>
            <a:r>
              <a:rPr lang="ja-JP" altLang="en-US" sz="1600"/>
              <a:t>緊急時の対応</a:t>
            </a:r>
          </a:p>
          <a:p>
            <a:pPr eaLnBrk="1" hangingPunct="1">
              <a:spcBef>
                <a:spcPct val="0"/>
              </a:spcBef>
              <a:buFont typeface="Wingdings" panose="05000000000000000000" pitchFamily="2" charset="2"/>
              <a:buNone/>
            </a:pPr>
            <a:r>
              <a:rPr lang="ja-JP" altLang="en-US" sz="1600"/>
              <a:t>　　　　	</a:t>
            </a:r>
            <a:r>
              <a:rPr lang="ja-JP" altLang="en-US" sz="1200"/>
              <a:t>緊急時の対応の基本、火災発生時の対応、 爆発発生時の対応、薬品漏洩時の対応、</a:t>
            </a:r>
            <a:endParaRPr lang="en-US" altLang="ja-JP" sz="1200"/>
          </a:p>
          <a:p>
            <a:pPr eaLnBrk="1" hangingPunct="1">
              <a:spcBef>
                <a:spcPct val="0"/>
              </a:spcBef>
              <a:spcAft>
                <a:spcPts val="600"/>
              </a:spcAft>
              <a:buFont typeface="Wingdings" panose="05000000000000000000" pitchFamily="2" charset="2"/>
              <a:buNone/>
            </a:pPr>
            <a:r>
              <a:rPr lang="ja-JP" altLang="en-US" sz="1200"/>
              <a:t>　　　　　　　　　地震発生時の対応（初期行動・緊急地震速報）、心肺蘇生措置、事故報告</a:t>
            </a:r>
          </a:p>
          <a:p>
            <a:pPr eaLnBrk="1" hangingPunct="1"/>
            <a:r>
              <a:rPr lang="en-US" altLang="ja-JP" sz="1600"/>
              <a:t>5. </a:t>
            </a:r>
            <a:r>
              <a:rPr lang="ja-JP" altLang="en-US" sz="1600"/>
              <a:t>事務作業における注意事項</a:t>
            </a:r>
          </a:p>
          <a:p>
            <a:pPr eaLnBrk="1" hangingPunct="1">
              <a:lnSpc>
                <a:spcPct val="80000"/>
              </a:lnSpc>
              <a:spcBef>
                <a:spcPct val="0"/>
              </a:spcBef>
              <a:spcAft>
                <a:spcPts val="600"/>
              </a:spcAft>
              <a:buFont typeface="Wingdings" panose="05000000000000000000" pitchFamily="2" charset="2"/>
              <a:buNone/>
            </a:pPr>
            <a:r>
              <a:rPr lang="ja-JP" altLang="en-US" sz="1600"/>
              <a:t>　　　　	</a:t>
            </a:r>
            <a:r>
              <a:rPr lang="en-US" altLang="ja-JP" sz="1200">
                <a:latin typeface="ＭＳ Ｐゴシック" panose="020B0600070205080204" pitchFamily="50" charset="-128"/>
              </a:rPr>
              <a:t>VDT</a:t>
            </a:r>
            <a:r>
              <a:rPr lang="ja-JP" altLang="en-US" sz="1200"/>
              <a:t>機器の取り扱い、腰痛防止</a:t>
            </a:r>
          </a:p>
          <a:p>
            <a:pPr eaLnBrk="1" hangingPunct="1">
              <a:spcBef>
                <a:spcPct val="0"/>
              </a:spcBef>
            </a:pPr>
            <a:r>
              <a:rPr lang="en-US" altLang="ja-JP" sz="1600"/>
              <a:t>6. </a:t>
            </a:r>
            <a:r>
              <a:rPr lang="ja-JP" altLang="en-US" sz="1600"/>
              <a:t>労働災害・学研災</a:t>
            </a:r>
            <a:br>
              <a:rPr lang="en-US" altLang="ja-JP" sz="1600"/>
            </a:br>
            <a:endParaRPr lang="ja-JP" altLang="en-US" sz="1200"/>
          </a:p>
          <a:p>
            <a:pPr eaLnBrk="1" hangingPunct="1">
              <a:lnSpc>
                <a:spcPct val="80000"/>
              </a:lnSpc>
            </a:pPr>
            <a:r>
              <a:rPr lang="en-US" altLang="ja-JP" sz="1600"/>
              <a:t>7. </a:t>
            </a:r>
            <a:r>
              <a:rPr lang="ja-JP" altLang="en-US" sz="1600"/>
              <a:t>健康管理、相談窓口</a:t>
            </a:r>
          </a:p>
          <a:p>
            <a:pPr eaLnBrk="1" hangingPunct="1">
              <a:lnSpc>
                <a:spcPct val="80000"/>
              </a:lnSpc>
              <a:spcBef>
                <a:spcPct val="0"/>
              </a:spcBef>
              <a:spcAft>
                <a:spcPts val="600"/>
              </a:spcAft>
              <a:buFont typeface="Wingdings" panose="05000000000000000000" pitchFamily="2" charset="2"/>
              <a:buNone/>
            </a:pPr>
            <a:r>
              <a:rPr lang="ja-JP" altLang="en-US" sz="1600"/>
              <a:t>　　　　	</a:t>
            </a:r>
            <a:r>
              <a:rPr lang="ja-JP" altLang="en-US" sz="1200"/>
              <a:t>健康診断、メンタルヘルス、ハラスメント対策</a:t>
            </a:r>
            <a:endParaRPr lang="en-US" altLang="ja-JP" sz="1200"/>
          </a:p>
          <a:p>
            <a:pPr eaLnBrk="1" hangingPunct="1">
              <a:lnSpc>
                <a:spcPct val="80000"/>
              </a:lnSpc>
            </a:pPr>
            <a:r>
              <a:rPr lang="en-US" altLang="ja-JP" sz="1600"/>
              <a:t>8. </a:t>
            </a:r>
            <a:r>
              <a:rPr lang="ja-JP" altLang="en-US" sz="1600"/>
              <a:t>実験研究の注意事項</a:t>
            </a:r>
            <a:endParaRPr lang="en-US" altLang="ja-JP" sz="1600"/>
          </a:p>
          <a:p>
            <a:pPr eaLnBrk="1" hangingPunct="1">
              <a:spcBef>
                <a:spcPct val="0"/>
              </a:spcBef>
              <a:buFont typeface="Wingdings" panose="05000000000000000000" pitchFamily="2" charset="2"/>
              <a:buNone/>
            </a:pPr>
            <a:r>
              <a:rPr lang="en-US" altLang="ja-JP" sz="1600"/>
              <a:t>	</a:t>
            </a:r>
            <a:r>
              <a:rPr lang="ja-JP" altLang="en-US" sz="1600"/>
              <a:t>　　　</a:t>
            </a:r>
            <a:r>
              <a:rPr lang="ja-JP" altLang="en-US" sz="1200"/>
              <a:t>全般的事項、化学物質・危険性物質の管理、放射線・放射性物質、バイオハザード防止、危険を伴う装置と保</a:t>
            </a:r>
            <a:r>
              <a:rPr lang="en-US" altLang="ja-JP" sz="1200"/>
              <a:t>	</a:t>
            </a:r>
            <a:r>
              <a:rPr lang="ja-JP" altLang="en-US" sz="1200"/>
              <a:t>護具、実験系廃棄物</a:t>
            </a:r>
            <a:endParaRPr lang="en-US" altLang="ja-JP" sz="1600"/>
          </a:p>
          <a:p>
            <a:pPr eaLnBrk="1" hangingPunct="1"/>
            <a:r>
              <a:rPr lang="en-US" altLang="ja-JP" sz="1600"/>
              <a:t>9. </a:t>
            </a:r>
            <a:r>
              <a:rPr lang="ja-JP" altLang="en-US" sz="1600"/>
              <a:t>野外における教育研究活動</a:t>
            </a:r>
            <a:endParaRPr lang="en-US" altLang="ja-JP" sz="1600"/>
          </a:p>
          <a:p>
            <a:pPr eaLnBrk="1" hangingPunct="1"/>
            <a:r>
              <a:rPr lang="en-US" altLang="ja-JP" sz="1600"/>
              <a:t>10.</a:t>
            </a:r>
            <a:r>
              <a:rPr lang="ja-JP" altLang="en-US" sz="1600"/>
              <a:t>電気機器および設備</a:t>
            </a:r>
          </a:p>
          <a:p>
            <a:pPr eaLnBrk="1" hangingPunct="1">
              <a:lnSpc>
                <a:spcPct val="80000"/>
              </a:lnSpc>
              <a:buFont typeface="Wingdings" panose="05000000000000000000" pitchFamily="2" charset="2"/>
              <a:buNone/>
            </a:pPr>
            <a:endParaRPr lang="en-US" altLang="ja-JP" sz="1800"/>
          </a:p>
        </p:txBody>
      </p:sp>
      <p:sp>
        <p:nvSpPr>
          <p:cNvPr id="5" name="横巻き 4">
            <a:extLst>
              <a:ext uri="{FF2B5EF4-FFF2-40B4-BE49-F238E27FC236}">
                <a16:creationId xmlns:a16="http://schemas.microsoft.com/office/drawing/2014/main" id="{2646BABB-303C-41D9-8D41-8F0E617AE7F5}"/>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err="1">
                <a:latin typeface="+mj-ea"/>
                <a:ea typeface="+mj-ea"/>
              </a:rPr>
              <a:t>ⅰⅱ</a:t>
            </a:r>
            <a:endParaRPr lang="ja-JP" altLang="en-US" sz="1200" b="1" dirty="0">
              <a:latin typeface="+mj-ea"/>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62D1349-F878-4A8C-A97E-EABFCB94E517}"/>
              </a:ext>
            </a:extLst>
          </p:cNvPr>
          <p:cNvSpPr>
            <a:spLocks noGrp="1" noChangeArrowheads="1"/>
          </p:cNvSpPr>
          <p:nvPr>
            <p:ph type="title"/>
          </p:nvPr>
        </p:nvSpPr>
        <p:spPr/>
        <p:txBody>
          <a:bodyPr/>
          <a:lstStyle/>
          <a:p>
            <a:pPr eaLnBrk="1" hangingPunct="1"/>
            <a:r>
              <a:rPr lang="ja-JP" altLang="en-US" sz="3200"/>
              <a:t>日常の注意事項＜研究室・事務室内＞</a:t>
            </a:r>
          </a:p>
        </p:txBody>
      </p:sp>
      <p:sp>
        <p:nvSpPr>
          <p:cNvPr id="39939" name="Rectangle 3">
            <a:extLst>
              <a:ext uri="{FF2B5EF4-FFF2-40B4-BE49-F238E27FC236}">
                <a16:creationId xmlns:a16="http://schemas.microsoft.com/office/drawing/2014/main" id="{19FF0444-E22F-4C1F-B581-B3F4E94F2D45}"/>
              </a:ext>
            </a:extLst>
          </p:cNvPr>
          <p:cNvSpPr>
            <a:spLocks noGrp="1" noChangeArrowheads="1"/>
          </p:cNvSpPr>
          <p:nvPr>
            <p:ph idx="1"/>
          </p:nvPr>
        </p:nvSpPr>
        <p:spPr>
          <a:xfrm>
            <a:off x="566738" y="1341438"/>
            <a:ext cx="8326437" cy="4895850"/>
          </a:xfrm>
        </p:spPr>
        <p:txBody>
          <a:bodyPr/>
          <a:lstStyle/>
          <a:p>
            <a:r>
              <a:rPr lang="ja-JP" altLang="en-US" sz="2400">
                <a:solidFill>
                  <a:srgbClr val="0000FF"/>
                </a:solidFill>
              </a:rPr>
              <a:t>電気系統：</a:t>
            </a:r>
            <a:br>
              <a:rPr lang="en-US" altLang="ja-JP" sz="2000">
                <a:solidFill>
                  <a:srgbClr val="0000FF"/>
                </a:solidFill>
              </a:rPr>
            </a:br>
            <a:r>
              <a:rPr lang="ja-JP" altLang="en-US" sz="2000"/>
              <a:t>・　過熱や漏電が起きないよう、</a:t>
            </a:r>
            <a:r>
              <a:rPr lang="ja-JP" altLang="ja-JP" sz="2000"/>
              <a:t>配線</a:t>
            </a:r>
            <a:r>
              <a:rPr lang="ja-JP" altLang="en-US" sz="2000"/>
              <a:t>やタップの</a:t>
            </a:r>
            <a:r>
              <a:rPr lang="ja-JP" altLang="ja-JP" sz="2000"/>
              <a:t>、使用</a:t>
            </a:r>
            <a:br>
              <a:rPr lang="en-US" altLang="ja-JP" sz="2000"/>
            </a:br>
            <a:r>
              <a:rPr lang="ja-JP" altLang="ja-JP" sz="2000"/>
              <a:t>電力量</a:t>
            </a:r>
            <a:r>
              <a:rPr lang="ja-JP" altLang="en-US" sz="2000"/>
              <a:t>が</a:t>
            </a:r>
            <a:r>
              <a:rPr lang="ja-JP" altLang="ja-JP" sz="2000"/>
              <a:t>電流容量</a:t>
            </a:r>
            <a:r>
              <a:rPr lang="ja-JP" altLang="en-US" sz="2000"/>
              <a:t>を超えないように</a:t>
            </a:r>
            <a:r>
              <a:rPr lang="ja-JP" altLang="ja-JP" sz="2000"/>
              <a:t>すること。</a:t>
            </a:r>
            <a:br>
              <a:rPr lang="en-US" altLang="ja-JP" sz="2000"/>
            </a:br>
            <a:r>
              <a:rPr lang="ja-JP" altLang="en-US" sz="2000">
                <a:solidFill>
                  <a:srgbClr val="C00000"/>
                </a:solidFill>
              </a:rPr>
              <a:t>タコ足配線にはしない</a:t>
            </a:r>
            <a:r>
              <a:rPr lang="ja-JP" altLang="en-US" sz="2000"/>
              <a:t>こと。</a:t>
            </a:r>
            <a:br>
              <a:rPr lang="en-US" altLang="ja-JP" sz="2000"/>
            </a:br>
            <a:r>
              <a:rPr lang="ja-JP" altLang="en-US" sz="2000"/>
              <a:t>・　</a:t>
            </a:r>
            <a:r>
              <a:rPr lang="ja-JP" altLang="ja-JP" sz="2000"/>
              <a:t>スイッチ、ヒューズおよび配線材は規格品を用いる。</a:t>
            </a:r>
            <a:br>
              <a:rPr lang="en-US" altLang="ja-JP" sz="2000"/>
            </a:br>
            <a:r>
              <a:rPr lang="ja-JP" altLang="en-US" sz="2000"/>
              <a:t>・　</a:t>
            </a:r>
            <a:r>
              <a:rPr lang="ja-JP" altLang="ja-JP" sz="2000"/>
              <a:t>帰宅するときは、</a:t>
            </a:r>
            <a:r>
              <a:rPr lang="ja-JP" altLang="ja-JP" sz="2000">
                <a:solidFill>
                  <a:srgbClr val="C00000"/>
                </a:solidFill>
              </a:rPr>
              <a:t>終夜運転機器以外の電源は切る</a:t>
            </a:r>
            <a:r>
              <a:rPr lang="ja-JP" altLang="ja-JP" sz="2000"/>
              <a:t>ようにすること。</a:t>
            </a:r>
          </a:p>
          <a:p>
            <a:endParaRPr lang="ja-JP" altLang="ja-JP" sz="2000"/>
          </a:p>
          <a:p>
            <a:r>
              <a:rPr lang="ja-JP" altLang="en-US" sz="2400">
                <a:solidFill>
                  <a:srgbClr val="0000FF"/>
                </a:solidFill>
              </a:rPr>
              <a:t>可燃物：</a:t>
            </a:r>
            <a:br>
              <a:rPr lang="en-US" altLang="ja-JP" sz="2000">
                <a:solidFill>
                  <a:srgbClr val="0000FF"/>
                </a:solidFill>
              </a:rPr>
            </a:br>
            <a:r>
              <a:rPr lang="ja-JP" altLang="en-US" sz="2000"/>
              <a:t>・　</a:t>
            </a:r>
            <a:r>
              <a:rPr lang="ja-JP" altLang="ja-JP" sz="2000">
                <a:solidFill>
                  <a:srgbClr val="C00000"/>
                </a:solidFill>
              </a:rPr>
              <a:t>暖房器具</a:t>
            </a:r>
            <a:r>
              <a:rPr lang="ja-JP" altLang="en-US" sz="2000">
                <a:solidFill>
                  <a:srgbClr val="C00000"/>
                </a:solidFill>
              </a:rPr>
              <a:t>や熱源</a:t>
            </a:r>
            <a:r>
              <a:rPr lang="ja-JP" altLang="ja-JP" sz="2000"/>
              <a:t>は</a:t>
            </a:r>
            <a:r>
              <a:rPr lang="ja-JP" altLang="ja-JP" sz="2000">
                <a:solidFill>
                  <a:srgbClr val="C00000"/>
                </a:solidFill>
              </a:rPr>
              <a:t>耐震性</a:t>
            </a:r>
            <a:r>
              <a:rPr lang="ja-JP" altLang="ja-JP" sz="2000"/>
              <a:t>等問題のない器具を使用し、</a:t>
            </a:r>
            <a:r>
              <a:rPr lang="ja-JP" altLang="ja-JP" sz="2000">
                <a:solidFill>
                  <a:srgbClr val="C00000"/>
                </a:solidFill>
              </a:rPr>
              <a:t>周囲に可燃物を置かない</a:t>
            </a:r>
            <a:r>
              <a:rPr lang="ja-JP" altLang="ja-JP" sz="2000"/>
              <a:t>こと。</a:t>
            </a:r>
            <a:br>
              <a:rPr lang="en-US" altLang="ja-JP" sz="2000"/>
            </a:br>
            <a:r>
              <a:rPr lang="ja-JP" altLang="en-US" sz="2000"/>
              <a:t>・　</a:t>
            </a:r>
            <a:r>
              <a:rPr lang="ja-JP" altLang="ja-JP" sz="2000"/>
              <a:t>可燃性物質の静電気による着火に注意する。</a:t>
            </a:r>
            <a:br>
              <a:rPr lang="en-US" altLang="ja-JP" sz="2000"/>
            </a:br>
            <a:r>
              <a:rPr lang="ja-JP" altLang="en-US" sz="2000"/>
              <a:t>・　火気使用器具は不燃性の台の上に置き、</a:t>
            </a:r>
            <a:r>
              <a:rPr lang="ja-JP" altLang="en-US" sz="2000">
                <a:solidFill>
                  <a:srgbClr val="C00000"/>
                </a:solidFill>
              </a:rPr>
              <a:t>周囲に可燃性の物を置かない</a:t>
            </a:r>
            <a:r>
              <a:rPr lang="ja-JP" altLang="en-US" sz="2000"/>
              <a:t>。</a:t>
            </a:r>
            <a:br>
              <a:rPr lang="en-US" altLang="ja-JP" sz="2000"/>
            </a:br>
            <a:r>
              <a:rPr lang="ja-JP" altLang="en-US" sz="2000"/>
              <a:t>・　</a:t>
            </a:r>
            <a:r>
              <a:rPr lang="ja-JP" altLang="en-US" sz="2000">
                <a:solidFill>
                  <a:srgbClr val="C00000"/>
                </a:solidFill>
              </a:rPr>
              <a:t>喫煙は定められた場所で</a:t>
            </a:r>
            <a:r>
              <a:rPr lang="ja-JP" altLang="en-US" sz="2000"/>
              <a:t>のみ行う。</a:t>
            </a:r>
          </a:p>
          <a:p>
            <a:endParaRPr lang="en-US" altLang="ja-JP" sz="2600"/>
          </a:p>
        </p:txBody>
      </p:sp>
      <p:pic>
        <p:nvPicPr>
          <p:cNvPr id="39940" name="図 1">
            <a:extLst>
              <a:ext uri="{FF2B5EF4-FFF2-40B4-BE49-F238E27FC236}">
                <a16:creationId xmlns:a16="http://schemas.microsoft.com/office/drawing/2014/main" id="{49801849-00C0-4979-BA7B-7725E297ADB2}"/>
              </a:ext>
            </a:extLst>
          </p:cNvPr>
          <p:cNvPicPr>
            <a:picLocks noChangeAspect="1"/>
          </p:cNvPicPr>
          <p:nvPr/>
        </p:nvPicPr>
        <p:blipFill>
          <a:blip r:embed="rId3">
            <a:extLst>
              <a:ext uri="{28A0092B-C50C-407E-A947-70E740481C1C}">
                <a14:useLocalDpi xmlns:a14="http://schemas.microsoft.com/office/drawing/2010/main" val="0"/>
              </a:ext>
            </a:extLst>
          </a:blip>
          <a:srcRect l="10626" r="7475" b="14301"/>
          <a:stretch>
            <a:fillRect/>
          </a:stretch>
        </p:blipFill>
        <p:spPr bwMode="auto">
          <a:xfrm>
            <a:off x="6832600" y="1341438"/>
            <a:ext cx="18335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C2779C1-8C3B-4816-B997-50CB6F14909D}"/>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ja-JP" altLang="en-US" sz="3200" kern="0" dirty="0"/>
              <a:t>生活系廃棄物の分別（本郷・浅野キャンパス）</a:t>
            </a:r>
            <a:endParaRPr lang="en-US" altLang="ja-JP" sz="3200" kern="0" dirty="0"/>
          </a:p>
        </p:txBody>
      </p:sp>
      <p:graphicFrame>
        <p:nvGraphicFramePr>
          <p:cNvPr id="6" name="表 5">
            <a:extLst>
              <a:ext uri="{FF2B5EF4-FFF2-40B4-BE49-F238E27FC236}">
                <a16:creationId xmlns:a16="http://schemas.microsoft.com/office/drawing/2014/main" id="{CEAA44A6-7CEE-4FB8-8F80-10839F467786}"/>
              </a:ext>
            </a:extLst>
          </p:cNvPr>
          <p:cNvGraphicFramePr>
            <a:graphicFrameLocks noGrp="1"/>
          </p:cNvGraphicFramePr>
          <p:nvPr/>
        </p:nvGraphicFramePr>
        <p:xfrm>
          <a:off x="395288" y="1412875"/>
          <a:ext cx="8424862" cy="4984750"/>
        </p:xfrm>
        <a:graphic>
          <a:graphicData uri="http://schemas.openxmlformats.org/drawingml/2006/table">
            <a:tbl>
              <a:tblPr firstRow="1" bandRow="1">
                <a:tableStyleId>{93296810-A885-4BE3-A3E7-6D5BEEA58F35}</a:tableStyleId>
              </a:tblPr>
              <a:tblGrid>
                <a:gridCol w="1224125">
                  <a:extLst>
                    <a:ext uri="{9D8B030D-6E8A-4147-A177-3AD203B41FA5}">
                      <a16:colId xmlns:a16="http://schemas.microsoft.com/office/drawing/2014/main" val="20000"/>
                    </a:ext>
                  </a:extLst>
                </a:gridCol>
                <a:gridCol w="360299">
                  <a:extLst>
                    <a:ext uri="{9D8B030D-6E8A-4147-A177-3AD203B41FA5}">
                      <a16:colId xmlns:a16="http://schemas.microsoft.com/office/drawing/2014/main" val="20001"/>
                    </a:ext>
                  </a:extLst>
                </a:gridCol>
                <a:gridCol w="1439885">
                  <a:extLst>
                    <a:ext uri="{9D8B030D-6E8A-4147-A177-3AD203B41FA5}">
                      <a16:colId xmlns:a16="http://schemas.microsoft.com/office/drawing/2014/main" val="20002"/>
                    </a:ext>
                  </a:extLst>
                </a:gridCol>
                <a:gridCol w="3312339">
                  <a:extLst>
                    <a:ext uri="{9D8B030D-6E8A-4147-A177-3AD203B41FA5}">
                      <a16:colId xmlns:a16="http://schemas.microsoft.com/office/drawing/2014/main" val="20003"/>
                    </a:ext>
                  </a:extLst>
                </a:gridCol>
                <a:gridCol w="2088214">
                  <a:extLst>
                    <a:ext uri="{9D8B030D-6E8A-4147-A177-3AD203B41FA5}">
                      <a16:colId xmlns:a16="http://schemas.microsoft.com/office/drawing/2014/main" val="20004"/>
                    </a:ext>
                  </a:extLst>
                </a:gridCol>
              </a:tblGrid>
              <a:tr h="383058">
                <a:tc>
                  <a:txBody>
                    <a:bodyPr/>
                    <a:lstStyle/>
                    <a:p>
                      <a:pPr algn="ctr"/>
                      <a:r>
                        <a:rPr lang="ja-JP" altLang="en-US" sz="1800" dirty="0"/>
                        <a:t>分類</a:t>
                      </a:r>
                    </a:p>
                  </a:txBody>
                  <a:tcPr marL="91439" marR="91439" anchor="ctr"/>
                </a:tc>
                <a:tc gridSpan="2">
                  <a:txBody>
                    <a:bodyPr/>
                    <a:lstStyle/>
                    <a:p>
                      <a:pPr algn="ctr"/>
                      <a:r>
                        <a:rPr lang="ja-JP" altLang="en-US" sz="1800" dirty="0"/>
                        <a:t>分別</a:t>
                      </a:r>
                    </a:p>
                  </a:txBody>
                  <a:tcPr marL="91439" marR="91439" anchor="ctr"/>
                </a:tc>
                <a:tc hMerge="1">
                  <a:txBody>
                    <a:bodyPr/>
                    <a:lstStyle/>
                    <a:p>
                      <a:endParaRPr kumimoji="1" lang="ja-JP" altLang="en-US"/>
                    </a:p>
                  </a:txBody>
                  <a:tcPr/>
                </a:tc>
                <a:tc>
                  <a:txBody>
                    <a:bodyPr/>
                    <a:lstStyle/>
                    <a:p>
                      <a:pPr algn="ctr"/>
                      <a:r>
                        <a:rPr kumimoji="1" lang="ja-JP" altLang="en-US" sz="1800" dirty="0"/>
                        <a:t>注意</a:t>
                      </a:r>
                    </a:p>
                  </a:txBody>
                  <a:tcPr marL="91439" marR="91439" anchor="ctr"/>
                </a:tc>
                <a:tc>
                  <a:txBody>
                    <a:bodyPr/>
                    <a:lstStyle/>
                    <a:p>
                      <a:pPr algn="ctr"/>
                      <a:r>
                        <a:rPr kumimoji="1" lang="ja-JP" altLang="en-US" sz="1800" dirty="0"/>
                        <a:t>排出場所</a:t>
                      </a:r>
                    </a:p>
                  </a:txBody>
                  <a:tcPr marL="91439" marR="91439" anchor="ctr"/>
                </a:tc>
                <a:extLst>
                  <a:ext uri="{0D108BD9-81ED-4DB2-BD59-A6C34878D82A}">
                    <a16:rowId xmlns:a16="http://schemas.microsoft.com/office/drawing/2014/main" val="10000"/>
                  </a:ext>
                </a:extLst>
              </a:tr>
              <a:tr h="383058">
                <a:tc>
                  <a:txBody>
                    <a:bodyPr/>
                    <a:lstStyle/>
                    <a:p>
                      <a:r>
                        <a:rPr lang="ja-JP" altLang="en-US" sz="1800" dirty="0"/>
                        <a:t>可燃物</a:t>
                      </a:r>
                    </a:p>
                  </a:txBody>
                  <a:tcPr marL="91439" marR="91439" anchor="ctr"/>
                </a:tc>
                <a:tc gridSpan="2">
                  <a:txBody>
                    <a:bodyPr/>
                    <a:lstStyle/>
                    <a:p>
                      <a:r>
                        <a:rPr lang="ja-JP" altLang="en-US" sz="1800" dirty="0"/>
                        <a:t>可燃ごみ</a:t>
                      </a:r>
                    </a:p>
                  </a:txBody>
                  <a:tcPr marL="91439" marR="91439" anchor="ctr"/>
                </a:tc>
                <a:tc hMerge="1">
                  <a:txBody>
                    <a:bodyPr/>
                    <a:lstStyle/>
                    <a:p>
                      <a:endParaRPr kumimoji="1" lang="ja-JP" altLang="en-US"/>
                    </a:p>
                  </a:txBody>
                  <a:tcPr/>
                </a:tc>
                <a:tc>
                  <a:txBody>
                    <a:bodyPr/>
                    <a:lstStyle/>
                    <a:p>
                      <a:r>
                        <a:rPr lang="ja-JP" altLang="en-US" sz="1800" dirty="0"/>
                        <a:t>・生ごみ、汚れた紙、割り箸など</a:t>
                      </a:r>
                    </a:p>
                  </a:txBody>
                  <a:tcPr marL="91439" marR="9143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t>可燃ごみカート</a:t>
                      </a:r>
                    </a:p>
                  </a:txBody>
                  <a:tcPr marL="91439" marR="91439" anchor="ctr"/>
                </a:tc>
                <a:extLst>
                  <a:ext uri="{0D108BD9-81ED-4DB2-BD59-A6C34878D82A}">
                    <a16:rowId xmlns:a16="http://schemas.microsoft.com/office/drawing/2014/main" val="10001"/>
                  </a:ext>
                </a:extLst>
              </a:tr>
              <a:tr h="383058">
                <a:tc rowSpan="2">
                  <a:txBody>
                    <a:bodyPr/>
                    <a:lstStyle/>
                    <a:p>
                      <a:r>
                        <a:rPr kumimoji="1" lang="ja-JP" altLang="en-US" sz="1800" dirty="0"/>
                        <a:t>不燃物</a:t>
                      </a:r>
                    </a:p>
                  </a:txBody>
                  <a:tcPr marL="91439" marR="91439" anchor="ctr">
                    <a:lnB w="12700" cap="flat" cmpd="sng" algn="ctr">
                      <a:solidFill>
                        <a:schemeClr val="tx1"/>
                      </a:solidFill>
                      <a:prstDash val="solid"/>
                      <a:round/>
                      <a:headEnd type="none" w="med" len="med"/>
                      <a:tailEnd type="none" w="med" len="med"/>
                    </a:lnB>
                  </a:tcPr>
                </a:tc>
                <a:tc gridSpan="2">
                  <a:txBody>
                    <a:bodyPr/>
                    <a:lstStyle/>
                    <a:p>
                      <a:r>
                        <a:rPr kumimoji="1" lang="ja-JP" altLang="en-US" sz="1800" dirty="0"/>
                        <a:t>ガラス・陶磁器</a:t>
                      </a:r>
                    </a:p>
                  </a:txBody>
                  <a:tcPr marL="91439" marR="91439" anchor="ctr"/>
                </a:tc>
                <a:tc hMerge="1">
                  <a:txBody>
                    <a:bodyPr/>
                    <a:lstStyle/>
                    <a:p>
                      <a:endParaRPr kumimoji="1" lang="ja-JP" altLang="en-US"/>
                    </a:p>
                  </a:txBody>
                  <a:tcPr/>
                </a:tc>
                <a:tc>
                  <a:txBody>
                    <a:bodyPr/>
                    <a:lstStyle/>
                    <a:p>
                      <a:r>
                        <a:rPr kumimoji="1" lang="ja-JP" altLang="en-US" sz="1800" dirty="0"/>
                        <a:t>・破片は袋＋箱に入れる</a:t>
                      </a:r>
                    </a:p>
                  </a:txBody>
                  <a:tcPr marL="91439" marR="91439"/>
                </a:tc>
                <a:tc rowSpan="2">
                  <a:txBody>
                    <a:bodyPr/>
                    <a:lstStyle/>
                    <a:p>
                      <a:r>
                        <a:rPr kumimoji="1" lang="ja-JP" altLang="en-US" sz="1800" dirty="0"/>
                        <a:t>不燃ごみカート</a:t>
                      </a:r>
                    </a:p>
                  </a:txBody>
                  <a:tcPr marL="91439" marR="91439"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3058">
                <a:tc vMerge="1">
                  <a:txBody>
                    <a:bodyPr/>
                    <a:lstStyle/>
                    <a:p>
                      <a:endParaRPr kumimoji="1" lang="ja-JP" altLang="en-US" dirty="0"/>
                    </a:p>
                  </a:txBody>
                  <a:tcPr/>
                </a:tc>
                <a:tc gridSpan="2">
                  <a:txBody>
                    <a:bodyPr/>
                    <a:lstStyle/>
                    <a:p>
                      <a:r>
                        <a:rPr kumimoji="1" lang="ja-JP" altLang="en-US" sz="1800" dirty="0"/>
                        <a:t>その他不燃物</a:t>
                      </a:r>
                    </a:p>
                  </a:txBody>
                  <a:tcPr marL="91439" marR="91439"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800" dirty="0"/>
                        <a:t>・金属、ｺﾞﾑ、ﾎｲﾙ、ｽﾌﾟﾚｰ缶など</a:t>
                      </a:r>
                    </a:p>
                  </a:txBody>
                  <a:tcPr marL="91439" marR="91439">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tc>
                <a:extLst>
                  <a:ext uri="{0D108BD9-81ED-4DB2-BD59-A6C34878D82A}">
                    <a16:rowId xmlns:a16="http://schemas.microsoft.com/office/drawing/2014/main" val="10003"/>
                  </a:ext>
                </a:extLst>
              </a:tr>
              <a:tr h="640096">
                <a:tc rowSpan="7">
                  <a:txBody>
                    <a:bodyPr/>
                    <a:lstStyle/>
                    <a:p>
                      <a:r>
                        <a:rPr kumimoji="1" lang="ja-JP" altLang="en-US" sz="1800" dirty="0"/>
                        <a:t>リサイクル</a:t>
                      </a:r>
                    </a:p>
                  </a:txBody>
                  <a:tcPr marL="91439" marR="91439" anchor="ctr">
                    <a:lnT w="12700" cap="flat" cmpd="sng" algn="ctr">
                      <a:solidFill>
                        <a:schemeClr val="tx1"/>
                      </a:solidFill>
                      <a:prstDash val="solid"/>
                      <a:round/>
                      <a:headEnd type="none" w="med" len="med"/>
                      <a:tailEnd type="none" w="med" len="med"/>
                    </a:lnT>
                    <a:solidFill>
                      <a:srgbClr val="E6CBCB"/>
                    </a:solidFill>
                  </a:tcPr>
                </a:tc>
                <a:tc rowSpan="3">
                  <a:txBody>
                    <a:bodyPr/>
                    <a:lstStyle/>
                    <a:p>
                      <a:pPr algn="ctr"/>
                      <a:r>
                        <a:rPr lang="ja-JP" altLang="en-US" sz="1800" dirty="0"/>
                        <a:t>紙類</a:t>
                      </a:r>
                    </a:p>
                  </a:txBody>
                  <a:tcPr marL="91439" marR="91439"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ja-JP" altLang="en-US" sz="1800" b="1" dirty="0"/>
                        <a:t>新聞・コピー用紙・雑誌</a:t>
                      </a:r>
                    </a:p>
                  </a:txBody>
                  <a:tcPr marL="91439" marR="91439"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・ｼｭﾚｯﾀﾞｰ屑はここ（袋に入れる）</a:t>
                      </a:r>
                    </a:p>
                    <a:p>
                      <a:r>
                        <a:rPr kumimoji="1" lang="ja-JP" altLang="en-US" sz="1800" dirty="0"/>
                        <a:t>・ﾎﾁｷｽはそのままで</a:t>
                      </a:r>
                      <a:r>
                        <a:rPr kumimoji="1" lang="en-US" altLang="ja-JP" sz="1800" dirty="0"/>
                        <a:t>OK</a:t>
                      </a:r>
                    </a:p>
                  </a:txBody>
                  <a:tcPr marL="91439" marR="91439">
                    <a:lnT w="12700" cap="flat" cmpd="sng" algn="ctr">
                      <a:solidFill>
                        <a:schemeClr val="tx1"/>
                      </a:solidFill>
                      <a:prstDash val="solid"/>
                      <a:round/>
                      <a:headEnd type="none" w="med" len="med"/>
                      <a:tailEnd type="none" w="med" len="med"/>
                    </a:lnT>
                  </a:tcPr>
                </a:tc>
                <a:tc>
                  <a:txBody>
                    <a:bodyPr/>
                    <a:lstStyle/>
                    <a:p>
                      <a:r>
                        <a:rPr kumimoji="1" lang="en-US" altLang="ja-JP" sz="1800" dirty="0"/>
                        <a:t>3</a:t>
                      </a:r>
                      <a:r>
                        <a:rPr kumimoji="1" lang="ja-JP" altLang="en-US" sz="1800" dirty="0"/>
                        <a:t>段ﾘｻｲｸﾙ</a:t>
                      </a:r>
                      <a:endParaRPr kumimoji="1" lang="en-US" altLang="ja-JP" sz="1800" dirty="0"/>
                    </a:p>
                    <a:p>
                      <a:r>
                        <a:rPr kumimoji="1" lang="ja-JP" altLang="en-US" sz="1800" dirty="0"/>
                        <a:t>ボックス</a:t>
                      </a:r>
                    </a:p>
                  </a:txBody>
                  <a:tcPr marL="91439" marR="91439"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383058">
                <a:tc vMerge="1">
                  <a:txBody>
                    <a:bodyPr/>
                    <a:lstStyle/>
                    <a:p>
                      <a:endParaRPr kumimoji="1" lang="ja-JP" altLang="en-US" dirty="0"/>
                    </a:p>
                  </a:txBody>
                  <a:tcPr/>
                </a:tc>
                <a:tc vMerge="1">
                  <a:txBody>
                    <a:bodyPr/>
                    <a:lstStyle/>
                    <a:p>
                      <a:endParaRPr lang="ja-JP" altLang="en-US" dirty="0"/>
                    </a:p>
                  </a:txBody>
                  <a:tcPr marL="91439" marR="91439" marT="45719" marB="45719" anchor="ctr">
                    <a:lnR w="12700" cap="flat" cmpd="sng" algn="ctr">
                      <a:solidFill>
                        <a:schemeClr val="tx1"/>
                      </a:solidFill>
                      <a:prstDash val="solid"/>
                      <a:round/>
                      <a:headEnd type="none" w="med" len="med"/>
                      <a:tailEnd type="none" w="med" len="med"/>
                    </a:lnR>
                  </a:tcPr>
                </a:tc>
                <a:tc>
                  <a:txBody>
                    <a:bodyPr/>
                    <a:lstStyle/>
                    <a:p>
                      <a:r>
                        <a:rPr kumimoji="1" lang="ja-JP" altLang="en-US" sz="1800" b="1" dirty="0"/>
                        <a:t>段ボール</a:t>
                      </a:r>
                    </a:p>
                  </a:txBody>
                  <a:tcPr marL="91439" marR="91439" anchor="ctr">
                    <a:lnL w="12700" cap="flat" cmpd="sng" algn="ctr">
                      <a:solidFill>
                        <a:schemeClr val="tx1"/>
                      </a:solidFill>
                      <a:prstDash val="solid"/>
                      <a:round/>
                      <a:headEnd type="none" w="med" len="med"/>
                      <a:tailEnd type="none" w="med" len="med"/>
                    </a:lnL>
                  </a:tcPr>
                </a:tc>
                <a:tc>
                  <a:txBody>
                    <a:bodyPr/>
                    <a:lstStyle/>
                    <a:p>
                      <a:r>
                        <a:rPr kumimoji="1" lang="ja-JP" altLang="en-US" sz="1800" dirty="0"/>
                        <a:t>・紐でしばる</a:t>
                      </a:r>
                    </a:p>
                  </a:txBody>
                  <a:tcPr marL="91439" marR="91439"/>
                </a:tc>
                <a:tc>
                  <a:txBody>
                    <a:bodyPr/>
                    <a:lstStyle/>
                    <a:p>
                      <a:r>
                        <a:rPr kumimoji="1" lang="ja-JP" altLang="en-US" sz="1800" b="0" dirty="0"/>
                        <a:t>集積所</a:t>
                      </a:r>
                    </a:p>
                  </a:txBody>
                  <a:tcPr marL="91439" marR="91439" anchor="ctr"/>
                </a:tc>
                <a:extLst>
                  <a:ext uri="{0D108BD9-81ED-4DB2-BD59-A6C34878D82A}">
                    <a16:rowId xmlns:a16="http://schemas.microsoft.com/office/drawing/2014/main" val="10005"/>
                  </a:ext>
                </a:extLst>
              </a:tr>
              <a:tr h="640096">
                <a:tc vMerge="1">
                  <a:txBody>
                    <a:bodyPr/>
                    <a:lstStyle/>
                    <a:p>
                      <a:endParaRPr kumimoji="1" lang="ja-JP" altLang="en-US" dirty="0"/>
                    </a:p>
                  </a:txBody>
                  <a:tcPr/>
                </a:tc>
                <a:tc vMerge="1">
                  <a:txBody>
                    <a:bodyPr/>
                    <a:lstStyle/>
                    <a:p>
                      <a:endParaRPr lang="ja-JP" altLang="en-US" dirty="0"/>
                    </a:p>
                  </a:txBody>
                  <a:tcPr marL="91439" marR="91439" marT="45719" marB="45719" anchor="ctr">
                    <a:lnR w="12700" cap="flat" cmpd="sng" algn="ctr">
                      <a:solidFill>
                        <a:schemeClr val="tx1"/>
                      </a:solidFill>
                      <a:prstDash val="solid"/>
                      <a:round/>
                      <a:headEnd type="none" w="med" len="med"/>
                      <a:tailEnd type="none" w="med" len="med"/>
                    </a:lnR>
                  </a:tcPr>
                </a:tc>
                <a:tc>
                  <a:txBody>
                    <a:bodyPr/>
                    <a:lstStyle/>
                    <a:p>
                      <a:r>
                        <a:rPr kumimoji="1" lang="ja-JP" altLang="en-US" sz="1800" b="1" dirty="0"/>
                        <a:t>個人情報等書類</a:t>
                      </a:r>
                    </a:p>
                  </a:txBody>
                  <a:tcPr marL="91439" marR="91439" anchor="ctr">
                    <a:lnL w="12700" cap="flat" cmpd="sng" algn="ctr">
                      <a:solidFill>
                        <a:schemeClr val="tx1"/>
                      </a:solidFill>
                      <a:prstDash val="solid"/>
                      <a:round/>
                      <a:headEnd type="none" w="med" len="med"/>
                      <a:tailEnd type="none" w="med" len="med"/>
                    </a:lnL>
                  </a:tcPr>
                </a:tc>
                <a:tc>
                  <a:txBody>
                    <a:bodyPr/>
                    <a:lstStyle/>
                    <a:p>
                      <a:r>
                        <a:rPr kumimoji="1" lang="ja-JP" altLang="en-US" sz="1800" dirty="0"/>
                        <a:t>・車に直接持ち込む</a:t>
                      </a:r>
                    </a:p>
                  </a:txBody>
                  <a:tcPr marL="91439" marR="91439"/>
                </a:tc>
                <a:tc>
                  <a:txBody>
                    <a:bodyPr/>
                    <a:lstStyle/>
                    <a:p>
                      <a:r>
                        <a:rPr kumimoji="1" lang="ja-JP" altLang="en-US" sz="1800" b="0" dirty="0"/>
                        <a:t>巡回シュレッダー車</a:t>
                      </a:r>
                    </a:p>
                  </a:txBody>
                  <a:tcPr marL="91439" marR="91439" anchor="ctr"/>
                </a:tc>
                <a:extLst>
                  <a:ext uri="{0D108BD9-81ED-4DB2-BD59-A6C34878D82A}">
                    <a16:rowId xmlns:a16="http://schemas.microsoft.com/office/drawing/2014/main" val="10006"/>
                  </a:ext>
                </a:extLst>
              </a:tr>
              <a:tr h="383058">
                <a:tc vMerge="1">
                  <a:txBody>
                    <a:bodyPr/>
                    <a:lstStyle/>
                    <a:p>
                      <a:endParaRPr kumimoji="1" lang="ja-JP" altLang="en-US" dirty="0"/>
                    </a:p>
                  </a:txBody>
                  <a:tcPr/>
                </a:tc>
                <a:tc gridSpan="2">
                  <a:txBody>
                    <a:bodyPr/>
                    <a:lstStyle/>
                    <a:p>
                      <a:r>
                        <a:rPr kumimoji="1" lang="ja-JP" altLang="en-US" sz="1800" dirty="0"/>
                        <a:t>飲料缶</a:t>
                      </a:r>
                    </a:p>
                  </a:txBody>
                  <a:tcPr marL="91439" marR="91439" anchor="ctr"/>
                </a:tc>
                <a:tc hMerge="1">
                  <a:txBody>
                    <a:bodyPr/>
                    <a:lstStyle/>
                    <a:p>
                      <a:endParaRPr kumimoji="1" lang="ja-JP" altLang="en-US"/>
                    </a:p>
                  </a:txBody>
                  <a:tcPr/>
                </a:tc>
                <a:tc>
                  <a:txBody>
                    <a:bodyPr/>
                    <a:lstStyle/>
                    <a:p>
                      <a:r>
                        <a:rPr kumimoji="1" lang="ja-JP" altLang="en-US" sz="1800" dirty="0"/>
                        <a:t>・飲み切る　・菓子等の缶はここ</a:t>
                      </a:r>
                    </a:p>
                  </a:txBody>
                  <a:tcPr marL="91439" marR="91439"/>
                </a:tc>
                <a:tc>
                  <a:txBody>
                    <a:bodyPr/>
                    <a:lstStyle/>
                    <a:p>
                      <a:r>
                        <a:rPr kumimoji="1" lang="ja-JP" altLang="en-US" sz="1800" dirty="0"/>
                        <a:t>飲料缶カート</a:t>
                      </a:r>
                    </a:p>
                  </a:txBody>
                  <a:tcPr marL="91439" marR="91439" anchor="ctr"/>
                </a:tc>
                <a:extLst>
                  <a:ext uri="{0D108BD9-81ED-4DB2-BD59-A6C34878D82A}">
                    <a16:rowId xmlns:a16="http://schemas.microsoft.com/office/drawing/2014/main" val="10007"/>
                  </a:ext>
                </a:extLst>
              </a:tr>
              <a:tr h="383058">
                <a:tc vMerge="1">
                  <a:txBody>
                    <a:bodyPr/>
                    <a:lstStyle/>
                    <a:p>
                      <a:endParaRPr kumimoji="1" lang="ja-JP" altLang="en-US" dirty="0"/>
                    </a:p>
                  </a:txBody>
                  <a:tcPr/>
                </a:tc>
                <a:tc gridSpan="2">
                  <a:txBody>
                    <a:bodyPr/>
                    <a:lstStyle/>
                    <a:p>
                      <a:r>
                        <a:rPr kumimoji="1" lang="ja-JP" altLang="en-US" sz="1800" dirty="0"/>
                        <a:t>ガラスびん</a:t>
                      </a:r>
                    </a:p>
                  </a:txBody>
                  <a:tcPr marL="91439" marR="91439" anchor="ctr"/>
                </a:tc>
                <a:tc hMerge="1">
                  <a:txBody>
                    <a:bodyPr/>
                    <a:lstStyle/>
                    <a:p>
                      <a:endParaRPr kumimoji="1" lang="ja-JP" altLang="en-US"/>
                    </a:p>
                  </a:txBody>
                  <a:tcPr/>
                </a:tc>
                <a:tc>
                  <a:txBody>
                    <a:bodyPr/>
                    <a:lstStyle/>
                    <a:p>
                      <a:r>
                        <a:rPr kumimoji="1" lang="ja-JP" altLang="en-US" sz="1800" dirty="0"/>
                        <a:t>・実験系ｶﾞﾗｽや破片は不燃ごみ</a:t>
                      </a:r>
                    </a:p>
                  </a:txBody>
                  <a:tcPr marL="91439" marR="91439"/>
                </a:tc>
                <a:tc>
                  <a:txBody>
                    <a:bodyPr/>
                    <a:lstStyle/>
                    <a:p>
                      <a:r>
                        <a:rPr kumimoji="1" lang="ja-JP" altLang="en-US" sz="1800" dirty="0"/>
                        <a:t>ガラスびんカート</a:t>
                      </a:r>
                    </a:p>
                  </a:txBody>
                  <a:tcPr marL="91439" marR="91439" anchor="ctr"/>
                </a:tc>
                <a:extLst>
                  <a:ext uri="{0D108BD9-81ED-4DB2-BD59-A6C34878D82A}">
                    <a16:rowId xmlns:a16="http://schemas.microsoft.com/office/drawing/2014/main" val="10008"/>
                  </a:ext>
                </a:extLst>
              </a:tr>
              <a:tr h="383058">
                <a:tc vMerge="1">
                  <a:txBody>
                    <a:bodyPr/>
                    <a:lstStyle/>
                    <a:p>
                      <a:endParaRPr kumimoji="1" lang="ja-JP" altLang="en-US" dirty="0"/>
                    </a:p>
                  </a:txBody>
                  <a:tcPr/>
                </a:tc>
                <a:tc gridSpan="2">
                  <a:txBody>
                    <a:bodyPr/>
                    <a:lstStyle/>
                    <a:p>
                      <a:r>
                        <a:rPr kumimoji="1" lang="ja-JP" altLang="en-US" sz="1800" dirty="0"/>
                        <a:t>ペットボトル</a:t>
                      </a:r>
                    </a:p>
                  </a:txBody>
                  <a:tcPr marL="91439" marR="91439" anchor="ctr"/>
                </a:tc>
                <a:tc hMerge="1">
                  <a:txBody>
                    <a:bodyPr/>
                    <a:lstStyle/>
                    <a:p>
                      <a:endParaRPr kumimoji="1" lang="ja-JP" altLang="en-US"/>
                    </a:p>
                  </a:txBody>
                  <a:tcPr/>
                </a:tc>
                <a:tc>
                  <a:txBody>
                    <a:bodyPr/>
                    <a:lstStyle/>
                    <a:p>
                      <a:r>
                        <a:rPr kumimoji="1" lang="ja-JP" altLang="en-US" sz="1800" dirty="0"/>
                        <a:t>・飲み切る　・ふたとラベルはプラ</a:t>
                      </a:r>
                    </a:p>
                  </a:txBody>
                  <a:tcPr marL="91439" marR="91439"/>
                </a:tc>
                <a:tc>
                  <a:txBody>
                    <a:bodyPr/>
                    <a:lstStyle/>
                    <a:p>
                      <a:r>
                        <a:rPr kumimoji="1" lang="ja-JP" altLang="en-US" sz="1800" dirty="0"/>
                        <a:t>ペットボトルカート</a:t>
                      </a:r>
                    </a:p>
                  </a:txBody>
                  <a:tcPr marL="91439" marR="91439" anchor="ctr"/>
                </a:tc>
                <a:extLst>
                  <a:ext uri="{0D108BD9-81ED-4DB2-BD59-A6C34878D82A}">
                    <a16:rowId xmlns:a16="http://schemas.microsoft.com/office/drawing/2014/main" val="10009"/>
                  </a:ext>
                </a:extLst>
              </a:tr>
              <a:tr h="640096">
                <a:tc vMerge="1">
                  <a:txBody>
                    <a:bodyPr/>
                    <a:lstStyle/>
                    <a:p>
                      <a:endParaRPr kumimoji="1" lang="ja-JP" altLang="en-US" dirty="0"/>
                    </a:p>
                  </a:txBody>
                  <a:tcPr/>
                </a:tc>
                <a:tc gridSpan="2">
                  <a:txBody>
                    <a:bodyPr/>
                    <a:lstStyle/>
                    <a:p>
                      <a:r>
                        <a:rPr kumimoji="1" lang="ja-JP" altLang="en-US" sz="1800" dirty="0"/>
                        <a:t>プラスチック類</a:t>
                      </a:r>
                    </a:p>
                  </a:txBody>
                  <a:tcPr marL="91439" marR="91439" anchor="ctr"/>
                </a:tc>
                <a:tc hMerge="1">
                  <a:txBody>
                    <a:bodyPr/>
                    <a:lstStyle/>
                    <a:p>
                      <a:endParaRPr kumimoji="1" lang="ja-JP" altLang="en-US"/>
                    </a:p>
                  </a:txBody>
                  <a:tcPr/>
                </a:tc>
                <a:tc>
                  <a:txBody>
                    <a:bodyPr/>
                    <a:lstStyle/>
                    <a:p>
                      <a:r>
                        <a:rPr kumimoji="1" lang="ja-JP" altLang="en-US" sz="1800" dirty="0"/>
                        <a:t>・弁当容器（食べ残しは可燃物）、レジ袋、</a:t>
                      </a:r>
                      <a:r>
                        <a:rPr kumimoji="1" lang="en-US" altLang="ja-JP" sz="1800" dirty="0"/>
                        <a:t>CD</a:t>
                      </a:r>
                      <a:r>
                        <a:rPr kumimoji="1" lang="ja-JP" altLang="en-US" sz="1800" dirty="0"/>
                        <a:t>など</a:t>
                      </a:r>
                    </a:p>
                  </a:txBody>
                  <a:tcPr marL="91439" marR="91439"/>
                </a:tc>
                <a:tc>
                  <a:txBody>
                    <a:bodyPr/>
                    <a:lstStyle/>
                    <a:p>
                      <a:r>
                        <a:rPr kumimoji="1" lang="ja-JP" altLang="en-US" sz="1800" dirty="0"/>
                        <a:t>ﾌﾟﾗｽﾁｯｸ類カート</a:t>
                      </a:r>
                    </a:p>
                  </a:txBody>
                  <a:tcPr marL="91439" marR="91439" anchor="ctr"/>
                </a:tc>
                <a:extLst>
                  <a:ext uri="{0D108BD9-81ED-4DB2-BD59-A6C34878D82A}">
                    <a16:rowId xmlns:a16="http://schemas.microsoft.com/office/drawing/2014/main" val="10010"/>
                  </a:ext>
                </a:extLst>
              </a:tr>
            </a:tbl>
          </a:graphicData>
        </a:graphic>
      </p:graphicFrame>
      <p:pic>
        <p:nvPicPr>
          <p:cNvPr id="42043" name="図 6">
            <a:extLst>
              <a:ext uri="{FF2B5EF4-FFF2-40B4-BE49-F238E27FC236}">
                <a16:creationId xmlns:a16="http://schemas.microsoft.com/office/drawing/2014/main" id="{27F3F224-7597-49FC-9659-9431D57E01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1625" y="2492375"/>
            <a:ext cx="130175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横巻き 36">
            <a:extLst>
              <a:ext uri="{FF2B5EF4-FFF2-40B4-BE49-F238E27FC236}">
                <a16:creationId xmlns:a16="http://schemas.microsoft.com/office/drawing/2014/main" id="{18A8B044-176B-461C-9B49-A47B4A960564}"/>
              </a:ext>
            </a:extLst>
          </p:cNvPr>
          <p:cNvSpPr/>
          <p:nvPr/>
        </p:nvSpPr>
        <p:spPr>
          <a:xfrm>
            <a:off x="6588125" y="153988"/>
            <a:ext cx="23050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5</a:t>
            </a:r>
            <a:r>
              <a:rPr lang="ja-JP" altLang="en-US" sz="1200" b="1" dirty="0">
                <a:latin typeface="+mj-ea"/>
                <a:ea typeface="+mj-ea"/>
              </a:rPr>
              <a:t>，</a:t>
            </a:r>
            <a:r>
              <a:rPr lang="en-US" altLang="ja-JP" sz="1200" b="1" dirty="0">
                <a:latin typeface="+mj-ea"/>
                <a:ea typeface="+mj-ea"/>
              </a:rPr>
              <a:t>24</a:t>
            </a:r>
            <a:r>
              <a:rPr lang="ja-JP" altLang="en-US" sz="1200" b="1" dirty="0">
                <a:latin typeface="+mj-ea"/>
                <a:ea typeface="+mj-ea"/>
              </a:rPr>
              <a:t>頁</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横巻き 4">
            <a:extLst>
              <a:ext uri="{FF2B5EF4-FFF2-40B4-BE49-F238E27FC236}">
                <a16:creationId xmlns:a16="http://schemas.microsoft.com/office/drawing/2014/main" id="{9D2447C3-A945-4D3D-A525-6AD890830F29}"/>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6</a:t>
            </a:r>
            <a:r>
              <a:rPr lang="ja-JP" altLang="en-US" sz="1200" b="1" dirty="0">
                <a:latin typeface="+mj-ea"/>
                <a:ea typeface="+mj-ea"/>
              </a:rPr>
              <a:t>頁</a:t>
            </a:r>
          </a:p>
        </p:txBody>
      </p:sp>
      <p:sp>
        <p:nvSpPr>
          <p:cNvPr id="43011" name="正方形/長方形 5">
            <a:extLst>
              <a:ext uri="{FF2B5EF4-FFF2-40B4-BE49-F238E27FC236}">
                <a16:creationId xmlns:a16="http://schemas.microsoft.com/office/drawing/2014/main" id="{0A075384-C11A-4381-8091-B25937ADD42D}"/>
              </a:ext>
            </a:extLst>
          </p:cNvPr>
          <p:cNvSpPr>
            <a:spLocks noChangeArrowheads="1"/>
          </p:cNvSpPr>
          <p:nvPr/>
        </p:nvSpPr>
        <p:spPr bwMode="auto">
          <a:xfrm>
            <a:off x="539750" y="1412875"/>
            <a:ext cx="79930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en-US" altLang="ja-JP" sz="1000"/>
          </a:p>
          <a:p>
            <a:pPr eaLnBrk="1" hangingPunct="1"/>
            <a:r>
              <a:rPr lang="ja-JP" altLang="ja-JP" sz="2000"/>
              <a:t>災害発生時には、まずは</a:t>
            </a:r>
            <a:r>
              <a:rPr lang="ja-JP" altLang="ja-JP" sz="2000">
                <a:solidFill>
                  <a:srgbClr val="C00000"/>
                </a:solidFill>
              </a:rPr>
              <a:t>「</a:t>
            </a:r>
            <a:r>
              <a:rPr lang="ja-JP" altLang="en-US" sz="2000">
                <a:solidFill>
                  <a:srgbClr val="C00000"/>
                </a:solidFill>
              </a:rPr>
              <a:t>自分の</a:t>
            </a:r>
            <a:r>
              <a:rPr lang="ja-JP" altLang="ja-JP" sz="2000">
                <a:solidFill>
                  <a:srgbClr val="C00000"/>
                </a:solidFill>
              </a:rPr>
              <a:t>身の安全を確保すること」</a:t>
            </a:r>
            <a:r>
              <a:rPr lang="ja-JP" altLang="ja-JP" sz="2000"/>
              <a:t>を最優先として災害に応じた適切な行動をとること</a:t>
            </a:r>
            <a:r>
              <a:rPr lang="ja-JP" altLang="en-US" sz="2000"/>
              <a:t>。</a:t>
            </a:r>
          </a:p>
        </p:txBody>
      </p:sp>
      <p:sp>
        <p:nvSpPr>
          <p:cNvPr id="43012" name="Rectangle 5">
            <a:extLst>
              <a:ext uri="{FF2B5EF4-FFF2-40B4-BE49-F238E27FC236}">
                <a16:creationId xmlns:a16="http://schemas.microsoft.com/office/drawing/2014/main" id="{7F5D546E-FF1F-470C-806E-235A2349ABC6}"/>
              </a:ext>
            </a:extLst>
          </p:cNvPr>
          <p:cNvSpPr>
            <a:spLocks noChangeArrowheads="1"/>
          </p:cNvSpPr>
          <p:nvPr/>
        </p:nvSpPr>
        <p:spPr bwMode="auto">
          <a:xfrm>
            <a:off x="1116013" y="2852738"/>
            <a:ext cx="3311525"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sz="2400">
                <a:solidFill>
                  <a:srgbClr val="C00000"/>
                </a:solidFill>
                <a:latin typeface="ＭＳ ゴシック" panose="020B0609070205080204" pitchFamily="49" charset="-128"/>
              </a:rPr>
              <a:t>自分の身の安全を確保</a:t>
            </a:r>
            <a:endParaRPr lang="ja-JP" altLang="ja-JP" sz="2400">
              <a:solidFill>
                <a:srgbClr val="C00000"/>
              </a:solidFill>
            </a:endParaRPr>
          </a:p>
        </p:txBody>
      </p:sp>
      <p:sp>
        <p:nvSpPr>
          <p:cNvPr id="43013" name="Rectangle 6">
            <a:extLst>
              <a:ext uri="{FF2B5EF4-FFF2-40B4-BE49-F238E27FC236}">
                <a16:creationId xmlns:a16="http://schemas.microsoft.com/office/drawing/2014/main" id="{C7E4D65A-02BC-40D5-9A27-1DF6D2E4A115}"/>
              </a:ext>
            </a:extLst>
          </p:cNvPr>
          <p:cNvSpPr>
            <a:spLocks noChangeArrowheads="1"/>
          </p:cNvSpPr>
          <p:nvPr/>
        </p:nvSpPr>
        <p:spPr bwMode="auto">
          <a:xfrm>
            <a:off x="1147763" y="3860800"/>
            <a:ext cx="3279775"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r>
              <a:rPr lang="ja-JP" altLang="en-US" sz="2400">
                <a:solidFill>
                  <a:srgbClr val="C00000"/>
                </a:solidFill>
                <a:latin typeface="ＭＳ ゴシック" panose="020B0609070205080204" pitchFamily="49" charset="-128"/>
              </a:rPr>
              <a:t>周囲に知らせる・通報</a:t>
            </a:r>
            <a:endParaRPr lang="ja-JP" altLang="ja-JP" sz="2400">
              <a:solidFill>
                <a:srgbClr val="C00000"/>
              </a:solidFill>
            </a:endParaRPr>
          </a:p>
        </p:txBody>
      </p:sp>
      <p:sp>
        <p:nvSpPr>
          <p:cNvPr id="43014" name="Rectangle 7">
            <a:extLst>
              <a:ext uri="{FF2B5EF4-FFF2-40B4-BE49-F238E27FC236}">
                <a16:creationId xmlns:a16="http://schemas.microsoft.com/office/drawing/2014/main" id="{3820759F-D781-4579-BA2A-78CC4644445A}"/>
              </a:ext>
            </a:extLst>
          </p:cNvPr>
          <p:cNvSpPr>
            <a:spLocks noChangeArrowheads="1"/>
          </p:cNvSpPr>
          <p:nvPr/>
        </p:nvSpPr>
        <p:spPr bwMode="auto">
          <a:xfrm>
            <a:off x="1152525" y="4868863"/>
            <a:ext cx="3600450"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r>
              <a:rPr lang="ja-JP" altLang="en-US" sz="2400">
                <a:solidFill>
                  <a:srgbClr val="C00000"/>
                </a:solidFill>
                <a:latin typeface="ＭＳ ゴシック" panose="020B0609070205080204" pitchFamily="49" charset="-128"/>
              </a:rPr>
              <a:t>対処（消火、救助、避難）</a:t>
            </a:r>
            <a:endParaRPr lang="ja-JP" altLang="ja-JP" sz="2400">
              <a:solidFill>
                <a:srgbClr val="C00000"/>
              </a:solidFill>
            </a:endParaRPr>
          </a:p>
        </p:txBody>
      </p:sp>
      <p:sp>
        <p:nvSpPr>
          <p:cNvPr id="11" name="下矢印 10">
            <a:extLst>
              <a:ext uri="{FF2B5EF4-FFF2-40B4-BE49-F238E27FC236}">
                <a16:creationId xmlns:a16="http://schemas.microsoft.com/office/drawing/2014/main" id="{FC0EE145-92F5-411D-9702-B13759B83847}"/>
              </a:ext>
            </a:extLst>
          </p:cNvPr>
          <p:cNvSpPr/>
          <p:nvPr/>
        </p:nvSpPr>
        <p:spPr>
          <a:xfrm>
            <a:off x="1476375" y="3429000"/>
            <a:ext cx="484188"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下矢印 11">
            <a:extLst>
              <a:ext uri="{FF2B5EF4-FFF2-40B4-BE49-F238E27FC236}">
                <a16:creationId xmlns:a16="http://schemas.microsoft.com/office/drawing/2014/main" id="{0A76ADE8-6F18-4155-8F42-E0BB49F11624}"/>
              </a:ext>
            </a:extLst>
          </p:cNvPr>
          <p:cNvSpPr/>
          <p:nvPr/>
        </p:nvSpPr>
        <p:spPr>
          <a:xfrm>
            <a:off x="1476375" y="4437063"/>
            <a:ext cx="484188"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Rectangle 2">
            <a:extLst>
              <a:ext uri="{FF2B5EF4-FFF2-40B4-BE49-F238E27FC236}">
                <a16:creationId xmlns:a16="http://schemas.microsoft.com/office/drawing/2014/main" id="{4A306C3F-388E-4155-A996-DD50E5A9AD02}"/>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緊急時の対応①　</a:t>
            </a:r>
            <a:br>
              <a:rPr lang="en-US" altLang="ja-JP" sz="3200" kern="0" dirty="0"/>
            </a:br>
            <a:r>
              <a:rPr lang="ja-JP" altLang="en-US" sz="3200" kern="0" dirty="0"/>
              <a:t>緊急時の対応の基本</a:t>
            </a:r>
            <a:endParaRPr lang="en-US" altLang="ja-JP" sz="3200" kern="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64">
            <a:extLst>
              <a:ext uri="{FF2B5EF4-FFF2-40B4-BE49-F238E27FC236}">
                <a16:creationId xmlns:a16="http://schemas.microsoft.com/office/drawing/2014/main" id="{CDBECAE7-71E2-407C-A30A-7E4D3500CB43}"/>
              </a:ext>
            </a:extLst>
          </p:cNvPr>
          <p:cNvSpPr>
            <a:spLocks noChangeArrowheads="1"/>
          </p:cNvSpPr>
          <p:nvPr/>
        </p:nvSpPr>
        <p:spPr bwMode="auto">
          <a:xfrm>
            <a:off x="161925" y="1265238"/>
            <a:ext cx="2178050" cy="858837"/>
          </a:xfrm>
          <a:prstGeom prst="irregularSeal1">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a:extLst>
              <a:ext uri="{FF2B5EF4-FFF2-40B4-BE49-F238E27FC236}">
                <a16:creationId xmlns:a16="http://schemas.microsoft.com/office/drawing/2014/main" id="{78C0BC50-69C4-4E9E-BC70-ED1A643C9E42}"/>
              </a:ext>
            </a:extLst>
          </p:cNvPr>
          <p:cNvSpPr txBox="1">
            <a:spLocks noChangeArrowheads="1"/>
          </p:cNvSpPr>
          <p:nvPr/>
        </p:nvSpPr>
        <p:spPr bwMode="auto">
          <a:xfrm>
            <a:off x="846138" y="1530350"/>
            <a:ext cx="1063625" cy="255588"/>
          </a:xfrm>
          <a:prstGeom prst="rect">
            <a:avLst/>
          </a:prstGeom>
          <a:noFill/>
          <a:ln>
            <a:noFill/>
          </a:ln>
        </p:spPr>
        <p:txBody>
          <a:bodyPr lIns="74295" tIns="8890" rIns="74295" bIns="8890" upright="1"/>
          <a:lstStyle/>
          <a:p>
            <a:pPr algn="just">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火災発生</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Text Box 67">
            <a:extLst>
              <a:ext uri="{FF2B5EF4-FFF2-40B4-BE49-F238E27FC236}">
                <a16:creationId xmlns:a16="http://schemas.microsoft.com/office/drawing/2014/main" id="{214FD102-B5FC-45D6-A748-6385154BD505}"/>
              </a:ext>
            </a:extLst>
          </p:cNvPr>
          <p:cNvSpPr txBox="1">
            <a:spLocks noChangeArrowheads="1"/>
          </p:cNvSpPr>
          <p:nvPr/>
        </p:nvSpPr>
        <p:spPr bwMode="auto">
          <a:xfrm>
            <a:off x="5099050" y="1270000"/>
            <a:ext cx="1797050" cy="774700"/>
          </a:xfrm>
          <a:prstGeom prst="rect">
            <a:avLst/>
          </a:prstGeom>
          <a:solidFill>
            <a:srgbClr val="FFFF00"/>
          </a:solidFill>
          <a:ln>
            <a:noFill/>
          </a:ln>
        </p:spPr>
        <p:txBody>
          <a:bodyPr lIns="74295" tIns="8890" rIns="74295" bIns="8890" anchor="ctr" upright="1"/>
          <a:lstStyle/>
          <a:p>
            <a:pPr algn="ctr">
              <a:spcAft>
                <a:spcPts val="0"/>
              </a:spcAft>
              <a:defRPr/>
            </a:pPr>
            <a:r>
              <a:rPr lang="en-US" sz="1400" kern="100" dirty="0">
                <a:latin typeface="ＤＨＰ平成ゴシックW5" panose="020B0500000000000000" pitchFamily="50" charset="-128"/>
                <a:ea typeface="ＭＳ 明朝" panose="02020609040205080304" pitchFamily="17" charset="-128"/>
                <a:cs typeface="Times New Roman" panose="02020603050405020304" pitchFamily="18" charset="0"/>
              </a:rPr>
              <a:t>119</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番通報</a:t>
            </a:r>
            <a:r>
              <a:rPr lang="ja-JP" sz="1100" kern="100" dirty="0">
                <a:latin typeface="Century" panose="02040604050505020304" pitchFamily="18" charset="0"/>
                <a:ea typeface="ＤＨＰ平成ゴシックW5" panose="020B0500000000000000" pitchFamily="50" charset="-128"/>
                <a:cs typeface="Times New Roman" panose="02020603050405020304" pitchFamily="18" charset="0"/>
              </a:rPr>
              <a:t>および</a:t>
            </a:r>
            <a:endParaRPr lang="ja-JP" sz="105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防災センターに連絡</a:t>
            </a:r>
            <a:endParaRPr lang="ja-JP" sz="105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03-5841-4016</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a:extLst>
              <a:ext uri="{FF2B5EF4-FFF2-40B4-BE49-F238E27FC236}">
                <a16:creationId xmlns:a16="http://schemas.microsoft.com/office/drawing/2014/main" id="{1151EE89-73AB-4866-9BA7-4248DF4C1AD6}"/>
              </a:ext>
            </a:extLst>
          </p:cNvPr>
          <p:cNvSpPr txBox="1">
            <a:spLocks noChangeArrowheads="1"/>
          </p:cNvSpPr>
          <p:nvPr/>
        </p:nvSpPr>
        <p:spPr bwMode="auto">
          <a:xfrm>
            <a:off x="3032125" y="1279525"/>
            <a:ext cx="1885950" cy="765175"/>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火災発生を伝える</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（人を呼ぶ・火災報知器のボタンを押す）</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Text Box 69">
            <a:extLst>
              <a:ext uri="{FF2B5EF4-FFF2-40B4-BE49-F238E27FC236}">
                <a16:creationId xmlns:a16="http://schemas.microsoft.com/office/drawing/2014/main" id="{7FE08000-CA6B-4027-A1B4-AA4335AF4084}"/>
              </a:ext>
            </a:extLst>
          </p:cNvPr>
          <p:cNvSpPr txBox="1">
            <a:spLocks noChangeArrowheads="1"/>
          </p:cNvSpPr>
          <p:nvPr/>
        </p:nvSpPr>
        <p:spPr bwMode="auto">
          <a:xfrm>
            <a:off x="7054850" y="1268413"/>
            <a:ext cx="1614488" cy="754062"/>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初期消火を行う</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200" kern="100" dirty="0">
                <a:latin typeface="Century" panose="02040604050505020304" pitchFamily="18" charset="0"/>
                <a:ea typeface="ＤＨＰ平成ゴシックW5" panose="020B0500000000000000" pitchFamily="50" charset="-128"/>
                <a:cs typeface="Times New Roman" panose="02020603050405020304" pitchFamily="18" charset="0"/>
              </a:rPr>
              <a:t>注</a:t>
            </a:r>
            <a:r>
              <a:rPr lang="en-US" sz="12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ja-JP" sz="1200" kern="100" dirty="0">
                <a:latin typeface="Century" panose="02040604050505020304" pitchFamily="18" charset="0"/>
                <a:ea typeface="ＤＨＰ平成ゴシックW5" panose="020B0500000000000000" pitchFamily="50" charset="-128"/>
                <a:cs typeface="Times New Roman" panose="02020603050405020304" pitchFamily="18" charset="0"/>
              </a:rPr>
              <a:t>危険を感じた場合は無理せず避難</a:t>
            </a: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a:extLst>
              <a:ext uri="{FF2B5EF4-FFF2-40B4-BE49-F238E27FC236}">
                <a16:creationId xmlns:a16="http://schemas.microsoft.com/office/drawing/2014/main" id="{F7A3937A-6C03-4737-9586-17792813DEB1}"/>
              </a:ext>
            </a:extLst>
          </p:cNvPr>
          <p:cNvSpPr txBox="1">
            <a:spLocks noChangeArrowheads="1"/>
          </p:cNvSpPr>
          <p:nvPr/>
        </p:nvSpPr>
        <p:spPr bwMode="auto">
          <a:xfrm>
            <a:off x="1406525" y="2735263"/>
            <a:ext cx="7275513" cy="911225"/>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○防災センター</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より</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館内放送を使い在館者</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と隣接する建物</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に状況を知らせる。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○自衛消防隊は担当の活動を行う。</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○適切な消火器を使って素早く初期消火を行う。</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○火が強くなり、炎が自分の身長以上に達した場合は、速やかに避難行動に移る。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Text Box 73">
            <a:extLst>
              <a:ext uri="{FF2B5EF4-FFF2-40B4-BE49-F238E27FC236}">
                <a16:creationId xmlns:a16="http://schemas.microsoft.com/office/drawing/2014/main" id="{6392205C-5CA1-45BE-97B2-88037D37A900}"/>
              </a:ext>
            </a:extLst>
          </p:cNvPr>
          <p:cNvSpPr txBox="1">
            <a:spLocks noChangeArrowheads="1"/>
          </p:cNvSpPr>
          <p:nvPr/>
        </p:nvSpPr>
        <p:spPr bwMode="auto">
          <a:xfrm>
            <a:off x="3770313" y="3775075"/>
            <a:ext cx="4911725" cy="677863"/>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【避難の判断】</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建物外に避難するかどうかは教職員が判断し館内放送等で指示するが、危険を感じた場合は指示を待つ必要はない。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a:extLst>
              <a:ext uri="{FF2B5EF4-FFF2-40B4-BE49-F238E27FC236}">
                <a16:creationId xmlns:a16="http://schemas.microsoft.com/office/drawing/2014/main" id="{19A3787C-F195-42CF-B06D-6619EF40291B}"/>
              </a:ext>
            </a:extLst>
          </p:cNvPr>
          <p:cNvSpPr txBox="1">
            <a:spLocks noChangeArrowheads="1"/>
          </p:cNvSpPr>
          <p:nvPr/>
        </p:nvSpPr>
        <p:spPr bwMode="auto">
          <a:xfrm>
            <a:off x="1563688" y="3751263"/>
            <a:ext cx="1990725" cy="568325"/>
          </a:xfrm>
          <a:prstGeom prst="rect">
            <a:avLst/>
          </a:prstGeom>
          <a:solidFill>
            <a:srgbClr val="FFFF00"/>
          </a:solidFill>
          <a:ln>
            <a:noFill/>
          </a:ln>
        </p:spPr>
        <p:txBody>
          <a:bodyPr lIns="74295" tIns="8890" rIns="74295" bIns="8890" anchor="ctr" upright="1"/>
          <a:lstStyle/>
          <a:p>
            <a:pPr algn="ctr">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指定避難場所へ避難</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Text Box 76">
            <a:extLst>
              <a:ext uri="{FF2B5EF4-FFF2-40B4-BE49-F238E27FC236}">
                <a16:creationId xmlns:a16="http://schemas.microsoft.com/office/drawing/2014/main" id="{E56DC388-43CF-4E79-9DBD-D29DF24C3EC3}"/>
              </a:ext>
            </a:extLst>
          </p:cNvPr>
          <p:cNvSpPr txBox="1">
            <a:spLocks noChangeArrowheads="1"/>
          </p:cNvSpPr>
          <p:nvPr/>
        </p:nvSpPr>
        <p:spPr bwMode="auto">
          <a:xfrm>
            <a:off x="1406525" y="4451350"/>
            <a:ext cx="3957638" cy="1149350"/>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【避難時の注意事項】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○煙を吸わないようハンカチ等で呼吸器を覆う。</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○防火扉を閉め延焼の拡大を防ぐように努める。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○エレベーターは絶対に使わない。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○障害のある学生、教職員の支援をする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Text Box 77">
            <a:extLst>
              <a:ext uri="{FF2B5EF4-FFF2-40B4-BE49-F238E27FC236}">
                <a16:creationId xmlns:a16="http://schemas.microsoft.com/office/drawing/2014/main" id="{311B7A3A-E24F-44BF-AB1F-D00626E67F2F}"/>
              </a:ext>
            </a:extLst>
          </p:cNvPr>
          <p:cNvSpPr txBox="1">
            <a:spLocks noChangeArrowheads="1"/>
          </p:cNvSpPr>
          <p:nvPr/>
        </p:nvSpPr>
        <p:spPr bwMode="auto">
          <a:xfrm>
            <a:off x="5292725" y="4451350"/>
            <a:ext cx="3389313" cy="1149350"/>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【避難時の確認事項】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○逃げ遅れ・閉じ込め</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・負傷者</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が周囲にいないか</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確認し、支援をする。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○救助が手に負えない場合は防災センターに連絡</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45068" name="AutoShape 66">
            <a:extLst>
              <a:ext uri="{FF2B5EF4-FFF2-40B4-BE49-F238E27FC236}">
                <a16:creationId xmlns:a16="http://schemas.microsoft.com/office/drawing/2014/main" id="{108104A0-E969-47A0-AF6B-EF50764EB9EE}"/>
              </a:ext>
            </a:extLst>
          </p:cNvPr>
          <p:cNvSpPr>
            <a:spLocks noChangeArrowheads="1"/>
          </p:cNvSpPr>
          <p:nvPr/>
        </p:nvSpPr>
        <p:spPr bwMode="auto">
          <a:xfrm rot="-5400000">
            <a:off x="2459831" y="1458119"/>
            <a:ext cx="452438"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45069" name="AutoShape 66">
            <a:extLst>
              <a:ext uri="{FF2B5EF4-FFF2-40B4-BE49-F238E27FC236}">
                <a16:creationId xmlns:a16="http://schemas.microsoft.com/office/drawing/2014/main" id="{601DA2EF-0991-429E-BD88-B8FC2034AF13}"/>
              </a:ext>
            </a:extLst>
          </p:cNvPr>
          <p:cNvSpPr>
            <a:spLocks noChangeArrowheads="1"/>
          </p:cNvSpPr>
          <p:nvPr/>
        </p:nvSpPr>
        <p:spPr bwMode="auto">
          <a:xfrm rot="-5400000">
            <a:off x="917575" y="3736975"/>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横巻き 20">
            <a:extLst>
              <a:ext uri="{FF2B5EF4-FFF2-40B4-BE49-F238E27FC236}">
                <a16:creationId xmlns:a16="http://schemas.microsoft.com/office/drawing/2014/main" id="{46595641-8525-4075-AC1C-9CB0068770E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6</a:t>
            </a:r>
            <a:r>
              <a:rPr lang="ja-JP" altLang="en-US" sz="1200" b="1" dirty="0">
                <a:latin typeface="+mj-ea"/>
                <a:ea typeface="+mj-ea"/>
              </a:rPr>
              <a:t>頁</a:t>
            </a:r>
          </a:p>
        </p:txBody>
      </p:sp>
      <p:sp>
        <p:nvSpPr>
          <p:cNvPr id="19" name="Rectangle 2">
            <a:extLst>
              <a:ext uri="{FF2B5EF4-FFF2-40B4-BE49-F238E27FC236}">
                <a16:creationId xmlns:a16="http://schemas.microsoft.com/office/drawing/2014/main" id="{773CFE61-A02A-4380-AEEF-CE2867C2F8F1}"/>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緊急時の対応②　</a:t>
            </a:r>
            <a:br>
              <a:rPr lang="en-US" altLang="ja-JP" sz="3200" kern="0" dirty="0"/>
            </a:br>
            <a:r>
              <a:rPr lang="ja-JP" altLang="en-US" sz="3200" kern="0" dirty="0"/>
              <a:t>火災発生時の対応</a:t>
            </a:r>
            <a:endParaRPr lang="en-US" altLang="ja-JP" sz="3200" kern="0" dirty="0"/>
          </a:p>
        </p:txBody>
      </p:sp>
      <p:sp>
        <p:nvSpPr>
          <p:cNvPr id="20" name="Text Box 73">
            <a:extLst>
              <a:ext uri="{FF2B5EF4-FFF2-40B4-BE49-F238E27FC236}">
                <a16:creationId xmlns:a16="http://schemas.microsoft.com/office/drawing/2014/main" id="{C6535306-77F2-4901-9F08-49A9B91DEE24}"/>
              </a:ext>
            </a:extLst>
          </p:cNvPr>
          <p:cNvSpPr txBox="1">
            <a:spLocks noChangeArrowheads="1"/>
          </p:cNvSpPr>
          <p:nvPr/>
        </p:nvSpPr>
        <p:spPr bwMode="auto">
          <a:xfrm>
            <a:off x="1406525" y="5630863"/>
            <a:ext cx="7275513" cy="679450"/>
          </a:xfrm>
          <a:prstGeom prst="rect">
            <a:avLst/>
          </a:prstGeom>
          <a:solidFill>
            <a:srgbClr val="FFFFFF"/>
          </a:solidFill>
          <a:ln w="28575">
            <a:no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安否確認</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教職員の指示に従う。研究室・事務室の責任者は、速やかに同じ室等に所属する者の安否を確認し、上位部署に報告する。</a:t>
            </a:r>
          </a:p>
        </p:txBody>
      </p:sp>
      <p:sp>
        <p:nvSpPr>
          <p:cNvPr id="45073" name="AutoShape 66">
            <a:extLst>
              <a:ext uri="{FF2B5EF4-FFF2-40B4-BE49-F238E27FC236}">
                <a16:creationId xmlns:a16="http://schemas.microsoft.com/office/drawing/2014/main" id="{95C962DA-3534-4EA6-B2FF-4C291B56B4A9}"/>
              </a:ext>
            </a:extLst>
          </p:cNvPr>
          <p:cNvSpPr>
            <a:spLocks noChangeArrowheads="1"/>
          </p:cNvSpPr>
          <p:nvPr/>
        </p:nvSpPr>
        <p:spPr bwMode="auto">
          <a:xfrm rot="-5400000">
            <a:off x="865188" y="5707063"/>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2" name="Text Box 97">
            <a:extLst>
              <a:ext uri="{FF2B5EF4-FFF2-40B4-BE49-F238E27FC236}">
                <a16:creationId xmlns:a16="http://schemas.microsoft.com/office/drawing/2014/main" id="{65AE7B30-D2A7-45F0-9D1B-D7605A347101}"/>
              </a:ext>
            </a:extLst>
          </p:cNvPr>
          <p:cNvSpPr txBox="1">
            <a:spLocks noChangeArrowheads="1"/>
          </p:cNvSpPr>
          <p:nvPr/>
        </p:nvSpPr>
        <p:spPr bwMode="auto">
          <a:xfrm>
            <a:off x="3032125" y="2128838"/>
            <a:ext cx="5649913" cy="476250"/>
          </a:xfrm>
          <a:prstGeom prst="rect">
            <a:avLst/>
          </a:prstGeom>
          <a:solidFill>
            <a:srgbClr val="FFFF00"/>
          </a:solidFill>
          <a:ln w="19050" cap="flat">
            <a:noFill/>
            <a:prstDash val="dash"/>
            <a:miter lim="800000"/>
            <a:headEnd/>
            <a:tailEnd/>
          </a:ln>
        </p:spPr>
        <p:txBody>
          <a:bodyPr lIns="74295" tIns="8890" rIns="74295" bIns="8890" anchor="ctr" upright="1"/>
          <a:lstStyle/>
          <a:p>
            <a:pPr>
              <a:spcAft>
                <a:spcPts val="0"/>
              </a:spcAft>
              <a:defRPr/>
            </a:pPr>
            <a:r>
              <a:rPr lang="ja-JP" sz="1200" kern="100">
                <a:latin typeface="Times" panose="02020603050405020304" pitchFamily="18" charset="0"/>
                <a:ea typeface="ＤＨＰ平成ゴシックW5" panose="020B0500000000000000" pitchFamily="50" charset="-128"/>
                <a:cs typeface="Times New Roman" panose="02020603050405020304" pitchFamily="18" charset="0"/>
              </a:rPr>
              <a:t>【放射線施設内において火災発生の場合】放射線管理室</a:t>
            </a:r>
            <a:r>
              <a:rPr lang="ja-JP" sz="1100" kern="100">
                <a:latin typeface="Times" panose="02020603050405020304" pitchFamily="18" charset="0"/>
                <a:ea typeface="ＤＨＰ平成ゴシックW5" panose="020B0500000000000000" pitchFamily="50" charset="-128"/>
                <a:cs typeface="Times New Roman" panose="02020603050405020304" pitchFamily="18" charset="0"/>
              </a:rPr>
              <a:t>（</a:t>
            </a:r>
            <a:r>
              <a:rPr lang="en-US" sz="1100" kern="100">
                <a:latin typeface="Times" panose="02020603050405020304" pitchFamily="18" charset="0"/>
                <a:ea typeface="ＤＨＰ平成ゴシックW5" panose="020B0500000000000000" pitchFamily="50" charset="-128"/>
                <a:cs typeface="Times New Roman" panose="02020603050405020304" pitchFamily="18" charset="0"/>
              </a:rPr>
              <a:t>03-5841-4606</a:t>
            </a:r>
            <a:r>
              <a:rPr lang="ja-JP" sz="1100" kern="100">
                <a:latin typeface="Times" panose="02020603050405020304" pitchFamily="18" charset="0"/>
                <a:ea typeface="ＤＨＰ平成ゴシックW5" panose="020B0500000000000000" pitchFamily="50" charset="-128"/>
                <a:cs typeface="Times New Roman" panose="02020603050405020304" pitchFamily="18" charset="0"/>
              </a:rPr>
              <a:t>）</a:t>
            </a:r>
            <a:r>
              <a:rPr lang="ja-JP" sz="1200" kern="100">
                <a:latin typeface="Times" panose="02020603050405020304" pitchFamily="18" charset="0"/>
                <a:ea typeface="ＤＨＰ平成ゴシックW5" panose="020B0500000000000000" pitchFamily="50" charset="-128"/>
                <a:cs typeface="Times New Roman" panose="02020603050405020304" pitchFamily="18" charset="0"/>
              </a:rPr>
              <a:t>にも</a:t>
            </a:r>
            <a:endParaRPr lang="ja-JP" sz="1400" kern="100">
              <a:latin typeface="Times" panose="02020603050405020304" pitchFamily="18" charset="0"/>
              <a:ea typeface="平成明朝"/>
              <a:cs typeface="Times New Roman" panose="02020603050405020304" pitchFamily="18" charset="0"/>
            </a:endParaRPr>
          </a:p>
          <a:p>
            <a:pPr indent="139700">
              <a:spcAft>
                <a:spcPts val="0"/>
              </a:spcAft>
              <a:defRPr/>
            </a:pPr>
            <a:r>
              <a:rPr lang="ja-JP" sz="1200" kern="100">
                <a:latin typeface="Times" panose="02020603050405020304" pitchFamily="18" charset="0"/>
                <a:ea typeface="ＤＨＰ平成ゴシックW5" panose="020B0500000000000000" pitchFamily="50" charset="-128"/>
                <a:cs typeface="Times New Roman" panose="02020603050405020304" pitchFamily="18" charset="0"/>
              </a:rPr>
              <a:t>連絡し、放射性物質を貯蔵場所に移動</a:t>
            </a:r>
            <a:endParaRPr lang="ja-JP" sz="1400" kern="100">
              <a:latin typeface="Times" panose="02020603050405020304" pitchFamily="18" charset="0"/>
              <a:ea typeface="平成明朝"/>
              <a:cs typeface="Times New Roman" panose="02020603050405020304" pitchFamily="18" charset="0"/>
            </a:endParaRPr>
          </a:p>
        </p:txBody>
      </p:sp>
      <p:sp>
        <p:nvSpPr>
          <p:cNvPr id="23" name="吹き出し: 円形 22">
            <a:extLst>
              <a:ext uri="{FF2B5EF4-FFF2-40B4-BE49-F238E27FC236}">
                <a16:creationId xmlns:a16="http://schemas.microsoft.com/office/drawing/2014/main" id="{60725E2F-30DD-4A98-B09D-58176E739BFC}"/>
              </a:ext>
            </a:extLst>
          </p:cNvPr>
          <p:cNvSpPr/>
          <p:nvPr/>
        </p:nvSpPr>
        <p:spPr>
          <a:xfrm>
            <a:off x="4787900" y="200025"/>
            <a:ext cx="2097088" cy="746125"/>
          </a:xfrm>
          <a:prstGeom prst="wedgeEllipseCallout">
            <a:avLst>
              <a:gd name="adj1" fmla="val -6890"/>
              <a:gd name="adj2" fmla="val 845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研究室のスタッフにも連絡！</a:t>
            </a:r>
          </a:p>
        </p:txBody>
      </p:sp>
      <p:sp>
        <p:nvSpPr>
          <p:cNvPr id="24" name="吹き出し: 円形 23">
            <a:extLst>
              <a:ext uri="{FF2B5EF4-FFF2-40B4-BE49-F238E27FC236}">
                <a16:creationId xmlns:a16="http://schemas.microsoft.com/office/drawing/2014/main" id="{146E76D6-CD09-4F07-AC0F-DBE9679A6179}"/>
              </a:ext>
            </a:extLst>
          </p:cNvPr>
          <p:cNvSpPr/>
          <p:nvPr/>
        </p:nvSpPr>
        <p:spPr>
          <a:xfrm>
            <a:off x="461963" y="2070100"/>
            <a:ext cx="2178050" cy="635000"/>
          </a:xfrm>
          <a:prstGeom prst="wedgeEllipseCallout">
            <a:avLst>
              <a:gd name="adj1" fmla="val -964"/>
              <a:gd name="adj2" fmla="val -879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u="sng" dirty="0">
                <a:solidFill>
                  <a:schemeClr val="bg1"/>
                </a:solidFill>
              </a:rPr>
              <a:t>意図しない燃焼</a:t>
            </a:r>
            <a:r>
              <a:rPr lang="ja-JP" altLang="en-US" sz="1600" dirty="0">
                <a:solidFill>
                  <a:schemeClr val="bg1"/>
                </a:solidFill>
              </a:rPr>
              <a:t>は火災です！</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図 1">
            <a:extLst>
              <a:ext uri="{FF2B5EF4-FFF2-40B4-BE49-F238E27FC236}">
                <a16:creationId xmlns:a16="http://schemas.microsoft.com/office/drawing/2014/main" id="{93D1A507-9789-4F15-9391-A0B8E396D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75" t="12201" r="24013" b="571"/>
          <a:stretch>
            <a:fillRect/>
          </a:stretch>
        </p:blipFill>
        <p:spPr bwMode="auto">
          <a:xfrm>
            <a:off x="1023938" y="1279525"/>
            <a:ext cx="72929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85689A1A-0055-4BDC-BB90-0C1B85543585}"/>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br>
              <a:rPr lang="en-US" altLang="ja-JP" sz="3200" kern="0" dirty="0"/>
            </a:br>
            <a:r>
              <a:rPr lang="ja-JP" altLang="en-US" sz="3200" kern="0" dirty="0"/>
              <a:t>火災発生時の対応</a:t>
            </a:r>
            <a:endParaRPr lang="en-US" altLang="ja-JP" sz="3200" kern="0" dirty="0"/>
          </a:p>
        </p:txBody>
      </p:sp>
      <p:sp>
        <p:nvSpPr>
          <p:cNvPr id="7" name="星 12 6">
            <a:extLst>
              <a:ext uri="{FF2B5EF4-FFF2-40B4-BE49-F238E27FC236}">
                <a16:creationId xmlns:a16="http://schemas.microsoft.com/office/drawing/2014/main" id="{EABA6028-AE99-4F0B-AC1D-B37C6F832AAC}"/>
              </a:ext>
            </a:extLst>
          </p:cNvPr>
          <p:cNvSpPr/>
          <p:nvPr/>
        </p:nvSpPr>
        <p:spPr>
          <a:xfrm>
            <a:off x="5867400" y="0"/>
            <a:ext cx="3455988" cy="1514475"/>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２０２０年度の</a:t>
            </a:r>
            <a:br>
              <a:rPr lang="en-US" altLang="ja-JP" b="1" dirty="0">
                <a:solidFill>
                  <a:schemeClr val="tx1"/>
                </a:solidFill>
              </a:rPr>
            </a:br>
            <a:r>
              <a:rPr lang="ja-JP" altLang="en-US" b="1" dirty="0">
                <a:solidFill>
                  <a:schemeClr val="tx1"/>
                </a:solidFill>
              </a:rPr>
              <a:t>事故では通報の遅れが発生！</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2227" name="Rectangle 3">
            <a:extLst>
              <a:ext uri="{FF2B5EF4-FFF2-40B4-BE49-F238E27FC236}">
                <a16:creationId xmlns:a16="http://schemas.microsoft.com/office/drawing/2014/main" id="{A33ECE24-92BB-41D0-9B90-26315042BE4D}"/>
              </a:ext>
            </a:extLst>
          </p:cNvPr>
          <p:cNvSpPr>
            <a:spLocks noGrp="1" noChangeArrowheads="1"/>
          </p:cNvSpPr>
          <p:nvPr>
            <p:ph type="body" idx="1"/>
          </p:nvPr>
        </p:nvSpPr>
        <p:spPr>
          <a:xfrm>
            <a:off x="407988" y="1268413"/>
            <a:ext cx="8328025" cy="5040312"/>
          </a:xfrm>
        </p:spPr>
        <p:txBody>
          <a:bodyPr/>
          <a:lstStyle/>
          <a:p>
            <a:pPr eaLnBrk="1" hangingPunct="1">
              <a:lnSpc>
                <a:spcPct val="90000"/>
              </a:lnSpc>
              <a:defRPr/>
            </a:pPr>
            <a:r>
              <a:rPr lang="ja-JP" altLang="en-US" sz="2400" dirty="0">
                <a:solidFill>
                  <a:srgbClr val="0000FF"/>
                </a:solidFill>
              </a:rPr>
              <a:t>爆発発生時の対応：</a:t>
            </a:r>
            <a:endParaRPr lang="en-US" altLang="ja-JP" sz="2400" dirty="0"/>
          </a:p>
          <a:p>
            <a:pPr marL="0" indent="0" eaLnBrk="1" hangingPunct="1">
              <a:lnSpc>
                <a:spcPct val="90000"/>
              </a:lnSpc>
              <a:buFont typeface="Wingdings" panose="05000000000000000000" pitchFamily="2" charset="2"/>
              <a:buNone/>
              <a:tabLst>
                <a:tab pos="363538" algn="l"/>
              </a:tabLst>
              <a:defRPr/>
            </a:pPr>
            <a:r>
              <a:rPr lang="ja-JP" altLang="en-US" sz="2000" dirty="0"/>
              <a:t>　　・周囲を確認し、負傷者がいれば救護する。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a:t>
            </a:r>
            <a:r>
              <a:rPr lang="ja-JP" altLang="en-US" sz="2000" dirty="0">
                <a:solidFill>
                  <a:srgbClr val="C00000"/>
                </a:solidFill>
              </a:rPr>
              <a:t>防災センターへ通報</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・爆発を起こした</a:t>
            </a:r>
            <a:r>
              <a:rPr lang="ja-JP" altLang="en-US" sz="2000" dirty="0">
                <a:solidFill>
                  <a:srgbClr val="C00000"/>
                </a:solidFill>
              </a:rPr>
              <a:t>装置を直ちに危険のない状態に</a:t>
            </a:r>
            <a:r>
              <a:rPr lang="ja-JP" altLang="en-US" sz="2000" dirty="0"/>
              <a:t>する。</a:t>
            </a:r>
            <a:br>
              <a:rPr lang="en-US" altLang="ja-JP" sz="2000" dirty="0"/>
            </a:br>
            <a:r>
              <a:rPr lang="ja-JP" altLang="en-US" sz="2000" dirty="0"/>
              <a:t>　　　引続き爆発のおそれがあるときは、</a:t>
            </a:r>
            <a:r>
              <a:rPr lang="ja-JP" altLang="en-US" sz="2000" dirty="0">
                <a:solidFill>
                  <a:srgbClr val="C00000"/>
                </a:solidFill>
              </a:rPr>
              <a:t>速やかに避難</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・爆風、飛散物により、付近で２次的な事故が起こるおそれがある。</a:t>
            </a:r>
            <a:br>
              <a:rPr lang="en-US" altLang="ja-JP" sz="2000" dirty="0"/>
            </a:br>
            <a:r>
              <a:rPr lang="ja-JP" altLang="en-US" sz="2000" dirty="0"/>
              <a:t>　　　爆発した装置だけでなく、</a:t>
            </a:r>
            <a:r>
              <a:rPr lang="ja-JP" altLang="en-US" sz="2000" dirty="0">
                <a:solidFill>
                  <a:srgbClr val="C00000"/>
                </a:solidFill>
              </a:rPr>
              <a:t>付近も忘れずに点検</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・爆発とあわせ火災が発生した場合は、火災発生時の対応をとる。</a:t>
            </a:r>
            <a:br>
              <a:rPr lang="en-US" altLang="ja-JP" sz="2000" dirty="0"/>
            </a:br>
            <a:endParaRPr lang="en-US" altLang="ja-JP" sz="2000" dirty="0"/>
          </a:p>
          <a:p>
            <a:pPr eaLnBrk="1" hangingPunct="1">
              <a:lnSpc>
                <a:spcPct val="90000"/>
              </a:lnSpc>
              <a:defRPr/>
            </a:pPr>
            <a:r>
              <a:rPr lang="ja-JP" altLang="en-US" sz="2400" dirty="0">
                <a:solidFill>
                  <a:srgbClr val="0000FF"/>
                </a:solidFill>
              </a:rPr>
              <a:t>薬品漏洩時の対応</a:t>
            </a:r>
          </a:p>
          <a:p>
            <a:pPr marL="0" indent="0" eaLnBrk="1" hangingPunct="1">
              <a:lnSpc>
                <a:spcPct val="90000"/>
              </a:lnSpc>
              <a:buFont typeface="Wingdings" panose="05000000000000000000" pitchFamily="2" charset="2"/>
              <a:buNone/>
              <a:tabLst>
                <a:tab pos="363538" algn="l"/>
              </a:tabLst>
              <a:defRPr/>
            </a:pPr>
            <a:r>
              <a:rPr lang="ja-JP" altLang="en-US" sz="2200" dirty="0">
                <a:solidFill>
                  <a:srgbClr val="000000"/>
                </a:solidFill>
              </a:rPr>
              <a:t>　</a:t>
            </a:r>
            <a:r>
              <a:rPr lang="ja-JP" altLang="en-US" sz="2000" dirty="0">
                <a:solidFill>
                  <a:srgbClr val="000000"/>
                </a:solidFill>
              </a:rPr>
              <a:t>　・</a:t>
            </a:r>
            <a:r>
              <a:rPr lang="ja-JP" altLang="en-US" sz="2000" dirty="0">
                <a:solidFill>
                  <a:srgbClr val="C00000"/>
                </a:solidFill>
              </a:rPr>
              <a:t>毒性ガス</a:t>
            </a:r>
            <a:r>
              <a:rPr lang="ja-JP" altLang="en-US" sz="2000" dirty="0"/>
              <a:t>など有害性が高いときは、</a:t>
            </a:r>
            <a:r>
              <a:rPr lang="ja-JP" altLang="en-US" sz="2000" dirty="0">
                <a:solidFill>
                  <a:srgbClr val="C00000"/>
                </a:solidFill>
              </a:rPr>
              <a:t>周囲に伝達しすぐ避難</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・可能ならば漏洩を止め</a:t>
            </a:r>
            <a:r>
              <a:rPr lang="ja-JP" altLang="en-US" sz="2000" dirty="0">
                <a:solidFill>
                  <a:srgbClr val="C00000"/>
                </a:solidFill>
              </a:rPr>
              <a:t>拡散を防ぐ</a:t>
            </a:r>
            <a:r>
              <a:rPr lang="ja-JP" altLang="en-US" sz="2000" dirty="0"/>
              <a:t>。</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・酸を大量に下水道に流出させた場合には、</a:t>
            </a:r>
            <a:r>
              <a:rPr lang="ja-JP" altLang="en-US" sz="2000" dirty="0">
                <a:solidFill>
                  <a:srgbClr val="C00000"/>
                </a:solidFill>
              </a:rPr>
              <a:t>下水道局</a:t>
            </a:r>
            <a:r>
              <a:rPr lang="ja-JP" altLang="en-US" sz="2000" dirty="0"/>
              <a:t>に連絡する。</a:t>
            </a:r>
            <a:r>
              <a:rPr lang="ja-JP" altLang="en-US" sz="2000" dirty="0">
                <a:solidFill>
                  <a:srgbClr val="C00000"/>
                </a:solidFill>
              </a:rPr>
              <a:t> </a:t>
            </a:r>
            <a:r>
              <a:rPr lang="en-US" altLang="ja-JP" sz="2000" dirty="0">
                <a:solidFill>
                  <a:srgbClr val="C00000"/>
                </a:solidFill>
              </a:rPr>
              <a:t>	  </a:t>
            </a:r>
            <a:r>
              <a:rPr lang="ja-JP" altLang="en-US" sz="1800" dirty="0">
                <a:solidFill>
                  <a:srgbClr val="C00000"/>
                </a:solidFill>
              </a:rPr>
              <a:t>（本郷地区の場合、西部第一下水道事務所</a:t>
            </a:r>
            <a:r>
              <a:rPr lang="en-US" altLang="ja-JP" sz="1800" dirty="0">
                <a:solidFill>
                  <a:srgbClr val="C00000"/>
                </a:solidFill>
              </a:rPr>
              <a:t>03-5343-6209</a:t>
            </a:r>
            <a:r>
              <a:rPr lang="ja-JP" altLang="en-US" sz="1800" dirty="0">
                <a:solidFill>
                  <a:srgbClr val="C00000"/>
                </a:solidFill>
              </a:rPr>
              <a:t>） </a:t>
            </a:r>
            <a:endParaRPr lang="en-US" altLang="ja-JP" sz="1800" dirty="0">
              <a:solidFill>
                <a:srgbClr val="C00000"/>
              </a:solidFill>
            </a:endParaRPr>
          </a:p>
          <a:p>
            <a:pPr marL="0" indent="0" eaLnBrk="1" hangingPunct="1">
              <a:lnSpc>
                <a:spcPct val="90000"/>
              </a:lnSpc>
              <a:buFont typeface="Wingdings" panose="05000000000000000000" pitchFamily="2" charset="2"/>
              <a:buNone/>
              <a:tabLst>
                <a:tab pos="363538" algn="l"/>
              </a:tabLst>
              <a:defRPr/>
            </a:pPr>
            <a:r>
              <a:rPr lang="en-US" altLang="ja-JP" sz="2000" dirty="0">
                <a:solidFill>
                  <a:srgbClr val="C00000"/>
                </a:solidFill>
              </a:rPr>
              <a:t>	</a:t>
            </a:r>
            <a:r>
              <a:rPr lang="ja-JP" altLang="en-US" sz="2000" dirty="0"/>
              <a:t>・いずれの場合も直ちに</a:t>
            </a:r>
            <a:r>
              <a:rPr lang="ja-JP" altLang="en-US" sz="2000" dirty="0">
                <a:solidFill>
                  <a:schemeClr val="accent2"/>
                </a:solidFill>
              </a:rPr>
              <a:t>防災センター</a:t>
            </a:r>
            <a:r>
              <a:rPr lang="ja-JP" altLang="en-US" sz="2000" dirty="0"/>
              <a:t>へ通報する。 </a:t>
            </a:r>
          </a:p>
          <a:p>
            <a:pPr eaLnBrk="1" hangingPunct="1">
              <a:lnSpc>
                <a:spcPct val="90000"/>
              </a:lnSpc>
              <a:defRPr/>
            </a:pPr>
            <a:endParaRPr lang="ja-JP" altLang="en-US" sz="2200" dirty="0"/>
          </a:p>
        </p:txBody>
      </p:sp>
      <p:sp>
        <p:nvSpPr>
          <p:cNvPr id="5" name="横巻き 4">
            <a:extLst>
              <a:ext uri="{FF2B5EF4-FFF2-40B4-BE49-F238E27FC236}">
                <a16:creationId xmlns:a16="http://schemas.microsoft.com/office/drawing/2014/main" id="{8EBAD220-4810-4278-B36D-62AEF60152F2}"/>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7</a:t>
            </a:r>
            <a:r>
              <a:rPr lang="ja-JP" altLang="en-US" sz="1200" b="1" dirty="0">
                <a:latin typeface="+mj-ea"/>
                <a:ea typeface="+mj-ea"/>
              </a:rPr>
              <a:t>頁</a:t>
            </a:r>
          </a:p>
        </p:txBody>
      </p:sp>
      <p:sp>
        <p:nvSpPr>
          <p:cNvPr id="6" name="Rectangle 2">
            <a:extLst>
              <a:ext uri="{FF2B5EF4-FFF2-40B4-BE49-F238E27FC236}">
                <a16:creationId xmlns:a16="http://schemas.microsoft.com/office/drawing/2014/main" id="{DF44B3B0-59E8-4030-AF2B-593E9E840B7E}"/>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緊急時の対応③④　</a:t>
            </a:r>
            <a:br>
              <a:rPr lang="en-US" altLang="ja-JP" sz="3200" kern="0" dirty="0"/>
            </a:br>
            <a:r>
              <a:rPr lang="ja-JP" altLang="en-US" sz="3200" kern="0" dirty="0"/>
              <a:t>爆発発生時／薬品漏洩時の対応</a:t>
            </a:r>
            <a:endParaRPr lang="en-US" altLang="ja-JP" sz="3200" kern="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7">
            <a:extLst>
              <a:ext uri="{FF2B5EF4-FFF2-40B4-BE49-F238E27FC236}">
                <a16:creationId xmlns:a16="http://schemas.microsoft.com/office/drawing/2014/main" id="{07E5FFEB-B366-41F9-8E99-FD96AC37F538}"/>
              </a:ext>
            </a:extLst>
          </p:cNvPr>
          <p:cNvSpPr txBox="1">
            <a:spLocks noChangeArrowheads="1"/>
          </p:cNvSpPr>
          <p:nvPr/>
        </p:nvSpPr>
        <p:spPr bwMode="auto">
          <a:xfrm>
            <a:off x="5099050" y="1349375"/>
            <a:ext cx="1797050" cy="774700"/>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身の安全を確保</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（特に頭部）</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a:extLst>
              <a:ext uri="{FF2B5EF4-FFF2-40B4-BE49-F238E27FC236}">
                <a16:creationId xmlns:a16="http://schemas.microsoft.com/office/drawing/2014/main" id="{904EE492-558C-4730-932B-9BF145D11482}"/>
              </a:ext>
            </a:extLst>
          </p:cNvPr>
          <p:cNvSpPr txBox="1">
            <a:spLocks noChangeArrowheads="1"/>
          </p:cNvSpPr>
          <p:nvPr/>
        </p:nvSpPr>
        <p:spPr bwMode="auto">
          <a:xfrm>
            <a:off x="3032125" y="1358900"/>
            <a:ext cx="1885950" cy="765175"/>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揺れている間は</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動かない</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Text Box 69">
            <a:extLst>
              <a:ext uri="{FF2B5EF4-FFF2-40B4-BE49-F238E27FC236}">
                <a16:creationId xmlns:a16="http://schemas.microsoft.com/office/drawing/2014/main" id="{3C410F2D-2741-4BA0-822E-FF4907C00653}"/>
              </a:ext>
            </a:extLst>
          </p:cNvPr>
          <p:cNvSpPr txBox="1">
            <a:spLocks noChangeArrowheads="1"/>
          </p:cNvSpPr>
          <p:nvPr/>
        </p:nvSpPr>
        <p:spPr bwMode="auto">
          <a:xfrm>
            <a:off x="7054850" y="1347788"/>
            <a:ext cx="1614488" cy="754062"/>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ドアを開けて</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脱出口を確保</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a:extLst>
              <a:ext uri="{FF2B5EF4-FFF2-40B4-BE49-F238E27FC236}">
                <a16:creationId xmlns:a16="http://schemas.microsoft.com/office/drawing/2014/main" id="{361A3206-0C38-4D13-B957-7111AD089F2E}"/>
              </a:ext>
            </a:extLst>
          </p:cNvPr>
          <p:cNvSpPr txBox="1">
            <a:spLocks noChangeArrowheads="1"/>
          </p:cNvSpPr>
          <p:nvPr/>
        </p:nvSpPr>
        <p:spPr bwMode="auto">
          <a:xfrm>
            <a:off x="1531938" y="3960813"/>
            <a:ext cx="1990725" cy="568325"/>
          </a:xfrm>
          <a:prstGeom prst="rect">
            <a:avLst/>
          </a:prstGeom>
          <a:solidFill>
            <a:srgbClr val="FFFF00"/>
          </a:solidFill>
          <a:ln>
            <a:noFill/>
          </a:ln>
        </p:spPr>
        <p:txBody>
          <a:bodyPr lIns="74295" tIns="8890" rIns="74295" bIns="8890" anchor="ctr" upright="1"/>
          <a:lstStyle/>
          <a:p>
            <a:pPr algn="ctr">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揺れが収まったら</a:t>
            </a:r>
            <a:br>
              <a:rPr lang="en-US"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b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指定避難場所へ避難</a:t>
            </a:r>
            <a:endParaRPr lang="ja-JP" alt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Text Box 77">
            <a:extLst>
              <a:ext uri="{FF2B5EF4-FFF2-40B4-BE49-F238E27FC236}">
                <a16:creationId xmlns:a16="http://schemas.microsoft.com/office/drawing/2014/main" id="{33B0E6A2-1E66-4FAA-B5D5-39816C831C34}"/>
              </a:ext>
            </a:extLst>
          </p:cNvPr>
          <p:cNvSpPr txBox="1">
            <a:spLocks noChangeArrowheads="1"/>
          </p:cNvSpPr>
          <p:nvPr/>
        </p:nvSpPr>
        <p:spPr bwMode="auto">
          <a:xfrm>
            <a:off x="4716463" y="4692650"/>
            <a:ext cx="3965575" cy="1566863"/>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【避難時の確認事項】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○逃げ遅れ・閉じ込め</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・負傷者</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が周囲にいないか</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確認し、支援をする。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○救助が手に負えない場合は防災センター</a:t>
            </a: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en-US"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03-5841-4016</a:t>
            </a: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に連絡</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する。</a:t>
            </a:r>
            <a:endParaRPr lang="en-US"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endParaRPr>
          </a:p>
          <a:p>
            <a:pPr algn="just">
              <a:spcAft>
                <a:spcPts val="0"/>
              </a:spcAft>
              <a:defRPr/>
            </a:pP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○火災が発生していないか確認　→初期消火</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を行うが、炎が身長以上に達した場合は</a:t>
            </a: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避難</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する。</a:t>
            </a:r>
            <a:endParaRPr lang="ja-JP" altLang="ja-JP" sz="14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49159" name="AutoShape 66">
            <a:extLst>
              <a:ext uri="{FF2B5EF4-FFF2-40B4-BE49-F238E27FC236}">
                <a16:creationId xmlns:a16="http://schemas.microsoft.com/office/drawing/2014/main" id="{446253E3-C0C8-4FA7-812D-D88D0BC677C1}"/>
              </a:ext>
            </a:extLst>
          </p:cNvPr>
          <p:cNvSpPr>
            <a:spLocks noChangeArrowheads="1"/>
          </p:cNvSpPr>
          <p:nvPr/>
        </p:nvSpPr>
        <p:spPr bwMode="auto">
          <a:xfrm rot="-5400000">
            <a:off x="2459831" y="1458119"/>
            <a:ext cx="452438"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49160" name="AutoShape 66">
            <a:extLst>
              <a:ext uri="{FF2B5EF4-FFF2-40B4-BE49-F238E27FC236}">
                <a16:creationId xmlns:a16="http://schemas.microsoft.com/office/drawing/2014/main" id="{3F63F181-CEDA-431E-A9AB-F7B49A42AA6F}"/>
              </a:ext>
            </a:extLst>
          </p:cNvPr>
          <p:cNvSpPr>
            <a:spLocks noChangeArrowheads="1"/>
          </p:cNvSpPr>
          <p:nvPr/>
        </p:nvSpPr>
        <p:spPr bwMode="auto">
          <a:xfrm rot="-5400000">
            <a:off x="885825" y="3946525"/>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横巻き 20">
            <a:extLst>
              <a:ext uri="{FF2B5EF4-FFF2-40B4-BE49-F238E27FC236}">
                <a16:creationId xmlns:a16="http://schemas.microsoft.com/office/drawing/2014/main" id="{8D209F18-43E7-4594-853A-20580495C41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8</a:t>
            </a:r>
            <a:r>
              <a:rPr lang="ja-JP" altLang="en-US" sz="1200" b="1" dirty="0">
                <a:latin typeface="+mj-ea"/>
                <a:ea typeface="+mj-ea"/>
              </a:rPr>
              <a:t>頁</a:t>
            </a:r>
          </a:p>
        </p:txBody>
      </p:sp>
      <p:sp>
        <p:nvSpPr>
          <p:cNvPr id="19" name="Rectangle 2">
            <a:extLst>
              <a:ext uri="{FF2B5EF4-FFF2-40B4-BE49-F238E27FC236}">
                <a16:creationId xmlns:a16="http://schemas.microsoft.com/office/drawing/2014/main" id="{5372E360-FB62-4F84-8303-EA4E7E31FA06}"/>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緊急時の対応⑤　</a:t>
            </a:r>
            <a:br>
              <a:rPr lang="en-US" altLang="ja-JP" sz="3200" kern="0" dirty="0"/>
            </a:br>
            <a:r>
              <a:rPr lang="ja-JP" altLang="en-US" sz="3200" kern="0" dirty="0"/>
              <a:t>地震発生時の対応</a:t>
            </a:r>
            <a:endParaRPr lang="en-US" altLang="ja-JP" sz="3200" kern="0" dirty="0"/>
          </a:p>
        </p:txBody>
      </p:sp>
      <p:sp>
        <p:nvSpPr>
          <p:cNvPr id="49163" name="AutoShape 47">
            <a:extLst>
              <a:ext uri="{FF2B5EF4-FFF2-40B4-BE49-F238E27FC236}">
                <a16:creationId xmlns:a16="http://schemas.microsoft.com/office/drawing/2014/main" id="{0D200109-CF21-41DC-BEC3-059853450164}"/>
              </a:ext>
            </a:extLst>
          </p:cNvPr>
          <p:cNvSpPr>
            <a:spLocks noChangeArrowheads="1"/>
          </p:cNvSpPr>
          <p:nvPr/>
        </p:nvSpPr>
        <p:spPr bwMode="auto">
          <a:xfrm>
            <a:off x="174625" y="1258888"/>
            <a:ext cx="2247900" cy="996950"/>
          </a:xfrm>
          <a:prstGeom prst="irregularSeal1">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4" name="Text Box 48">
            <a:extLst>
              <a:ext uri="{FF2B5EF4-FFF2-40B4-BE49-F238E27FC236}">
                <a16:creationId xmlns:a16="http://schemas.microsoft.com/office/drawing/2014/main" id="{783A9C9B-94E6-41C7-8EA0-5D7A80EFB6DA}"/>
              </a:ext>
            </a:extLst>
          </p:cNvPr>
          <p:cNvSpPr txBox="1">
            <a:spLocks noChangeArrowheads="1"/>
          </p:cNvSpPr>
          <p:nvPr/>
        </p:nvSpPr>
        <p:spPr bwMode="auto">
          <a:xfrm>
            <a:off x="593725" y="1423988"/>
            <a:ext cx="1301750" cy="584200"/>
          </a:xfrm>
          <a:prstGeom prst="rect">
            <a:avLst/>
          </a:prstGeom>
          <a:noFill/>
          <a:ln>
            <a:noFill/>
          </a:ln>
        </p:spPr>
        <p:txBody>
          <a:bodyPr lIns="74295" tIns="8890" rIns="74295" bIns="8890" upright="1"/>
          <a:lstStyle/>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地震発生・</a:t>
            </a:r>
            <a:endParaRPr lang="en-US"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緊急地震速報受信</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Text Box 54">
            <a:extLst>
              <a:ext uri="{FF2B5EF4-FFF2-40B4-BE49-F238E27FC236}">
                <a16:creationId xmlns:a16="http://schemas.microsoft.com/office/drawing/2014/main" id="{993BD725-2BA1-4008-A8E6-AF00F9D1BD4E}"/>
              </a:ext>
            </a:extLst>
          </p:cNvPr>
          <p:cNvSpPr txBox="1">
            <a:spLocks noChangeArrowheads="1"/>
          </p:cNvSpPr>
          <p:nvPr/>
        </p:nvSpPr>
        <p:spPr bwMode="auto">
          <a:xfrm>
            <a:off x="915988" y="2257425"/>
            <a:ext cx="7753350" cy="15716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【安全措置】</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○ガスコンロ、バーナーなど火器を使用していた場合は、</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火を消す</a:t>
            </a:r>
            <a:r>
              <a:rPr lang="ja-JP"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endParaRPr lang="ja-JP" alt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○危険物などを使用中の場合は、</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薬品のふたをしめるなど</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安全措置を講じる。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○放射線施設内においては、放射性物質を貯蔵場所に移動する。</a:t>
            </a:r>
            <a:endPar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○二次被害の防止に注意を払い、災害の拡大を防ぐように努める。</a:t>
            </a:r>
            <a:endPar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【講義等の中止】</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○教職員は被災発生の恐れがある場合、講義、実験、</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試験、</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会議</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等</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を中止する。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Text Box 56">
            <a:extLst>
              <a:ext uri="{FF2B5EF4-FFF2-40B4-BE49-F238E27FC236}">
                <a16:creationId xmlns:a16="http://schemas.microsoft.com/office/drawing/2014/main" id="{46CAE541-DE49-40E3-83E5-31C5CBB2ECAA}"/>
              </a:ext>
            </a:extLst>
          </p:cNvPr>
          <p:cNvSpPr txBox="1">
            <a:spLocks noChangeArrowheads="1"/>
          </p:cNvSpPr>
          <p:nvPr/>
        </p:nvSpPr>
        <p:spPr bwMode="auto">
          <a:xfrm>
            <a:off x="3714750" y="3960813"/>
            <a:ext cx="4970463" cy="731837"/>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【避難の判断】</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建物外に避難するかどうかは教職員が判断し館内放送等で指示するが、危険を感じた場合は指示を待つ必要はない。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Text Box 59">
            <a:extLst>
              <a:ext uri="{FF2B5EF4-FFF2-40B4-BE49-F238E27FC236}">
                <a16:creationId xmlns:a16="http://schemas.microsoft.com/office/drawing/2014/main" id="{FC094743-9110-4BA1-B54A-89ED96F8C0DD}"/>
              </a:ext>
            </a:extLst>
          </p:cNvPr>
          <p:cNvSpPr txBox="1">
            <a:spLocks noChangeArrowheads="1"/>
          </p:cNvSpPr>
          <p:nvPr/>
        </p:nvSpPr>
        <p:spPr bwMode="auto">
          <a:xfrm>
            <a:off x="938213" y="4692650"/>
            <a:ext cx="3778250" cy="1566863"/>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【避難時の注意事項】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○窓ガラス等が落下する場合があるので、ヘルメット等で身の安全を確保する。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○落下物による負傷・転倒などに気をつけ落ち着いて避難する。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○エレベーターは絶対に使わない。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○障害のある学生、教職員の支援をする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4E1440A-035A-4233-8302-5C1216D0855A}"/>
              </a:ext>
            </a:extLst>
          </p:cNvPr>
          <p:cNvSpPr>
            <a:spLocks noGrp="1" noChangeArrowheads="1"/>
          </p:cNvSpPr>
          <p:nvPr>
            <p:ph type="title"/>
          </p:nvPr>
        </p:nvSpPr>
        <p:spPr/>
        <p:txBody>
          <a:bodyPr/>
          <a:lstStyle/>
          <a:p>
            <a:pPr eaLnBrk="1" hangingPunct="1"/>
            <a:r>
              <a:rPr lang="ja-JP" altLang="en-US"/>
              <a:t>地震発生時の対応</a:t>
            </a:r>
          </a:p>
        </p:txBody>
      </p:sp>
      <p:sp>
        <p:nvSpPr>
          <p:cNvPr id="52227" name="コンテンツ プレースホルダ 4">
            <a:extLst>
              <a:ext uri="{FF2B5EF4-FFF2-40B4-BE49-F238E27FC236}">
                <a16:creationId xmlns:a16="http://schemas.microsoft.com/office/drawing/2014/main" id="{AB7858D5-7992-4A45-843C-4DD05B62F5D3}"/>
              </a:ext>
            </a:extLst>
          </p:cNvPr>
          <p:cNvSpPr>
            <a:spLocks noGrp="1"/>
          </p:cNvSpPr>
          <p:nvPr>
            <p:ph idx="1"/>
          </p:nvPr>
        </p:nvSpPr>
        <p:spPr>
          <a:xfrm>
            <a:off x="395288" y="1341438"/>
            <a:ext cx="8353425" cy="5183187"/>
          </a:xfrm>
        </p:spPr>
        <p:txBody>
          <a:bodyPr/>
          <a:lstStyle/>
          <a:p>
            <a:pPr>
              <a:buFont typeface="Wingdings" panose="05000000000000000000" pitchFamily="2" charset="2"/>
              <a:buNone/>
              <a:defRPr/>
            </a:pPr>
            <a:r>
              <a:rPr lang="en-US" altLang="ja-JP" sz="2000" b="1" dirty="0">
                <a:solidFill>
                  <a:srgbClr val="0000FF"/>
                </a:solidFill>
              </a:rPr>
              <a:t>[</a:t>
            </a:r>
            <a:r>
              <a:rPr lang="ja-JP" altLang="ja-JP" sz="2000" b="1" dirty="0">
                <a:solidFill>
                  <a:srgbClr val="0000FF"/>
                </a:solidFill>
              </a:rPr>
              <a:t>安否確認</a:t>
            </a:r>
            <a:r>
              <a:rPr lang="en-US" altLang="ja-JP" sz="2000" b="1" dirty="0">
                <a:solidFill>
                  <a:srgbClr val="0000FF"/>
                </a:solidFill>
              </a:rPr>
              <a:t>]</a:t>
            </a:r>
            <a:endParaRPr lang="ja-JP" altLang="ja-JP" sz="2000" b="1" dirty="0">
              <a:solidFill>
                <a:srgbClr val="0000FF"/>
              </a:solidFill>
            </a:endParaRPr>
          </a:p>
          <a:p>
            <a:pPr>
              <a:defRPr/>
            </a:pPr>
            <a:r>
              <a:rPr lang="ja-JP" altLang="en-US" sz="2000" dirty="0"/>
              <a:t>教職員の指示に従う。</a:t>
            </a:r>
            <a:endParaRPr lang="en-US" altLang="ja-JP" sz="2000" dirty="0"/>
          </a:p>
          <a:p>
            <a:pPr>
              <a:defRPr/>
            </a:pPr>
            <a:r>
              <a:rPr lang="ja-JP" altLang="en-US" sz="2000" dirty="0"/>
              <a:t>研究室・事務室等の責任者は、速やかに同じ室等に所属する者の安否を確認し、上位部署に報告する。</a:t>
            </a:r>
            <a:endParaRPr lang="ja-JP" altLang="ja-JP" sz="2000" dirty="0"/>
          </a:p>
          <a:p>
            <a:pPr>
              <a:defRPr/>
            </a:pPr>
            <a:r>
              <a:rPr lang="ja-JP" altLang="en-US" sz="2000" dirty="0"/>
              <a:t>本学外にて</a:t>
            </a:r>
            <a:r>
              <a:rPr lang="ja-JP" altLang="ja-JP" sz="2000" dirty="0"/>
              <a:t>大きな揺れがあった場合、</a:t>
            </a:r>
            <a:r>
              <a:rPr lang="ja-JP" altLang="en-US" sz="2000" dirty="0"/>
              <a:t>落ち着いたら大学（室等の責任者）に安否を連絡する。避難先を変更したり、友人の安否情報が入ったときは大学に連絡する。</a:t>
            </a:r>
            <a:endParaRPr lang="en-US" altLang="ja-JP" sz="2000" dirty="0"/>
          </a:p>
          <a:p>
            <a:pPr>
              <a:defRPr/>
            </a:pPr>
            <a:r>
              <a:rPr lang="ja-JP" altLang="en-US" sz="2000" dirty="0">
                <a:solidFill>
                  <a:srgbClr val="C00000"/>
                </a:solidFill>
              </a:rPr>
              <a:t>安否確認サービス</a:t>
            </a:r>
            <a:r>
              <a:rPr lang="ja-JP" altLang="en-US" sz="2000" dirty="0"/>
              <a:t>からメールが届いたら</a:t>
            </a:r>
            <a:br>
              <a:rPr lang="en-US" altLang="ja-JP" sz="2000" dirty="0"/>
            </a:br>
            <a:r>
              <a:rPr lang="ja-JP" altLang="en-US" sz="2000" dirty="0"/>
              <a:t>速やかに返信・回答をする。</a:t>
            </a:r>
            <a:endParaRPr lang="en-US" altLang="ja-JP" sz="2000" dirty="0"/>
          </a:p>
          <a:p>
            <a:pPr marL="0" indent="0">
              <a:buFont typeface="Wingdings" panose="05000000000000000000" pitchFamily="2" charset="2"/>
              <a:buNone/>
              <a:defRPr/>
            </a:pPr>
            <a:endParaRPr lang="en-US" altLang="ja-JP" sz="2000" dirty="0"/>
          </a:p>
          <a:p>
            <a:pPr marL="0" indent="0">
              <a:buFont typeface="Wingdings" panose="05000000000000000000" pitchFamily="2" charset="2"/>
              <a:buNone/>
              <a:defRPr/>
            </a:pPr>
            <a:r>
              <a:rPr lang="en-US" altLang="ja-JP" sz="2000" b="1" dirty="0">
                <a:solidFill>
                  <a:srgbClr val="0000FF"/>
                </a:solidFill>
              </a:rPr>
              <a:t>[</a:t>
            </a:r>
            <a:r>
              <a:rPr lang="ja-JP" altLang="en-US" sz="2000" b="1" dirty="0">
                <a:solidFill>
                  <a:srgbClr val="0000FF"/>
                </a:solidFill>
              </a:rPr>
              <a:t>その他</a:t>
            </a:r>
            <a:r>
              <a:rPr lang="en-US" altLang="ja-JP" sz="2000" b="1" dirty="0">
                <a:solidFill>
                  <a:srgbClr val="0000FF"/>
                </a:solidFill>
              </a:rPr>
              <a:t>]</a:t>
            </a:r>
            <a:endParaRPr lang="ja-JP" altLang="ja-JP" sz="2000" b="1" dirty="0">
              <a:solidFill>
                <a:srgbClr val="0000FF"/>
              </a:solidFill>
            </a:endParaRPr>
          </a:p>
          <a:p>
            <a:pPr>
              <a:defRPr/>
            </a:pPr>
            <a:r>
              <a:rPr lang="ja-JP" altLang="en-US" sz="2000" dirty="0">
                <a:solidFill>
                  <a:srgbClr val="C00000"/>
                </a:solidFill>
              </a:rPr>
              <a:t>帰宅困難</a:t>
            </a:r>
            <a:r>
              <a:rPr lang="ja-JP" altLang="en-US" sz="2000" dirty="0"/>
              <a:t>な場合、理学系では待機場所として部屋を解放し、</a:t>
            </a:r>
            <a:r>
              <a:rPr lang="ja-JP" altLang="en-US" sz="2000" dirty="0">
                <a:solidFill>
                  <a:srgbClr val="C00000"/>
                </a:solidFill>
              </a:rPr>
              <a:t>水、食糧、毛布、簡易トイレ等</a:t>
            </a:r>
            <a:r>
              <a:rPr lang="ja-JP" altLang="en-US" sz="2000" dirty="0"/>
              <a:t>を提供することができる。</a:t>
            </a:r>
            <a:endParaRPr lang="en-US" altLang="ja-JP" sz="2000" dirty="0"/>
          </a:p>
          <a:p>
            <a:pPr>
              <a:defRPr/>
            </a:pPr>
            <a:r>
              <a:rPr lang="ja-JP" altLang="en-US" sz="2000" dirty="0"/>
              <a:t>家族や友人の安否確認や連絡に、</a:t>
            </a:r>
            <a:r>
              <a:rPr lang="ja-JP" altLang="en-US" sz="2000" dirty="0">
                <a:solidFill>
                  <a:srgbClr val="C00000"/>
                </a:solidFill>
              </a:rPr>
              <a:t>災害用伝言ダイヤル</a:t>
            </a:r>
            <a:r>
              <a:rPr lang="ja-JP" altLang="en-US" sz="2000" dirty="0"/>
              <a:t>を活用すること。</a:t>
            </a:r>
            <a:r>
              <a:rPr lang="en-US" altLang="ja-JP" sz="2000" dirty="0"/>
              <a:t>171</a:t>
            </a:r>
            <a:r>
              <a:rPr lang="ja-JP" altLang="en-US" sz="2000" dirty="0"/>
              <a:t>→</a:t>
            </a:r>
            <a:r>
              <a:rPr lang="en-US" altLang="ja-JP" sz="2000" dirty="0"/>
              <a:t>1</a:t>
            </a:r>
            <a:r>
              <a:rPr lang="ja-JP" altLang="en-US" sz="2000" dirty="0"/>
              <a:t>（録音）／</a:t>
            </a:r>
            <a:r>
              <a:rPr lang="en-US" altLang="ja-JP" sz="2000" dirty="0"/>
              <a:t>2</a:t>
            </a:r>
            <a:r>
              <a:rPr lang="ja-JP" altLang="en-US" sz="2000" dirty="0"/>
              <a:t>（再生）→電話番号入力→ガイダンス→録音／再生</a:t>
            </a:r>
            <a:endParaRPr lang="en-US" altLang="ja-JP" sz="2000" dirty="0"/>
          </a:p>
          <a:p>
            <a:pPr>
              <a:defRPr/>
            </a:pPr>
            <a:endParaRPr lang="en-US" altLang="ja-JP" sz="2000" dirty="0"/>
          </a:p>
          <a:p>
            <a:pPr>
              <a:buFont typeface="Wingdings" panose="05000000000000000000" pitchFamily="2" charset="2"/>
              <a:buNone/>
              <a:defRPr/>
            </a:pPr>
            <a:r>
              <a:rPr lang="en-US" altLang="ja-JP" sz="2000" dirty="0"/>
              <a:t> </a:t>
            </a:r>
            <a:endParaRPr lang="ja-JP" altLang="ja-JP" sz="2000" dirty="0"/>
          </a:p>
          <a:p>
            <a:pPr>
              <a:defRPr/>
            </a:pPr>
            <a:endParaRPr lang="ja-JP" altLang="en-US" sz="2000" dirty="0"/>
          </a:p>
        </p:txBody>
      </p:sp>
      <p:sp>
        <p:nvSpPr>
          <p:cNvPr id="7" name="横巻き 6">
            <a:extLst>
              <a:ext uri="{FF2B5EF4-FFF2-40B4-BE49-F238E27FC236}">
                <a16:creationId xmlns:a16="http://schemas.microsoft.com/office/drawing/2014/main" id="{97097FBD-6DEB-4B6D-9E89-764E9197FDD3}"/>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9</a:t>
            </a:r>
            <a:r>
              <a:rPr lang="ja-JP" altLang="en-US" sz="1200" b="1" dirty="0">
                <a:latin typeface="+mj-ea"/>
                <a:ea typeface="+mj-ea"/>
              </a:rPr>
              <a:t>頁</a:t>
            </a:r>
          </a:p>
        </p:txBody>
      </p:sp>
      <p:sp>
        <p:nvSpPr>
          <p:cNvPr id="5" name="角丸四角形吹き出し 3">
            <a:extLst>
              <a:ext uri="{FF2B5EF4-FFF2-40B4-BE49-F238E27FC236}">
                <a16:creationId xmlns:a16="http://schemas.microsoft.com/office/drawing/2014/main" id="{80D75742-3486-40D3-B08F-4BF3ED08E6FE}"/>
              </a:ext>
            </a:extLst>
          </p:cNvPr>
          <p:cNvSpPr/>
          <p:nvPr/>
        </p:nvSpPr>
        <p:spPr>
          <a:xfrm>
            <a:off x="5508625" y="3573463"/>
            <a:ext cx="3454400" cy="1295400"/>
          </a:xfrm>
          <a:prstGeom prst="wedgeRoundRectCallout">
            <a:avLst>
              <a:gd name="adj1" fmla="val -94899"/>
              <a:gd name="adj2" fmla="val 20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転送先のアドレスから返信すると、認識されません。あらかじめ転送されないアドレスを登録することをお勧めします！</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横巻き 21">
            <a:extLst>
              <a:ext uri="{FF2B5EF4-FFF2-40B4-BE49-F238E27FC236}">
                <a16:creationId xmlns:a16="http://schemas.microsoft.com/office/drawing/2014/main" id="{F4B080C9-E77E-41BA-A673-519D9256ECA8}"/>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10</a:t>
            </a:r>
            <a:r>
              <a:rPr lang="ja-JP" altLang="en-US" sz="1200" b="1" dirty="0">
                <a:latin typeface="+mj-ea"/>
                <a:ea typeface="+mj-ea"/>
              </a:rPr>
              <a:t>頁</a:t>
            </a:r>
          </a:p>
        </p:txBody>
      </p:sp>
      <p:sp>
        <p:nvSpPr>
          <p:cNvPr id="56323" name="Rectangle 3">
            <a:extLst>
              <a:ext uri="{FF2B5EF4-FFF2-40B4-BE49-F238E27FC236}">
                <a16:creationId xmlns:a16="http://schemas.microsoft.com/office/drawing/2014/main" id="{9AD148F8-54F8-47ED-A51C-C66FD4AB679E}"/>
              </a:ext>
            </a:extLst>
          </p:cNvPr>
          <p:cNvSpPr txBox="1">
            <a:spLocks noChangeArrowheads="1"/>
          </p:cNvSpPr>
          <p:nvPr/>
        </p:nvSpPr>
        <p:spPr bwMode="auto">
          <a:xfrm>
            <a:off x="611188" y="1314450"/>
            <a:ext cx="8001000" cy="3311525"/>
          </a:xfrm>
          <a:prstGeom prst="rect">
            <a:avLst/>
          </a:prstGeom>
          <a:noFill/>
          <a:ln>
            <a:noFill/>
          </a:ln>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defRPr/>
            </a:pPr>
            <a:r>
              <a:rPr lang="en-US" altLang="ja-JP" sz="2000" b="1" dirty="0">
                <a:solidFill>
                  <a:srgbClr val="0000FF"/>
                </a:solidFill>
              </a:rPr>
              <a:t>[</a:t>
            </a:r>
            <a:r>
              <a:rPr lang="ja-JP" altLang="en-US" sz="2000" b="1" dirty="0">
                <a:solidFill>
                  <a:srgbClr val="0000FF"/>
                </a:solidFill>
              </a:rPr>
              <a:t>事件・</a:t>
            </a:r>
            <a:r>
              <a:rPr lang="ja-JP" altLang="ja-JP" sz="2000" b="1" dirty="0">
                <a:solidFill>
                  <a:srgbClr val="0000FF"/>
                </a:solidFill>
              </a:rPr>
              <a:t>ケガや健康障害が発生した時</a:t>
            </a:r>
            <a:r>
              <a:rPr lang="en-US" altLang="ja-JP" sz="2000" b="1" dirty="0">
                <a:solidFill>
                  <a:srgbClr val="0000FF"/>
                </a:solidFill>
              </a:rPr>
              <a:t>]</a:t>
            </a:r>
          </a:p>
          <a:p>
            <a:pPr eaLnBrk="1" hangingPunct="1">
              <a:spcBef>
                <a:spcPct val="0"/>
              </a:spcBef>
              <a:buClr>
                <a:srgbClr val="C00000"/>
              </a:buClr>
              <a:buFont typeface="Wingdings" panose="05000000000000000000" pitchFamily="2" charset="2"/>
              <a:buNone/>
              <a:defRPr/>
            </a:pPr>
            <a:r>
              <a:rPr lang="ja-JP" altLang="en-US" sz="2000" dirty="0"/>
              <a:t>①状況に応じて病院や警察に連絡する。</a:t>
            </a:r>
            <a:endParaRPr lang="en-US" altLang="ja-JP" sz="2000" dirty="0"/>
          </a:p>
          <a:p>
            <a:pPr eaLnBrk="1" hangingPunct="1">
              <a:spcBef>
                <a:spcPct val="0"/>
              </a:spcBef>
              <a:buClr>
                <a:srgbClr val="C00000"/>
              </a:buClr>
              <a:buFont typeface="Wingdings" panose="05000000000000000000" pitchFamily="2" charset="2"/>
              <a:buNone/>
              <a:defRPr/>
            </a:pPr>
            <a:r>
              <a:rPr lang="ja-JP" altLang="en-US" sz="2000" dirty="0"/>
              <a:t>②防災センター</a:t>
            </a:r>
            <a:r>
              <a:rPr lang="ja-JP" altLang="ja-JP" sz="2000" dirty="0"/>
              <a:t>（内線２４０１６）</a:t>
            </a:r>
            <a:r>
              <a:rPr lang="ja-JP" altLang="en-US" sz="2000" dirty="0"/>
              <a:t>にも連絡をする。</a:t>
            </a:r>
            <a:endParaRPr lang="en-US" altLang="ja-JP" sz="2000" dirty="0"/>
          </a:p>
          <a:p>
            <a:pPr eaLnBrk="1" hangingPunct="1">
              <a:spcBef>
                <a:spcPct val="0"/>
              </a:spcBef>
              <a:buClr>
                <a:srgbClr val="C00000"/>
              </a:buClr>
              <a:buFont typeface="Wingdings" panose="05000000000000000000" pitchFamily="2" charset="2"/>
              <a:buNone/>
              <a:defRPr/>
            </a:pPr>
            <a:r>
              <a:rPr lang="ja-JP" altLang="en-US" sz="2000" dirty="0"/>
              <a:t>③研究室のスタッフ、</a:t>
            </a:r>
            <a:r>
              <a:rPr lang="ja-JP" altLang="ja-JP" sz="2000" dirty="0"/>
              <a:t>専攻</a:t>
            </a:r>
            <a:r>
              <a:rPr lang="ja-JP" altLang="en-US" sz="2000" dirty="0"/>
              <a:t>・施設等の事務室、</a:t>
            </a:r>
            <a:r>
              <a:rPr lang="ja-JP" altLang="ja-JP" sz="2000" dirty="0"/>
              <a:t>環境安全管理室（内線２８８６８）に</a:t>
            </a:r>
            <a:r>
              <a:rPr lang="ja-JP" altLang="en-US" sz="2000" dirty="0"/>
              <a:t>も</a:t>
            </a:r>
            <a:r>
              <a:rPr lang="ja-JP" altLang="ja-JP" sz="2000" dirty="0"/>
              <a:t>連絡</a:t>
            </a:r>
            <a:r>
              <a:rPr lang="ja-JP" altLang="en-US" sz="2000" dirty="0"/>
              <a:t>。</a:t>
            </a:r>
            <a:endParaRPr lang="en-US" altLang="ja-JP" sz="2000" dirty="0"/>
          </a:p>
          <a:p>
            <a:pPr eaLnBrk="1" hangingPunct="1">
              <a:spcBef>
                <a:spcPct val="0"/>
              </a:spcBef>
              <a:buClrTx/>
              <a:buFontTx/>
              <a:buNone/>
              <a:defRPr/>
            </a:pPr>
            <a:r>
              <a:rPr lang="en-US" altLang="ja-JP" sz="2000" b="1" dirty="0">
                <a:solidFill>
                  <a:srgbClr val="0000FF"/>
                </a:solidFill>
              </a:rPr>
              <a:t>[</a:t>
            </a:r>
            <a:r>
              <a:rPr lang="ja-JP" altLang="en-US" sz="2000" b="1" dirty="0">
                <a:solidFill>
                  <a:srgbClr val="0000FF"/>
                </a:solidFill>
              </a:rPr>
              <a:t>事故報告書</a:t>
            </a:r>
            <a:r>
              <a:rPr lang="en-US" altLang="ja-JP" sz="2000" b="1" dirty="0">
                <a:solidFill>
                  <a:srgbClr val="0000FF"/>
                </a:solidFill>
              </a:rPr>
              <a:t>]</a:t>
            </a:r>
          </a:p>
          <a:p>
            <a:pPr eaLnBrk="1" hangingPunct="1">
              <a:spcBef>
                <a:spcPct val="0"/>
              </a:spcBef>
              <a:buClr>
                <a:srgbClr val="C00000"/>
              </a:buClr>
              <a:buFont typeface="Wingdings" panose="05000000000000000000" pitchFamily="2" charset="2"/>
              <a:buNone/>
              <a:defRPr/>
            </a:pPr>
            <a:r>
              <a:rPr lang="ja-JP" altLang="en-US" sz="2000" dirty="0"/>
              <a:t>④当事者は、責任者と相談し、</a:t>
            </a:r>
            <a:r>
              <a:rPr lang="ja-JP" altLang="ja-JP" sz="2000" dirty="0"/>
              <a:t>オンラインの安全衛生管理</a:t>
            </a:r>
            <a:br>
              <a:rPr lang="en-US" altLang="ja-JP" sz="2000" dirty="0"/>
            </a:br>
            <a:r>
              <a:rPr lang="ja-JP" altLang="ja-JP" sz="2000" dirty="0"/>
              <a:t>業務支援システム</a:t>
            </a:r>
            <a:r>
              <a:rPr lang="en-US" altLang="ja-JP" sz="2000" dirty="0"/>
              <a:t>UTSMIS</a:t>
            </a:r>
            <a:r>
              <a:rPr lang="ja-JP" altLang="ja-JP" sz="2000" dirty="0"/>
              <a:t>から</a:t>
            </a:r>
            <a:r>
              <a:rPr lang="ja-JP" altLang="ja-JP" sz="2000" dirty="0">
                <a:solidFill>
                  <a:schemeClr val="accent6"/>
                </a:solidFill>
              </a:rPr>
              <a:t>事故報告書</a:t>
            </a:r>
            <a:r>
              <a:rPr lang="ja-JP" altLang="ja-JP" sz="2000" dirty="0"/>
              <a:t>を提出する</a:t>
            </a:r>
            <a:r>
              <a:rPr lang="ja-JP" altLang="en-US" sz="2000" dirty="0"/>
              <a:t>。</a:t>
            </a:r>
            <a:br>
              <a:rPr lang="en-US" altLang="ja-JP" sz="2000" dirty="0"/>
            </a:br>
            <a:r>
              <a:rPr lang="ja-JP" altLang="en-US" sz="2000" dirty="0"/>
              <a:t>（学生の場合は、研究室責任者が作成・提出する。）</a:t>
            </a:r>
            <a:endParaRPr lang="en-US" altLang="ja-JP" sz="2000" dirty="0"/>
          </a:p>
        </p:txBody>
      </p:sp>
      <p:sp>
        <p:nvSpPr>
          <p:cNvPr id="8" name="Rectangle 2">
            <a:extLst>
              <a:ext uri="{FF2B5EF4-FFF2-40B4-BE49-F238E27FC236}">
                <a16:creationId xmlns:a16="http://schemas.microsoft.com/office/drawing/2014/main" id="{2F7E1EBB-8828-459E-B67F-E867CB47EB7B}"/>
              </a:ext>
            </a:extLst>
          </p:cNvPr>
          <p:cNvSpPr txBox="1">
            <a:spLocks noChangeArrowheads="1"/>
          </p:cNvSpPr>
          <p:nvPr/>
        </p:nvSpPr>
        <p:spPr bwMode="auto">
          <a:xfrm>
            <a:off x="566738" y="392113"/>
            <a:ext cx="8001000" cy="7461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緊急時の対応⑥　</a:t>
            </a:r>
            <a:br>
              <a:rPr lang="en-US" altLang="ja-JP" sz="3200" kern="0" dirty="0"/>
            </a:br>
            <a:r>
              <a:rPr lang="ja-JP" altLang="en-US" sz="3200" dirty="0"/>
              <a:t>事故発生時の対応</a:t>
            </a:r>
            <a:endParaRPr lang="en-US" altLang="ja-JP" sz="3200" kern="0" dirty="0"/>
          </a:p>
        </p:txBody>
      </p:sp>
      <p:sp>
        <p:nvSpPr>
          <p:cNvPr id="52229" name="Text Box 4">
            <a:extLst>
              <a:ext uri="{FF2B5EF4-FFF2-40B4-BE49-F238E27FC236}">
                <a16:creationId xmlns:a16="http://schemas.microsoft.com/office/drawing/2014/main" id="{5ECC7DDB-7D44-4A25-8A5A-58DFED2D36BE}"/>
              </a:ext>
            </a:extLst>
          </p:cNvPr>
          <p:cNvSpPr txBox="1">
            <a:spLocks noChangeArrowheads="1"/>
          </p:cNvSpPr>
          <p:nvPr/>
        </p:nvSpPr>
        <p:spPr bwMode="auto">
          <a:xfrm>
            <a:off x="722313" y="4892675"/>
            <a:ext cx="15113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病院・消防署</a:t>
            </a:r>
            <a:r>
              <a:rPr lang="en-US" altLang="ja-JP"/>
              <a:t> </a:t>
            </a:r>
          </a:p>
        </p:txBody>
      </p:sp>
      <p:sp>
        <p:nvSpPr>
          <p:cNvPr id="10" name="Line 8">
            <a:extLst>
              <a:ext uri="{FF2B5EF4-FFF2-40B4-BE49-F238E27FC236}">
                <a16:creationId xmlns:a16="http://schemas.microsoft.com/office/drawing/2014/main" id="{C68083F3-C445-4326-8BE5-DA502823B07C}"/>
              </a:ext>
            </a:extLst>
          </p:cNvPr>
          <p:cNvSpPr>
            <a:spLocks noChangeShapeType="1"/>
          </p:cNvSpPr>
          <p:nvPr/>
        </p:nvSpPr>
        <p:spPr bwMode="auto">
          <a:xfrm flipH="1">
            <a:off x="2233613" y="4494213"/>
            <a:ext cx="1069975" cy="528637"/>
          </a:xfrm>
          <a:prstGeom prst="line">
            <a:avLst/>
          </a:prstGeom>
          <a:noFill/>
          <a:ln w="57150">
            <a:solidFill>
              <a:schemeClr val="accent6"/>
            </a:solidFill>
            <a:round/>
            <a:headEnd/>
            <a:tailEnd type="triangle" w="med" len="med"/>
          </a:ln>
          <a:effectLst/>
        </p:spPr>
        <p:txBody>
          <a:bodyPr/>
          <a:lstStyle/>
          <a:p>
            <a:pPr>
              <a:defRPr/>
            </a:pPr>
            <a:endParaRPr lang="ja-JP" altLang="en-US"/>
          </a:p>
        </p:txBody>
      </p:sp>
      <p:sp>
        <p:nvSpPr>
          <p:cNvPr id="11" name="Line 9">
            <a:extLst>
              <a:ext uri="{FF2B5EF4-FFF2-40B4-BE49-F238E27FC236}">
                <a16:creationId xmlns:a16="http://schemas.microsoft.com/office/drawing/2014/main" id="{7399C344-9E95-4678-8051-F02FE6742487}"/>
              </a:ext>
            </a:extLst>
          </p:cNvPr>
          <p:cNvSpPr>
            <a:spLocks noChangeShapeType="1"/>
          </p:cNvSpPr>
          <p:nvPr/>
        </p:nvSpPr>
        <p:spPr bwMode="auto">
          <a:xfrm flipH="1">
            <a:off x="2316163" y="4606925"/>
            <a:ext cx="1008062" cy="1154113"/>
          </a:xfrm>
          <a:prstGeom prst="line">
            <a:avLst/>
          </a:prstGeom>
          <a:noFill/>
          <a:ln w="57150">
            <a:solidFill>
              <a:schemeClr val="accent6"/>
            </a:solidFill>
            <a:round/>
            <a:headEnd/>
            <a:tailEnd type="triangle" w="med" len="med"/>
          </a:ln>
          <a:effectLst/>
        </p:spPr>
        <p:txBody>
          <a:bodyPr/>
          <a:lstStyle/>
          <a:p>
            <a:pPr>
              <a:defRPr/>
            </a:pPr>
            <a:endParaRPr lang="ja-JP" altLang="en-US"/>
          </a:p>
        </p:txBody>
      </p:sp>
      <p:sp>
        <p:nvSpPr>
          <p:cNvPr id="52232" name="Line 11">
            <a:extLst>
              <a:ext uri="{FF2B5EF4-FFF2-40B4-BE49-F238E27FC236}">
                <a16:creationId xmlns:a16="http://schemas.microsoft.com/office/drawing/2014/main" id="{125C6023-3072-4EBB-B4CA-8A95B67B924F}"/>
              </a:ext>
            </a:extLst>
          </p:cNvPr>
          <p:cNvSpPr>
            <a:spLocks noChangeShapeType="1"/>
          </p:cNvSpPr>
          <p:nvPr/>
        </p:nvSpPr>
        <p:spPr bwMode="auto">
          <a:xfrm flipH="1" flipV="1">
            <a:off x="1508125" y="5262563"/>
            <a:ext cx="0" cy="5207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2233" name="Text Box 4">
            <a:extLst>
              <a:ext uri="{FF2B5EF4-FFF2-40B4-BE49-F238E27FC236}">
                <a16:creationId xmlns:a16="http://schemas.microsoft.com/office/drawing/2014/main" id="{BA8B7886-9B36-4CD0-87DD-0504EA8C998C}"/>
              </a:ext>
            </a:extLst>
          </p:cNvPr>
          <p:cNvSpPr txBox="1">
            <a:spLocks noChangeArrowheads="1"/>
          </p:cNvSpPr>
          <p:nvPr/>
        </p:nvSpPr>
        <p:spPr bwMode="auto">
          <a:xfrm>
            <a:off x="1319213" y="5783263"/>
            <a:ext cx="15113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防災センター</a:t>
            </a:r>
            <a:r>
              <a:rPr lang="en-US" altLang="ja-JP"/>
              <a:t> </a:t>
            </a:r>
          </a:p>
        </p:txBody>
      </p:sp>
      <p:sp>
        <p:nvSpPr>
          <p:cNvPr id="52234" name="Text Box 4">
            <a:extLst>
              <a:ext uri="{FF2B5EF4-FFF2-40B4-BE49-F238E27FC236}">
                <a16:creationId xmlns:a16="http://schemas.microsoft.com/office/drawing/2014/main" id="{129366E7-3296-4328-B772-65DD3FFC62A9}"/>
              </a:ext>
            </a:extLst>
          </p:cNvPr>
          <p:cNvSpPr txBox="1">
            <a:spLocks noChangeArrowheads="1"/>
          </p:cNvSpPr>
          <p:nvPr/>
        </p:nvSpPr>
        <p:spPr bwMode="auto">
          <a:xfrm>
            <a:off x="3059113" y="5070475"/>
            <a:ext cx="1208087"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専攻等の</a:t>
            </a:r>
            <a:br>
              <a:rPr lang="en-US" altLang="ja-JP">
                <a:latin typeface="Times New Roman" panose="02020603050405020304" pitchFamily="18" charset="0"/>
                <a:cs typeface="Times New Roman" panose="02020603050405020304" pitchFamily="18" charset="0"/>
              </a:rPr>
            </a:br>
            <a:r>
              <a:rPr lang="ja-JP" altLang="en-US">
                <a:latin typeface="Times New Roman" panose="02020603050405020304" pitchFamily="18" charset="0"/>
                <a:cs typeface="Times New Roman" panose="02020603050405020304" pitchFamily="18" charset="0"/>
              </a:rPr>
              <a:t>事務室</a:t>
            </a:r>
            <a:r>
              <a:rPr lang="en-US" altLang="ja-JP"/>
              <a:t> </a:t>
            </a:r>
          </a:p>
        </p:txBody>
      </p:sp>
      <p:sp>
        <p:nvSpPr>
          <p:cNvPr id="52235" name="Text Box 4">
            <a:extLst>
              <a:ext uri="{FF2B5EF4-FFF2-40B4-BE49-F238E27FC236}">
                <a16:creationId xmlns:a16="http://schemas.microsoft.com/office/drawing/2014/main" id="{0CF56579-9056-4723-96DA-D5CC14CDA82E}"/>
              </a:ext>
            </a:extLst>
          </p:cNvPr>
          <p:cNvSpPr txBox="1">
            <a:spLocks noChangeArrowheads="1"/>
          </p:cNvSpPr>
          <p:nvPr/>
        </p:nvSpPr>
        <p:spPr bwMode="auto">
          <a:xfrm>
            <a:off x="6196013" y="5783263"/>
            <a:ext cx="185261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環境安全管理室</a:t>
            </a:r>
            <a:r>
              <a:rPr lang="en-US" altLang="ja-JP"/>
              <a:t> </a:t>
            </a:r>
          </a:p>
        </p:txBody>
      </p:sp>
      <p:sp>
        <p:nvSpPr>
          <p:cNvPr id="52236" name="Text Box 16">
            <a:extLst>
              <a:ext uri="{FF2B5EF4-FFF2-40B4-BE49-F238E27FC236}">
                <a16:creationId xmlns:a16="http://schemas.microsoft.com/office/drawing/2014/main" id="{6CC990DA-2ADE-4019-8AA8-0D3072F6FA62}"/>
              </a:ext>
            </a:extLst>
          </p:cNvPr>
          <p:cNvSpPr txBox="1">
            <a:spLocks noChangeArrowheads="1"/>
          </p:cNvSpPr>
          <p:nvPr/>
        </p:nvSpPr>
        <p:spPr bwMode="auto">
          <a:xfrm>
            <a:off x="2438400" y="4286250"/>
            <a:ext cx="574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800" b="1"/>
              <a:t>①</a:t>
            </a:r>
          </a:p>
        </p:txBody>
      </p:sp>
      <p:sp>
        <p:nvSpPr>
          <p:cNvPr id="26" name="Line 10">
            <a:extLst>
              <a:ext uri="{FF2B5EF4-FFF2-40B4-BE49-F238E27FC236}">
                <a16:creationId xmlns:a16="http://schemas.microsoft.com/office/drawing/2014/main" id="{23D6AF91-D5AF-4864-9EC9-2BA64390A22E}"/>
              </a:ext>
            </a:extLst>
          </p:cNvPr>
          <p:cNvSpPr>
            <a:spLocks noChangeShapeType="1"/>
          </p:cNvSpPr>
          <p:nvPr/>
        </p:nvSpPr>
        <p:spPr bwMode="auto">
          <a:xfrm>
            <a:off x="5867400" y="4521200"/>
            <a:ext cx="1381125" cy="1239838"/>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28" name="Line 10">
            <a:extLst>
              <a:ext uri="{FF2B5EF4-FFF2-40B4-BE49-F238E27FC236}">
                <a16:creationId xmlns:a16="http://schemas.microsoft.com/office/drawing/2014/main" id="{DB6C7963-E5E5-4C9A-9429-DB88B31C4131}"/>
              </a:ext>
            </a:extLst>
          </p:cNvPr>
          <p:cNvSpPr>
            <a:spLocks noChangeShapeType="1"/>
          </p:cNvSpPr>
          <p:nvPr/>
        </p:nvSpPr>
        <p:spPr bwMode="auto">
          <a:xfrm flipH="1">
            <a:off x="3702050" y="4622800"/>
            <a:ext cx="39688" cy="46990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29" name="Line 10">
            <a:extLst>
              <a:ext uri="{FF2B5EF4-FFF2-40B4-BE49-F238E27FC236}">
                <a16:creationId xmlns:a16="http://schemas.microsoft.com/office/drawing/2014/main" id="{E841CF29-8FA1-4FE7-8B7C-ECBC2A149E0C}"/>
              </a:ext>
            </a:extLst>
          </p:cNvPr>
          <p:cNvSpPr>
            <a:spLocks noChangeShapeType="1"/>
          </p:cNvSpPr>
          <p:nvPr/>
        </p:nvSpPr>
        <p:spPr bwMode="auto">
          <a:xfrm>
            <a:off x="5532438" y="4660900"/>
            <a:ext cx="173037" cy="34925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52240" name="Line 11">
            <a:extLst>
              <a:ext uri="{FF2B5EF4-FFF2-40B4-BE49-F238E27FC236}">
                <a16:creationId xmlns:a16="http://schemas.microsoft.com/office/drawing/2014/main" id="{B2CE3D4A-A01E-4622-8067-1CEEA1A989DB}"/>
              </a:ext>
            </a:extLst>
          </p:cNvPr>
          <p:cNvSpPr>
            <a:spLocks noChangeShapeType="1"/>
          </p:cNvSpPr>
          <p:nvPr/>
        </p:nvSpPr>
        <p:spPr bwMode="auto">
          <a:xfrm>
            <a:off x="2830513" y="6003925"/>
            <a:ext cx="3365500" cy="34925"/>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1" name="Line 10">
            <a:extLst>
              <a:ext uri="{FF2B5EF4-FFF2-40B4-BE49-F238E27FC236}">
                <a16:creationId xmlns:a16="http://schemas.microsoft.com/office/drawing/2014/main" id="{A89A42D4-06E3-4F7B-BE5A-C628CCCC1F72}"/>
              </a:ext>
            </a:extLst>
          </p:cNvPr>
          <p:cNvSpPr>
            <a:spLocks noChangeShapeType="1"/>
          </p:cNvSpPr>
          <p:nvPr/>
        </p:nvSpPr>
        <p:spPr bwMode="auto">
          <a:xfrm>
            <a:off x="6083300" y="5332413"/>
            <a:ext cx="250825" cy="45085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32" name="Line 10">
            <a:extLst>
              <a:ext uri="{FF2B5EF4-FFF2-40B4-BE49-F238E27FC236}">
                <a16:creationId xmlns:a16="http://schemas.microsoft.com/office/drawing/2014/main" id="{8D9A83DB-2D0E-4E15-A5BF-CAFCC54388CE}"/>
              </a:ext>
            </a:extLst>
          </p:cNvPr>
          <p:cNvSpPr>
            <a:spLocks noChangeShapeType="1"/>
          </p:cNvSpPr>
          <p:nvPr/>
        </p:nvSpPr>
        <p:spPr bwMode="auto">
          <a:xfrm flipH="1" flipV="1">
            <a:off x="4252913" y="5240338"/>
            <a:ext cx="663575" cy="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33" name="Line 10">
            <a:extLst>
              <a:ext uri="{FF2B5EF4-FFF2-40B4-BE49-F238E27FC236}">
                <a16:creationId xmlns:a16="http://schemas.microsoft.com/office/drawing/2014/main" id="{03B1C8F2-9C30-4A3C-83A9-88FE39C65A6B}"/>
              </a:ext>
            </a:extLst>
          </p:cNvPr>
          <p:cNvSpPr>
            <a:spLocks noChangeShapeType="1"/>
          </p:cNvSpPr>
          <p:nvPr/>
        </p:nvSpPr>
        <p:spPr bwMode="auto">
          <a:xfrm>
            <a:off x="4267200" y="5462588"/>
            <a:ext cx="1655763" cy="428625"/>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52244" name="Text Box 14">
            <a:extLst>
              <a:ext uri="{FF2B5EF4-FFF2-40B4-BE49-F238E27FC236}">
                <a16:creationId xmlns:a16="http://schemas.microsoft.com/office/drawing/2014/main" id="{856D15F0-6619-4049-AF12-5CF6AB29426F}"/>
              </a:ext>
            </a:extLst>
          </p:cNvPr>
          <p:cNvSpPr txBox="1">
            <a:spLocks noChangeArrowheads="1"/>
          </p:cNvSpPr>
          <p:nvPr/>
        </p:nvSpPr>
        <p:spPr bwMode="auto">
          <a:xfrm>
            <a:off x="3303588" y="4260850"/>
            <a:ext cx="2563812"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000">
                <a:latin typeface="Times New Roman" panose="02020603050405020304" pitchFamily="18" charset="0"/>
                <a:cs typeface="Times New Roman" panose="02020603050405020304" pitchFamily="18" charset="0"/>
              </a:rPr>
              <a:t>当事者や近くにいる者</a:t>
            </a:r>
            <a:r>
              <a:rPr lang="en-US" altLang="ja-JP" sz="2000"/>
              <a:t> </a:t>
            </a:r>
          </a:p>
        </p:txBody>
      </p:sp>
      <p:cxnSp>
        <p:nvCxnSpPr>
          <p:cNvPr id="3" name="カギ線コネクタ 2">
            <a:extLst>
              <a:ext uri="{FF2B5EF4-FFF2-40B4-BE49-F238E27FC236}">
                <a16:creationId xmlns:a16="http://schemas.microsoft.com/office/drawing/2014/main" id="{FCBA802E-4AAB-4922-8D97-F4562097DC89}"/>
              </a:ext>
            </a:extLst>
          </p:cNvPr>
          <p:cNvCxnSpPr>
            <a:endCxn id="52249" idx="0"/>
          </p:cNvCxnSpPr>
          <p:nvPr/>
        </p:nvCxnSpPr>
        <p:spPr>
          <a:xfrm>
            <a:off x="6704013" y="4670425"/>
            <a:ext cx="1211262" cy="366713"/>
          </a:xfrm>
          <a:prstGeom prst="bentConnector2">
            <a:avLst/>
          </a:prstGeom>
          <a:ln w="57150">
            <a:solidFill>
              <a:srgbClr val="F991AF"/>
            </a:solidFill>
            <a:tailEnd type="triangle"/>
          </a:ln>
        </p:spPr>
        <p:style>
          <a:lnRef idx="1">
            <a:schemeClr val="accent1"/>
          </a:lnRef>
          <a:fillRef idx="0">
            <a:schemeClr val="accent1"/>
          </a:fillRef>
          <a:effectRef idx="0">
            <a:schemeClr val="accent1"/>
          </a:effectRef>
          <a:fontRef idx="minor">
            <a:schemeClr val="tx1"/>
          </a:fontRef>
        </p:style>
      </p:cxnSp>
      <p:sp>
        <p:nvSpPr>
          <p:cNvPr id="37" name="右大かっこ 36">
            <a:extLst>
              <a:ext uri="{FF2B5EF4-FFF2-40B4-BE49-F238E27FC236}">
                <a16:creationId xmlns:a16="http://schemas.microsoft.com/office/drawing/2014/main" id="{AD4E2E18-C6CC-4E69-B45B-D917B4CA47E6}"/>
              </a:ext>
            </a:extLst>
          </p:cNvPr>
          <p:cNvSpPr/>
          <p:nvPr/>
        </p:nvSpPr>
        <p:spPr>
          <a:xfrm>
            <a:off x="5867400" y="4406900"/>
            <a:ext cx="857250" cy="925513"/>
          </a:xfrm>
          <a:prstGeom prst="rightBracket">
            <a:avLst>
              <a:gd name="adj" fmla="val 31899"/>
            </a:avLst>
          </a:prstGeom>
          <a:ln w="57150">
            <a:solidFill>
              <a:srgbClr val="F991A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52247" name="Text Box 20">
            <a:extLst>
              <a:ext uri="{FF2B5EF4-FFF2-40B4-BE49-F238E27FC236}">
                <a16:creationId xmlns:a16="http://schemas.microsoft.com/office/drawing/2014/main" id="{65A0654A-1FAE-4160-AB3C-6DFA3DD3710C}"/>
              </a:ext>
            </a:extLst>
          </p:cNvPr>
          <p:cNvSpPr txBox="1">
            <a:spLocks noChangeArrowheads="1"/>
          </p:cNvSpPr>
          <p:nvPr/>
        </p:nvSpPr>
        <p:spPr bwMode="auto">
          <a:xfrm>
            <a:off x="4922838" y="5010150"/>
            <a:ext cx="1403350" cy="36988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t>室の責任者</a:t>
            </a:r>
            <a:endParaRPr lang="en-US" altLang="ja-JP"/>
          </a:p>
        </p:txBody>
      </p:sp>
      <p:sp>
        <p:nvSpPr>
          <p:cNvPr id="52248" name="Line 10">
            <a:extLst>
              <a:ext uri="{FF2B5EF4-FFF2-40B4-BE49-F238E27FC236}">
                <a16:creationId xmlns:a16="http://schemas.microsoft.com/office/drawing/2014/main" id="{578F24A7-50D1-40E4-B9B5-F824A0B52D85}"/>
              </a:ext>
            </a:extLst>
          </p:cNvPr>
          <p:cNvSpPr>
            <a:spLocks noChangeShapeType="1"/>
          </p:cNvSpPr>
          <p:nvPr/>
        </p:nvSpPr>
        <p:spPr bwMode="auto">
          <a:xfrm flipH="1">
            <a:off x="7915275" y="5378450"/>
            <a:ext cx="0" cy="393700"/>
          </a:xfrm>
          <a:prstGeom prst="line">
            <a:avLst/>
          </a:prstGeom>
          <a:noFill/>
          <a:ln w="57150">
            <a:solidFill>
              <a:srgbClr val="F991A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2249" name="Text Box 20">
            <a:extLst>
              <a:ext uri="{FF2B5EF4-FFF2-40B4-BE49-F238E27FC236}">
                <a16:creationId xmlns:a16="http://schemas.microsoft.com/office/drawing/2014/main" id="{61533EC2-5B47-4FE1-BCE1-4DA50B600A83}"/>
              </a:ext>
            </a:extLst>
          </p:cNvPr>
          <p:cNvSpPr txBox="1">
            <a:spLocks noChangeArrowheads="1"/>
          </p:cNvSpPr>
          <p:nvPr/>
        </p:nvSpPr>
        <p:spPr bwMode="auto">
          <a:xfrm>
            <a:off x="7312025" y="5037138"/>
            <a:ext cx="1206500"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a:solidFill>
                  <a:schemeClr val="bg1"/>
                </a:solidFill>
              </a:rPr>
              <a:t>UTSMIS</a:t>
            </a:r>
          </a:p>
        </p:txBody>
      </p:sp>
      <p:sp>
        <p:nvSpPr>
          <p:cNvPr id="52250" name="Text Box 16">
            <a:extLst>
              <a:ext uri="{FF2B5EF4-FFF2-40B4-BE49-F238E27FC236}">
                <a16:creationId xmlns:a16="http://schemas.microsoft.com/office/drawing/2014/main" id="{C95BF61A-2861-4DC8-BACB-060D37719234}"/>
              </a:ext>
            </a:extLst>
          </p:cNvPr>
          <p:cNvSpPr txBox="1">
            <a:spLocks noChangeArrowheads="1"/>
          </p:cNvSpPr>
          <p:nvPr/>
        </p:nvSpPr>
        <p:spPr bwMode="auto">
          <a:xfrm>
            <a:off x="2389188" y="4922838"/>
            <a:ext cx="574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②</a:t>
            </a:r>
            <a:endParaRPr lang="en-US" altLang="ja-JP" sz="2800" b="1"/>
          </a:p>
        </p:txBody>
      </p:sp>
      <p:sp>
        <p:nvSpPr>
          <p:cNvPr id="52251" name="Text Box 16">
            <a:extLst>
              <a:ext uri="{FF2B5EF4-FFF2-40B4-BE49-F238E27FC236}">
                <a16:creationId xmlns:a16="http://schemas.microsoft.com/office/drawing/2014/main" id="{F788B714-DB39-4877-8144-B01001EF6571}"/>
              </a:ext>
            </a:extLst>
          </p:cNvPr>
          <p:cNvSpPr txBox="1">
            <a:spLocks noChangeArrowheads="1"/>
          </p:cNvSpPr>
          <p:nvPr/>
        </p:nvSpPr>
        <p:spPr bwMode="auto">
          <a:xfrm>
            <a:off x="4371975" y="4660900"/>
            <a:ext cx="574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③</a:t>
            </a:r>
            <a:endParaRPr lang="en-US" altLang="ja-JP" sz="2800" b="1"/>
          </a:p>
        </p:txBody>
      </p:sp>
      <p:sp>
        <p:nvSpPr>
          <p:cNvPr id="52252" name="Text Box 16">
            <a:extLst>
              <a:ext uri="{FF2B5EF4-FFF2-40B4-BE49-F238E27FC236}">
                <a16:creationId xmlns:a16="http://schemas.microsoft.com/office/drawing/2014/main" id="{27FEBCD7-F282-40A5-B9CA-EC9A762FF84C}"/>
              </a:ext>
            </a:extLst>
          </p:cNvPr>
          <p:cNvSpPr txBox="1">
            <a:spLocks noChangeArrowheads="1"/>
          </p:cNvSpPr>
          <p:nvPr/>
        </p:nvSpPr>
        <p:spPr bwMode="auto">
          <a:xfrm>
            <a:off x="6902450" y="4378325"/>
            <a:ext cx="574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④</a:t>
            </a:r>
            <a:endParaRPr lang="en-US" altLang="ja-JP" sz="2800" b="1"/>
          </a:p>
        </p:txBody>
      </p:sp>
      <p:sp>
        <p:nvSpPr>
          <p:cNvPr id="43" name="角丸四角形 42">
            <a:extLst>
              <a:ext uri="{FF2B5EF4-FFF2-40B4-BE49-F238E27FC236}">
                <a16:creationId xmlns:a16="http://schemas.microsoft.com/office/drawing/2014/main" id="{E2120955-AF5E-4E2B-8369-48098D0F61DE}"/>
              </a:ext>
            </a:extLst>
          </p:cNvPr>
          <p:cNvSpPr/>
          <p:nvPr/>
        </p:nvSpPr>
        <p:spPr>
          <a:xfrm>
            <a:off x="6334125" y="1314450"/>
            <a:ext cx="2184400" cy="890588"/>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ja-JP" altLang="en-US" dirty="0">
                <a:solidFill>
                  <a:schemeClr val="tx1"/>
                </a:solidFill>
              </a:rPr>
              <a:t>マニュアル裏表紙参照</a:t>
            </a:r>
          </a:p>
        </p:txBody>
      </p:sp>
      <p:sp>
        <p:nvSpPr>
          <p:cNvPr id="30" name="角丸四角形吹き出し 3">
            <a:extLst>
              <a:ext uri="{FF2B5EF4-FFF2-40B4-BE49-F238E27FC236}">
                <a16:creationId xmlns:a16="http://schemas.microsoft.com/office/drawing/2014/main" id="{38FC15A3-A30D-4838-A8D3-CA50093674DD}"/>
              </a:ext>
            </a:extLst>
          </p:cNvPr>
          <p:cNvSpPr/>
          <p:nvPr/>
        </p:nvSpPr>
        <p:spPr>
          <a:xfrm>
            <a:off x="7162800" y="2981325"/>
            <a:ext cx="1739900" cy="1295400"/>
          </a:xfrm>
          <a:prstGeom prst="wedgeRoundRectCallout">
            <a:avLst>
              <a:gd name="adj1" fmla="val -69904"/>
              <a:gd name="adj2" fmla="val -33"/>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構内や通学・通勤時にケガをした場合も必要！</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884071F8-C01B-4674-98F9-CD1E5663A443}"/>
              </a:ext>
            </a:extLst>
          </p:cNvPr>
          <p:cNvSpPr>
            <a:spLocks noGrp="1" noChangeArrowheads="1"/>
          </p:cNvSpPr>
          <p:nvPr>
            <p:ph type="body" idx="1"/>
          </p:nvPr>
        </p:nvSpPr>
        <p:spPr>
          <a:xfrm>
            <a:off x="566738" y="1341438"/>
            <a:ext cx="8181975" cy="4824412"/>
          </a:xfrm>
        </p:spPr>
        <p:txBody>
          <a:bodyPr/>
          <a:lstStyle/>
          <a:p>
            <a:pPr>
              <a:buFont typeface="Wingdings" panose="05000000000000000000" pitchFamily="2" charset="2"/>
              <a:buNone/>
            </a:pPr>
            <a:r>
              <a:rPr lang="en-US" altLang="ja-JP" sz="2000"/>
              <a:t>AED</a:t>
            </a:r>
            <a:r>
              <a:rPr lang="ja-JP" altLang="ja-JP" sz="2000"/>
              <a:t>は、心肺停止した人を蘇生させる心肺蘇生措置の一環として使用</a:t>
            </a:r>
            <a:endParaRPr lang="en-US" altLang="ja-JP" sz="2000"/>
          </a:p>
          <a:p>
            <a:pPr>
              <a:buFont typeface="Wingdings" panose="05000000000000000000" pitchFamily="2" charset="2"/>
              <a:buNone/>
            </a:pPr>
            <a:r>
              <a:rPr lang="ja-JP" altLang="ja-JP" sz="2000"/>
              <a:t>するものである。</a:t>
            </a:r>
          </a:p>
          <a:p>
            <a:pPr>
              <a:buFont typeface="Wingdings" panose="05000000000000000000" pitchFamily="2" charset="2"/>
              <a:buNone/>
            </a:pPr>
            <a:r>
              <a:rPr lang="en-US" altLang="ja-JP" sz="2000" b="1">
                <a:solidFill>
                  <a:srgbClr val="0000FF"/>
                </a:solidFill>
              </a:rPr>
              <a:t>[</a:t>
            </a:r>
            <a:r>
              <a:rPr lang="ja-JP" altLang="ja-JP" sz="2000" b="1">
                <a:solidFill>
                  <a:srgbClr val="0000FF"/>
                </a:solidFill>
              </a:rPr>
              <a:t>倒れている人を見つけたら</a:t>
            </a:r>
            <a:r>
              <a:rPr lang="en-US" altLang="ja-JP" sz="2000" b="1">
                <a:solidFill>
                  <a:srgbClr val="0000FF"/>
                </a:solidFill>
              </a:rPr>
              <a:t>]</a:t>
            </a:r>
            <a:endParaRPr lang="ja-JP" altLang="ja-JP" sz="2000" b="1">
              <a:solidFill>
                <a:srgbClr val="0000FF"/>
              </a:solidFill>
            </a:endParaRPr>
          </a:p>
          <a:p>
            <a:pPr>
              <a:buFont typeface="Wingdings" panose="05000000000000000000" pitchFamily="2" charset="2"/>
              <a:buNone/>
            </a:pPr>
            <a:r>
              <a:rPr lang="ja-JP" altLang="en-US" sz="1800"/>
              <a:t>①</a:t>
            </a:r>
            <a:r>
              <a:rPr lang="ja-JP" altLang="ja-JP" sz="1800"/>
              <a:t>肩をたたきながら声をかける。</a:t>
            </a:r>
          </a:p>
          <a:p>
            <a:pPr>
              <a:buFont typeface="Wingdings" panose="05000000000000000000" pitchFamily="2" charset="2"/>
              <a:buNone/>
            </a:pPr>
            <a:r>
              <a:rPr lang="ja-JP" altLang="en-US" sz="1800"/>
              <a:t>②</a:t>
            </a:r>
            <a:r>
              <a:rPr lang="ja-JP" altLang="ja-JP" sz="1800"/>
              <a:t>反応がなかったら、大声で助けを求め、１１９番通報と</a:t>
            </a:r>
            <a:r>
              <a:rPr lang="en-US" altLang="ja-JP" sz="1800"/>
              <a:t>AED</a:t>
            </a:r>
            <a:r>
              <a:rPr lang="ja-JP" altLang="ja-JP" sz="1800"/>
              <a:t>搬送を依頼する。</a:t>
            </a:r>
          </a:p>
          <a:p>
            <a:pPr>
              <a:buFont typeface="Wingdings" panose="05000000000000000000" pitchFamily="2" charset="2"/>
              <a:buNone/>
            </a:pPr>
            <a:r>
              <a:rPr lang="ja-JP" altLang="en-US" sz="1800"/>
              <a:t>③</a:t>
            </a:r>
            <a:r>
              <a:rPr lang="ja-JP" altLang="ja-JP" sz="1800"/>
              <a:t>呼吸を確認する。</a:t>
            </a:r>
            <a:endParaRPr lang="en-US" altLang="ja-JP" sz="1800"/>
          </a:p>
          <a:p>
            <a:pPr>
              <a:buFont typeface="Wingdings" panose="05000000000000000000" pitchFamily="2" charset="2"/>
              <a:buNone/>
            </a:pPr>
            <a:r>
              <a:rPr lang="ja-JP" altLang="en-US" sz="1800"/>
              <a:t>④</a:t>
            </a:r>
            <a:r>
              <a:rPr lang="ja-JP" altLang="ja-JP" sz="1800"/>
              <a:t>普段通りの呼吸がなかったら、すぐに胸骨圧迫（心臓マッサージ）を３０回行う。</a:t>
            </a:r>
          </a:p>
          <a:p>
            <a:pPr>
              <a:buFont typeface="Wingdings" panose="05000000000000000000" pitchFamily="2" charset="2"/>
              <a:buNone/>
            </a:pPr>
            <a:r>
              <a:rPr lang="ja-JP" altLang="en-US" sz="1800"/>
              <a:t>⑤</a:t>
            </a:r>
            <a:r>
              <a:rPr lang="ja-JP" altLang="ja-JP" sz="1800"/>
              <a:t>胸骨圧迫の後、人工呼吸を２回行う。</a:t>
            </a:r>
          </a:p>
          <a:p>
            <a:pPr>
              <a:buFont typeface="Wingdings" panose="05000000000000000000" pitchFamily="2" charset="2"/>
              <a:buNone/>
            </a:pPr>
            <a:r>
              <a:rPr lang="ja-JP" altLang="en-US" sz="1800"/>
              <a:t>⑥</a:t>
            </a:r>
            <a:r>
              <a:rPr lang="en-US" altLang="ja-JP" sz="1800"/>
              <a:t>AED</a:t>
            </a:r>
            <a:r>
              <a:rPr lang="ja-JP" altLang="ja-JP" sz="1800"/>
              <a:t>が到着したら、まずは</a:t>
            </a:r>
            <a:r>
              <a:rPr lang="en-US" altLang="ja-JP" sz="1800"/>
              <a:t>AED</a:t>
            </a:r>
            <a:r>
              <a:rPr lang="ja-JP" altLang="ja-JP" sz="1800"/>
              <a:t>の電源を入れ</a:t>
            </a:r>
            <a:r>
              <a:rPr lang="ja-JP" altLang="en-US" sz="1800"/>
              <a:t>る。</a:t>
            </a:r>
            <a:r>
              <a:rPr lang="ja-JP" altLang="ja-JP" sz="1800"/>
              <a:t>あとは、音声の指示に従う。</a:t>
            </a:r>
            <a:endParaRPr lang="en-US" altLang="ja-JP" sz="1800"/>
          </a:p>
          <a:p>
            <a:pPr>
              <a:buFont typeface="Wingdings" panose="05000000000000000000" pitchFamily="2" charset="2"/>
              <a:buNone/>
            </a:pPr>
            <a:r>
              <a:rPr lang="en-US" altLang="ja-JP" sz="2000">
                <a:solidFill>
                  <a:srgbClr val="C00000"/>
                </a:solidFill>
              </a:rPr>
              <a:t>   </a:t>
            </a:r>
          </a:p>
          <a:p>
            <a:pPr>
              <a:buClr>
                <a:srgbClr val="CC0000"/>
              </a:buClr>
            </a:pPr>
            <a:r>
              <a:rPr lang="en-US" altLang="ja-JP" sz="2000"/>
              <a:t>AED</a:t>
            </a:r>
            <a:r>
              <a:rPr lang="ja-JP" altLang="en-US" sz="2000"/>
              <a:t>の使用方法は、事前に知っておくことが望ましい。</a:t>
            </a:r>
            <a:br>
              <a:rPr lang="en-US" altLang="ja-JP" sz="2000"/>
            </a:br>
            <a:r>
              <a:rPr lang="ja-JP" altLang="en-US" sz="2000"/>
              <a:t>本学所属の教職員や学生は、</a:t>
            </a:r>
            <a:r>
              <a:rPr lang="ja-JP" altLang="en-US" sz="2000">
                <a:solidFill>
                  <a:srgbClr val="C00000"/>
                </a:solidFill>
              </a:rPr>
              <a:t>定期的に消防署で実施する講習会</a:t>
            </a:r>
            <a:r>
              <a:rPr lang="ja-JP" altLang="en-US" sz="2000"/>
              <a:t>に参加することができる。また、</a:t>
            </a:r>
            <a:r>
              <a:rPr lang="ja-JP" altLang="en-US" sz="2000">
                <a:solidFill>
                  <a:srgbClr val="C00000"/>
                </a:solidFill>
              </a:rPr>
              <a:t>避難訓練時も講習を実施</a:t>
            </a:r>
            <a:r>
              <a:rPr lang="ja-JP" altLang="en-US" sz="2000"/>
              <a:t>している。</a:t>
            </a:r>
            <a:endParaRPr lang="en-US" altLang="ja-JP" sz="2000"/>
          </a:p>
        </p:txBody>
      </p:sp>
      <p:sp>
        <p:nvSpPr>
          <p:cNvPr id="5" name="横巻き 4">
            <a:extLst>
              <a:ext uri="{FF2B5EF4-FFF2-40B4-BE49-F238E27FC236}">
                <a16:creationId xmlns:a16="http://schemas.microsoft.com/office/drawing/2014/main" id="{D3265235-6E43-4399-BF2F-BDDE646C84D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10</a:t>
            </a:r>
            <a:r>
              <a:rPr lang="ja-JP" altLang="en-US" sz="1200" b="1" dirty="0">
                <a:latin typeface="+mj-ea"/>
                <a:ea typeface="+mj-ea"/>
              </a:rPr>
              <a:t>頁</a:t>
            </a:r>
          </a:p>
        </p:txBody>
      </p:sp>
      <p:sp>
        <p:nvSpPr>
          <p:cNvPr id="6" name="Rectangle 2">
            <a:extLst>
              <a:ext uri="{FF2B5EF4-FFF2-40B4-BE49-F238E27FC236}">
                <a16:creationId xmlns:a16="http://schemas.microsoft.com/office/drawing/2014/main" id="{2F46F620-920E-415F-AEE5-37A2551AD31F}"/>
              </a:ext>
            </a:extLst>
          </p:cNvPr>
          <p:cNvSpPr txBox="1">
            <a:spLocks noChangeArrowheads="1"/>
          </p:cNvSpPr>
          <p:nvPr/>
        </p:nvSpPr>
        <p:spPr bwMode="auto">
          <a:xfrm>
            <a:off x="566738" y="392113"/>
            <a:ext cx="8001000" cy="7461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緊急時の対応⑦　</a:t>
            </a:r>
            <a:br>
              <a:rPr lang="en-US" altLang="ja-JP" sz="3200" kern="0" dirty="0"/>
            </a:br>
            <a:r>
              <a:rPr lang="ja-JP" altLang="en-US" sz="3200" dirty="0"/>
              <a:t>心肺蘇生措置（</a:t>
            </a:r>
            <a:r>
              <a:rPr lang="en-US" altLang="ja-JP" sz="3200" dirty="0"/>
              <a:t>AED</a:t>
            </a:r>
            <a:r>
              <a:rPr lang="ja-JP" altLang="en-US" sz="3200" dirty="0"/>
              <a:t>の使用）</a:t>
            </a:r>
            <a:endParaRPr lang="en-US" altLang="ja-JP" sz="3200" kern="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5548D0-B913-4ABB-9211-ADC1C037C97F}"/>
              </a:ext>
            </a:extLst>
          </p:cNvPr>
          <p:cNvSpPr>
            <a:spLocks noGrp="1" noChangeArrowheads="1"/>
          </p:cNvSpPr>
          <p:nvPr>
            <p:ph type="title"/>
          </p:nvPr>
        </p:nvSpPr>
        <p:spPr/>
        <p:txBody>
          <a:bodyPr/>
          <a:lstStyle/>
          <a:p>
            <a:pPr eaLnBrk="1" hangingPunct="1"/>
            <a:r>
              <a:rPr lang="ja-JP" altLang="en-US"/>
              <a:t>１．安全教育の目的</a:t>
            </a:r>
          </a:p>
        </p:txBody>
      </p:sp>
      <p:sp>
        <p:nvSpPr>
          <p:cNvPr id="3" name="星: 24 pt 2">
            <a:extLst>
              <a:ext uri="{FF2B5EF4-FFF2-40B4-BE49-F238E27FC236}">
                <a16:creationId xmlns:a16="http://schemas.microsoft.com/office/drawing/2014/main" id="{AF404D06-6E66-45BB-BF9A-F7B6BD1F6AF5}"/>
              </a:ext>
            </a:extLst>
          </p:cNvPr>
          <p:cNvSpPr/>
          <p:nvPr/>
        </p:nvSpPr>
        <p:spPr>
          <a:xfrm>
            <a:off x="1593850" y="3835400"/>
            <a:ext cx="5929313" cy="1933575"/>
          </a:xfrm>
          <a:prstGeom prst="star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800" dirty="0"/>
          </a:p>
        </p:txBody>
      </p:sp>
      <p:sp>
        <p:nvSpPr>
          <p:cNvPr id="9220" name="テキスト ボックス 3">
            <a:extLst>
              <a:ext uri="{FF2B5EF4-FFF2-40B4-BE49-F238E27FC236}">
                <a16:creationId xmlns:a16="http://schemas.microsoft.com/office/drawing/2014/main" id="{B58B7CC5-2865-49B2-9134-A344EDFBA984}"/>
              </a:ext>
            </a:extLst>
          </p:cNvPr>
          <p:cNvSpPr txBox="1">
            <a:spLocks noChangeArrowheads="1"/>
          </p:cNvSpPr>
          <p:nvPr/>
        </p:nvSpPr>
        <p:spPr bwMode="auto">
          <a:xfrm>
            <a:off x="900113" y="1412875"/>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東京大学・大学院は・・・</a:t>
            </a:r>
          </a:p>
        </p:txBody>
      </p:sp>
      <p:pic>
        <p:nvPicPr>
          <p:cNvPr id="9221" name="Picture 8" descr="勉強好きな学生のイラスト（男子）">
            <a:extLst>
              <a:ext uri="{FF2B5EF4-FFF2-40B4-BE49-F238E27FC236}">
                <a16:creationId xmlns:a16="http://schemas.microsoft.com/office/drawing/2014/main" id="{038A87CF-2785-488D-A0B1-E3903FA93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3" y="2155825"/>
            <a:ext cx="13128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テキスト ボックス 11">
            <a:extLst>
              <a:ext uri="{FF2B5EF4-FFF2-40B4-BE49-F238E27FC236}">
                <a16:creationId xmlns:a16="http://schemas.microsoft.com/office/drawing/2014/main" id="{5B769E1C-A9C7-4F47-B278-5829151108B5}"/>
              </a:ext>
            </a:extLst>
          </p:cNvPr>
          <p:cNvSpPr txBox="1">
            <a:spLocks noChangeArrowheads="1"/>
          </p:cNvSpPr>
          <p:nvPr/>
        </p:nvSpPr>
        <p:spPr bwMode="auto">
          <a:xfrm>
            <a:off x="900113" y="4057650"/>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ところが・・・</a:t>
            </a:r>
          </a:p>
        </p:txBody>
      </p:sp>
      <p:pic>
        <p:nvPicPr>
          <p:cNvPr id="9223" name="Picture 10" descr="心を病む人のイラスト（男性）">
            <a:extLst>
              <a:ext uri="{FF2B5EF4-FFF2-40B4-BE49-F238E27FC236}">
                <a16:creationId xmlns:a16="http://schemas.microsoft.com/office/drawing/2014/main" id="{413792DA-FC57-4E1E-AC66-E68E95DB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605338"/>
            <a:ext cx="1295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2" descr="ゴーグルを付けて実験をする人のイラスト（女性・成功）">
            <a:extLst>
              <a:ext uri="{FF2B5EF4-FFF2-40B4-BE49-F238E27FC236}">
                <a16:creationId xmlns:a16="http://schemas.microsoft.com/office/drawing/2014/main" id="{32716CC5-2DD8-4DAF-8514-3BC47440E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075" y="1936750"/>
            <a:ext cx="188118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6" descr="コンセントからの出火のイラスト">
            <a:extLst>
              <a:ext uri="{FF2B5EF4-FFF2-40B4-BE49-F238E27FC236}">
                <a16:creationId xmlns:a16="http://schemas.microsoft.com/office/drawing/2014/main" id="{99F0253E-C221-4A2B-B9D8-777AB168C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6675" y="4530725"/>
            <a:ext cx="11064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8" descr="家具が倒れて窓を割るイラスト（事故）">
            <a:extLst>
              <a:ext uri="{FF2B5EF4-FFF2-40B4-BE49-F238E27FC236}">
                <a16:creationId xmlns:a16="http://schemas.microsoft.com/office/drawing/2014/main" id="{11B8EEAC-920F-4F94-966B-A2D2A37363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2388" y="4268788"/>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4" descr="白衣を着た人のイラスト（女性・ショック）">
            <a:extLst>
              <a:ext uri="{FF2B5EF4-FFF2-40B4-BE49-F238E27FC236}">
                <a16:creationId xmlns:a16="http://schemas.microsoft.com/office/drawing/2014/main" id="{E7442E47-B661-4735-8721-582649A7F1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0425" y="4808538"/>
            <a:ext cx="9239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テキスト ボックス 22">
            <a:extLst>
              <a:ext uri="{FF2B5EF4-FFF2-40B4-BE49-F238E27FC236}">
                <a16:creationId xmlns:a16="http://schemas.microsoft.com/office/drawing/2014/main" id="{3AFC1177-416F-4B57-B82E-8AC5336AB3C2}"/>
              </a:ext>
            </a:extLst>
          </p:cNvPr>
          <p:cNvSpPr txBox="1">
            <a:spLocks noChangeArrowheads="1"/>
          </p:cNvSpPr>
          <p:nvPr/>
        </p:nvSpPr>
        <p:spPr bwMode="auto">
          <a:xfrm>
            <a:off x="2811463" y="4041775"/>
            <a:ext cx="42068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体調が悪い</a:t>
            </a:r>
            <a:endParaRPr lang="en-US" altLang="ja-JP" sz="2800"/>
          </a:p>
          <a:p>
            <a:r>
              <a:rPr lang="ja-JP" altLang="en-US" sz="2800"/>
              <a:t>研究室で火災が発生した</a:t>
            </a:r>
            <a:endParaRPr lang="en-US" altLang="ja-JP" sz="2800"/>
          </a:p>
          <a:p>
            <a:r>
              <a:rPr lang="ja-JP" altLang="en-US" sz="2800"/>
              <a:t>地震で棚が倒れた　</a:t>
            </a:r>
            <a:r>
              <a:rPr lang="ja-JP" altLang="en-US" sz="2400"/>
              <a:t>など</a:t>
            </a:r>
            <a:endParaRPr lang="en-US" altLang="ja-JP" sz="2800"/>
          </a:p>
        </p:txBody>
      </p:sp>
      <p:sp>
        <p:nvSpPr>
          <p:cNvPr id="9229" name="テキスト ボックス 8">
            <a:extLst>
              <a:ext uri="{FF2B5EF4-FFF2-40B4-BE49-F238E27FC236}">
                <a16:creationId xmlns:a16="http://schemas.microsoft.com/office/drawing/2014/main" id="{6CA53346-6F1B-4EB1-B01B-098CE8247B79}"/>
              </a:ext>
            </a:extLst>
          </p:cNvPr>
          <p:cNvSpPr txBox="1">
            <a:spLocks noChangeArrowheads="1"/>
          </p:cNvSpPr>
          <p:nvPr/>
        </p:nvSpPr>
        <p:spPr bwMode="auto">
          <a:xfrm>
            <a:off x="2514600" y="5737225"/>
            <a:ext cx="5008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教育・研究に支障が出てしまう</a:t>
            </a:r>
          </a:p>
        </p:txBody>
      </p:sp>
      <p:sp>
        <p:nvSpPr>
          <p:cNvPr id="11" name="矢印: 下 10">
            <a:extLst>
              <a:ext uri="{FF2B5EF4-FFF2-40B4-BE49-F238E27FC236}">
                <a16:creationId xmlns:a16="http://schemas.microsoft.com/office/drawing/2014/main" id="{74305C4D-A43F-427B-9A1D-F1A26E5CC1C2}"/>
              </a:ext>
            </a:extLst>
          </p:cNvPr>
          <p:cNvSpPr/>
          <p:nvPr/>
        </p:nvSpPr>
        <p:spPr>
          <a:xfrm>
            <a:off x="4152900" y="5465763"/>
            <a:ext cx="360363"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31" name="テキスト ボックス 1">
            <a:extLst>
              <a:ext uri="{FF2B5EF4-FFF2-40B4-BE49-F238E27FC236}">
                <a16:creationId xmlns:a16="http://schemas.microsoft.com/office/drawing/2014/main" id="{90504E76-A7DF-43FA-8C01-D075473F6BFB}"/>
              </a:ext>
            </a:extLst>
          </p:cNvPr>
          <p:cNvSpPr txBox="1">
            <a:spLocks noChangeArrowheads="1"/>
          </p:cNvSpPr>
          <p:nvPr/>
        </p:nvSpPr>
        <p:spPr bwMode="auto">
          <a:xfrm>
            <a:off x="2351088" y="2057400"/>
            <a:ext cx="46958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solidFill>
                  <a:srgbClr val="000000"/>
                </a:solidFill>
                <a:latin typeface="Times New Roman" panose="02020603050405020304" pitchFamily="18" charset="0"/>
              </a:rPr>
              <a:t>世界最高水準の教育・研究を維持・発展させることを</a:t>
            </a:r>
            <a:br>
              <a:rPr lang="en-US" altLang="ja-JP" sz="2800">
                <a:solidFill>
                  <a:srgbClr val="000000"/>
                </a:solidFill>
                <a:latin typeface="Times New Roman" panose="02020603050405020304" pitchFamily="18" charset="0"/>
              </a:rPr>
            </a:br>
            <a:r>
              <a:rPr lang="ja-JP" altLang="en-US" sz="2800">
                <a:solidFill>
                  <a:srgbClr val="000000"/>
                </a:solidFill>
                <a:latin typeface="Times New Roman" panose="02020603050405020304" pitchFamily="18" charset="0"/>
              </a:rPr>
              <a:t>目標とする。</a:t>
            </a:r>
            <a:endParaRPr lang="en-US" altLang="ja-JP" sz="2800">
              <a:solidFill>
                <a:srgbClr val="000000"/>
              </a:solidFill>
              <a:latin typeface="Times New Roman" panose="02020603050405020304" pitchFamily="18" charset="0"/>
            </a:endParaRPr>
          </a:p>
          <a:p>
            <a:pPr algn="r"/>
            <a:r>
              <a:rPr lang="ja-JP" altLang="en-US" sz="2000">
                <a:solidFill>
                  <a:srgbClr val="000000"/>
                </a:solidFill>
                <a:latin typeface="Times New Roman" panose="02020603050405020304" pitchFamily="18" charset="0"/>
              </a:rPr>
              <a:t>（東京大学憲章より）</a:t>
            </a:r>
            <a:endParaRPr lang="en-US" altLang="ja-JP" sz="3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5D0013C7-8684-4182-98A0-D470CF7FF1C4}"/>
              </a:ext>
            </a:extLst>
          </p:cNvPr>
          <p:cNvSpPr>
            <a:spLocks noGrp="1" noChangeArrowheads="1"/>
          </p:cNvSpPr>
          <p:nvPr>
            <p:ph type="title"/>
          </p:nvPr>
        </p:nvSpPr>
        <p:spPr>
          <a:xfrm>
            <a:off x="468313" y="304800"/>
            <a:ext cx="8107362" cy="747713"/>
          </a:xfrm>
        </p:spPr>
        <p:txBody>
          <a:bodyPr/>
          <a:lstStyle/>
          <a:p>
            <a:pPr eaLnBrk="1" hangingPunct="1"/>
            <a:r>
              <a:rPr lang="ja-JP" altLang="en-US" sz="3200"/>
              <a:t>理学部建物のＡＥＤ設置場所</a:t>
            </a:r>
            <a:r>
              <a:rPr lang="ja-JP" altLang="en-US" sz="2800"/>
              <a:t>（本郷・浅野地区）</a:t>
            </a:r>
            <a:endParaRPr lang="ja-JP" altLang="en-US" sz="3200"/>
          </a:p>
        </p:txBody>
      </p:sp>
      <p:sp>
        <p:nvSpPr>
          <p:cNvPr id="5" name="横巻き 4">
            <a:extLst>
              <a:ext uri="{FF2B5EF4-FFF2-40B4-BE49-F238E27FC236}">
                <a16:creationId xmlns:a16="http://schemas.microsoft.com/office/drawing/2014/main" id="{37A1A1BF-3B3F-43DC-905C-AC5EFC768265}"/>
              </a:ext>
            </a:extLst>
          </p:cNvPr>
          <p:cNvSpPr/>
          <p:nvPr/>
        </p:nvSpPr>
        <p:spPr>
          <a:xfrm>
            <a:off x="7019925" y="44450"/>
            <a:ext cx="1873250" cy="57626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27</a:t>
            </a:r>
            <a:r>
              <a:rPr lang="ja-JP" altLang="en-US" sz="1200" b="1" dirty="0">
                <a:latin typeface="+mj-ea"/>
                <a:ea typeface="+mj-ea"/>
              </a:rPr>
              <a:t>頁</a:t>
            </a:r>
          </a:p>
        </p:txBody>
      </p:sp>
      <p:sp>
        <p:nvSpPr>
          <p:cNvPr id="55300" name="正方形/長方形 5">
            <a:extLst>
              <a:ext uri="{FF2B5EF4-FFF2-40B4-BE49-F238E27FC236}">
                <a16:creationId xmlns:a16="http://schemas.microsoft.com/office/drawing/2014/main" id="{615F807C-4B19-4CB7-BF2A-A92D03A25D31}"/>
              </a:ext>
            </a:extLst>
          </p:cNvPr>
          <p:cNvSpPr>
            <a:spLocks noChangeArrowheads="1"/>
          </p:cNvSpPr>
          <p:nvPr/>
        </p:nvSpPr>
        <p:spPr bwMode="auto">
          <a:xfrm>
            <a:off x="2286000" y="144462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ja-JP"/>
          </a:p>
          <a:p>
            <a:pPr eaLnBrk="1" hangingPunct="1"/>
            <a:r>
              <a:rPr lang="en-US" altLang="ja-JP"/>
              <a:t> </a:t>
            </a:r>
            <a:endParaRPr lang="ja-JP" altLang="ja-JP"/>
          </a:p>
        </p:txBody>
      </p:sp>
      <p:pic>
        <p:nvPicPr>
          <p:cNvPr id="55301" name="図 3">
            <a:extLst>
              <a:ext uri="{FF2B5EF4-FFF2-40B4-BE49-F238E27FC236}">
                <a16:creationId xmlns:a16="http://schemas.microsoft.com/office/drawing/2014/main" id="{6F2685E8-E773-4D7A-B79D-AB6854E286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050" y="4233863"/>
            <a:ext cx="3846513"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図 1">
            <a:extLst>
              <a:ext uri="{FF2B5EF4-FFF2-40B4-BE49-F238E27FC236}">
                <a16:creationId xmlns:a16="http://schemas.microsoft.com/office/drawing/2014/main" id="{112868A2-2583-4B1C-B312-FB12EB30C8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74800"/>
            <a:ext cx="480536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図 2">
            <a:extLst>
              <a:ext uri="{FF2B5EF4-FFF2-40B4-BE49-F238E27FC236}">
                <a16:creationId xmlns:a16="http://schemas.microsoft.com/office/drawing/2014/main" id="{A80C7EF5-F91B-4278-86C3-211BDC75B9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4070350"/>
            <a:ext cx="31178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横巻き 4">
            <a:extLst>
              <a:ext uri="{FF2B5EF4-FFF2-40B4-BE49-F238E27FC236}">
                <a16:creationId xmlns:a16="http://schemas.microsoft.com/office/drawing/2014/main" id="{D3F0D322-5978-499B-86EC-7A1A749F73A5}"/>
              </a:ext>
            </a:extLst>
          </p:cNvPr>
          <p:cNvSpPr/>
          <p:nvPr/>
        </p:nvSpPr>
        <p:spPr>
          <a:xfrm>
            <a:off x="7019925" y="115888"/>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11</a:t>
            </a:r>
            <a:r>
              <a:rPr lang="ja-JP" altLang="en-US" sz="1200" b="1" dirty="0">
                <a:latin typeface="+mj-ea"/>
                <a:ea typeface="+mj-ea"/>
              </a:rPr>
              <a:t>頁</a:t>
            </a:r>
          </a:p>
        </p:txBody>
      </p:sp>
      <p:sp>
        <p:nvSpPr>
          <p:cNvPr id="4" name="線吹き出し 1 (枠付き) 3">
            <a:extLst>
              <a:ext uri="{FF2B5EF4-FFF2-40B4-BE49-F238E27FC236}">
                <a16:creationId xmlns:a16="http://schemas.microsoft.com/office/drawing/2014/main" id="{5FDA086D-0956-4A27-87E9-52E50A2EFBD4}"/>
              </a:ext>
            </a:extLst>
          </p:cNvPr>
          <p:cNvSpPr/>
          <p:nvPr/>
        </p:nvSpPr>
        <p:spPr>
          <a:xfrm>
            <a:off x="6350000" y="1754188"/>
            <a:ext cx="2178050" cy="665162"/>
          </a:xfrm>
          <a:prstGeom prst="borderCallout1">
            <a:avLst>
              <a:gd name="adj1" fmla="val 79753"/>
              <a:gd name="adj2" fmla="val 631"/>
              <a:gd name="adj3" fmla="val 288084"/>
              <a:gd name="adj4" fmla="val -801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ピントのあった眼鏡、レンズを使用する</a:t>
            </a:r>
          </a:p>
        </p:txBody>
      </p:sp>
      <p:pic>
        <p:nvPicPr>
          <p:cNvPr id="56324" name="図 8">
            <a:extLst>
              <a:ext uri="{FF2B5EF4-FFF2-40B4-BE49-F238E27FC236}">
                <a16:creationId xmlns:a16="http://schemas.microsoft.com/office/drawing/2014/main" id="{E9FEC0B1-2164-49DD-BAFD-0F83C5524785}"/>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49438" y="2490788"/>
            <a:ext cx="19685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図 9">
            <a:extLst>
              <a:ext uri="{FF2B5EF4-FFF2-40B4-BE49-F238E27FC236}">
                <a16:creationId xmlns:a16="http://schemas.microsoft.com/office/drawing/2014/main" id="{898F9A47-57CA-4E4A-AF9A-ED5977D0F7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365250"/>
            <a:ext cx="24574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図 2">
            <a:extLst>
              <a:ext uri="{FF2B5EF4-FFF2-40B4-BE49-F238E27FC236}">
                <a16:creationId xmlns:a16="http://schemas.microsoft.com/office/drawing/2014/main" id="{8BE6ECD6-079F-48BF-88CE-2DE9095095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4575" y="2832100"/>
            <a:ext cx="2598738"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線吹き出し 1 (枠付き) 15">
            <a:extLst>
              <a:ext uri="{FF2B5EF4-FFF2-40B4-BE49-F238E27FC236}">
                <a16:creationId xmlns:a16="http://schemas.microsoft.com/office/drawing/2014/main" id="{4F99EDE2-8110-4070-8262-1F5A35D9DAD6}"/>
              </a:ext>
            </a:extLst>
          </p:cNvPr>
          <p:cNvSpPr/>
          <p:nvPr/>
        </p:nvSpPr>
        <p:spPr>
          <a:xfrm>
            <a:off x="792163" y="1863725"/>
            <a:ext cx="1800225" cy="922338"/>
          </a:xfrm>
          <a:prstGeom prst="borderCallout1">
            <a:avLst>
              <a:gd name="adj1" fmla="val 57912"/>
              <a:gd name="adj2" fmla="val 100726"/>
              <a:gd name="adj3" fmla="val 96870"/>
              <a:gd name="adj4" fmla="val 1820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照明や太陽光が画面に映りこまないように</a:t>
            </a:r>
          </a:p>
        </p:txBody>
      </p:sp>
      <p:sp>
        <p:nvSpPr>
          <p:cNvPr id="56328" name="テキスト ボックス 14">
            <a:extLst>
              <a:ext uri="{FF2B5EF4-FFF2-40B4-BE49-F238E27FC236}">
                <a16:creationId xmlns:a16="http://schemas.microsoft.com/office/drawing/2014/main" id="{5E4791DC-21EE-41BA-983B-7088DA1E2C97}"/>
              </a:ext>
            </a:extLst>
          </p:cNvPr>
          <p:cNvSpPr txBox="1">
            <a:spLocks noChangeArrowheads="1"/>
          </p:cNvSpPr>
          <p:nvPr/>
        </p:nvSpPr>
        <p:spPr bwMode="auto">
          <a:xfrm>
            <a:off x="3849688" y="5535613"/>
            <a:ext cx="2159000" cy="6461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t>１時間作業したら</a:t>
            </a:r>
            <a:r>
              <a:rPr lang="en-US" altLang="ja-JP"/>
              <a:t>10~15</a:t>
            </a:r>
            <a:r>
              <a:rPr lang="ja-JP" altLang="en-US"/>
              <a:t>分休憩する</a:t>
            </a:r>
          </a:p>
        </p:txBody>
      </p:sp>
      <p:sp>
        <p:nvSpPr>
          <p:cNvPr id="56329" name="テキスト ボックス 20">
            <a:extLst>
              <a:ext uri="{FF2B5EF4-FFF2-40B4-BE49-F238E27FC236}">
                <a16:creationId xmlns:a16="http://schemas.microsoft.com/office/drawing/2014/main" id="{F6073E06-EC73-48CD-883E-DCC3AD5D7A7F}"/>
              </a:ext>
            </a:extLst>
          </p:cNvPr>
          <p:cNvSpPr txBox="1">
            <a:spLocks noChangeArrowheads="1"/>
          </p:cNvSpPr>
          <p:nvPr/>
        </p:nvSpPr>
        <p:spPr bwMode="auto">
          <a:xfrm>
            <a:off x="6183313" y="5526088"/>
            <a:ext cx="2159000" cy="6461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t>定期的に軽い運動をする</a:t>
            </a:r>
          </a:p>
        </p:txBody>
      </p:sp>
      <p:sp>
        <p:nvSpPr>
          <p:cNvPr id="22" name="線吹き出し 1 (枠付き) 21">
            <a:extLst>
              <a:ext uri="{FF2B5EF4-FFF2-40B4-BE49-F238E27FC236}">
                <a16:creationId xmlns:a16="http://schemas.microsoft.com/office/drawing/2014/main" id="{BDF77268-87E6-453D-823B-BBA025549898}"/>
              </a:ext>
            </a:extLst>
          </p:cNvPr>
          <p:cNvSpPr/>
          <p:nvPr/>
        </p:nvSpPr>
        <p:spPr>
          <a:xfrm>
            <a:off x="476250" y="3001963"/>
            <a:ext cx="1800225" cy="998537"/>
          </a:xfrm>
          <a:prstGeom prst="borderCallout1">
            <a:avLst>
              <a:gd name="adj1" fmla="val 67643"/>
              <a:gd name="adj2" fmla="val 100725"/>
              <a:gd name="adj3" fmla="val 157575"/>
              <a:gd name="adj4" fmla="val 1872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深く腰を掛け</a:t>
            </a:r>
            <a:endParaRPr lang="en-US" altLang="ja-JP" dirty="0">
              <a:solidFill>
                <a:schemeClr val="tx1"/>
              </a:solidFill>
            </a:endParaRPr>
          </a:p>
          <a:p>
            <a:pPr algn="ctr">
              <a:defRPr/>
            </a:pPr>
            <a:r>
              <a:rPr lang="ja-JP" altLang="en-US" dirty="0">
                <a:solidFill>
                  <a:schemeClr val="tx1"/>
                </a:solidFill>
              </a:rPr>
              <a:t>背もたれに背を伸ばす</a:t>
            </a:r>
          </a:p>
        </p:txBody>
      </p:sp>
      <p:sp>
        <p:nvSpPr>
          <p:cNvPr id="23" name="線吹き出し 1 (枠付き) 22">
            <a:extLst>
              <a:ext uri="{FF2B5EF4-FFF2-40B4-BE49-F238E27FC236}">
                <a16:creationId xmlns:a16="http://schemas.microsoft.com/office/drawing/2014/main" id="{AC44C8A0-7C2E-4C2F-B8F7-176EA8D3B651}"/>
              </a:ext>
            </a:extLst>
          </p:cNvPr>
          <p:cNvSpPr/>
          <p:nvPr/>
        </p:nvSpPr>
        <p:spPr>
          <a:xfrm>
            <a:off x="1084263" y="5494338"/>
            <a:ext cx="1974850" cy="571500"/>
          </a:xfrm>
          <a:prstGeom prst="borderCallout1">
            <a:avLst>
              <a:gd name="adj1" fmla="val 37115"/>
              <a:gd name="adj2" fmla="val 100099"/>
              <a:gd name="adj3" fmla="val -82965"/>
              <a:gd name="adj4" fmla="val 1751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rPr>
              <a:t>90</a:t>
            </a:r>
            <a:r>
              <a:rPr lang="ja-JP" altLang="en-US" dirty="0">
                <a:solidFill>
                  <a:schemeClr val="tx1"/>
                </a:solidFill>
              </a:rPr>
              <a:t>度以上曲げる</a:t>
            </a:r>
          </a:p>
        </p:txBody>
      </p:sp>
      <p:sp>
        <p:nvSpPr>
          <p:cNvPr id="24" name="線吹き出し 1 (枠付き) 23">
            <a:extLst>
              <a:ext uri="{FF2B5EF4-FFF2-40B4-BE49-F238E27FC236}">
                <a16:creationId xmlns:a16="http://schemas.microsoft.com/office/drawing/2014/main" id="{412FC486-1114-4B52-AFA3-9E7852BC3BBD}"/>
              </a:ext>
            </a:extLst>
          </p:cNvPr>
          <p:cNvSpPr/>
          <p:nvPr/>
        </p:nvSpPr>
        <p:spPr>
          <a:xfrm>
            <a:off x="511175" y="4373563"/>
            <a:ext cx="2144713" cy="1000125"/>
          </a:xfrm>
          <a:prstGeom prst="borderCallout1">
            <a:avLst>
              <a:gd name="adj1" fmla="val 35352"/>
              <a:gd name="adj2" fmla="val 100098"/>
              <a:gd name="adj3" fmla="val 66084"/>
              <a:gd name="adj4" fmla="val 1454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安定性のよい椅子、</a:t>
            </a:r>
            <a:endParaRPr lang="en-US" altLang="ja-JP" dirty="0">
              <a:solidFill>
                <a:schemeClr val="tx1"/>
              </a:solidFill>
            </a:endParaRPr>
          </a:p>
          <a:p>
            <a:pPr algn="ctr">
              <a:defRPr/>
            </a:pPr>
            <a:r>
              <a:rPr lang="ja-JP" altLang="en-US" dirty="0">
                <a:solidFill>
                  <a:schemeClr val="tx1"/>
                </a:solidFill>
              </a:rPr>
              <a:t>座面の高さ＝</a:t>
            </a:r>
            <a:endParaRPr lang="en-US" altLang="ja-JP" dirty="0">
              <a:solidFill>
                <a:schemeClr val="tx1"/>
              </a:solidFill>
            </a:endParaRPr>
          </a:p>
          <a:p>
            <a:pPr algn="ctr">
              <a:defRPr/>
            </a:pPr>
            <a:r>
              <a:rPr lang="ja-JP" altLang="en-US" dirty="0">
                <a:solidFill>
                  <a:schemeClr val="tx1"/>
                </a:solidFill>
              </a:rPr>
              <a:t>身長</a:t>
            </a:r>
            <a:r>
              <a:rPr lang="en-US" altLang="ja-JP" dirty="0">
                <a:solidFill>
                  <a:schemeClr val="tx1"/>
                </a:solidFill>
              </a:rPr>
              <a:t>×0.23</a:t>
            </a:r>
          </a:p>
        </p:txBody>
      </p:sp>
      <p:cxnSp>
        <p:nvCxnSpPr>
          <p:cNvPr id="20" name="直線矢印コネクタ 19">
            <a:extLst>
              <a:ext uri="{FF2B5EF4-FFF2-40B4-BE49-F238E27FC236}">
                <a16:creationId xmlns:a16="http://schemas.microsoft.com/office/drawing/2014/main" id="{09B2D896-4DED-4F84-85E7-D57E2F2C6157}"/>
              </a:ext>
            </a:extLst>
          </p:cNvPr>
          <p:cNvCxnSpPr/>
          <p:nvPr/>
        </p:nvCxnSpPr>
        <p:spPr>
          <a:xfrm>
            <a:off x="4787900" y="3933825"/>
            <a:ext cx="679450" cy="593725"/>
          </a:xfrm>
          <a:prstGeom prst="straightConnector1">
            <a:avLst/>
          </a:prstGeom>
          <a:ln w="28575">
            <a:solidFill>
              <a:schemeClr val="tx1"/>
            </a:solidFill>
            <a:headEnd type="arrow"/>
            <a:tailEnd type="arrow" w="lg" len="lg"/>
          </a:ln>
        </p:spPr>
        <p:style>
          <a:lnRef idx="1">
            <a:schemeClr val="accent1"/>
          </a:lnRef>
          <a:fillRef idx="0">
            <a:schemeClr val="accent1"/>
          </a:fillRef>
          <a:effectRef idx="0">
            <a:schemeClr val="accent1"/>
          </a:effectRef>
          <a:fontRef idx="minor">
            <a:schemeClr val="tx1"/>
          </a:fontRef>
        </p:style>
      </p:cxnSp>
      <p:sp>
        <p:nvSpPr>
          <p:cNvPr id="27" name="線吹き出し 1 (枠付き) 26">
            <a:extLst>
              <a:ext uri="{FF2B5EF4-FFF2-40B4-BE49-F238E27FC236}">
                <a16:creationId xmlns:a16="http://schemas.microsoft.com/office/drawing/2014/main" id="{CD09347F-92DB-4F06-A9A7-76F68BF2C657}"/>
              </a:ext>
            </a:extLst>
          </p:cNvPr>
          <p:cNvSpPr/>
          <p:nvPr/>
        </p:nvSpPr>
        <p:spPr>
          <a:xfrm>
            <a:off x="6727825" y="2832100"/>
            <a:ext cx="1800225" cy="666750"/>
          </a:xfrm>
          <a:prstGeom prst="borderCallout1">
            <a:avLst>
              <a:gd name="adj1" fmla="val 79753"/>
              <a:gd name="adj2" fmla="val 631"/>
              <a:gd name="adj3" fmla="val 207356"/>
              <a:gd name="adj4" fmla="val -838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rPr>
              <a:t>40</a:t>
            </a:r>
            <a:r>
              <a:rPr lang="ja-JP" altLang="en-US" dirty="0">
                <a:solidFill>
                  <a:schemeClr val="tx1"/>
                </a:solidFill>
              </a:rPr>
              <a:t>㎝以上離す</a:t>
            </a:r>
          </a:p>
        </p:txBody>
      </p:sp>
      <p:sp>
        <p:nvSpPr>
          <p:cNvPr id="30" name="Rectangle 2">
            <a:extLst>
              <a:ext uri="{FF2B5EF4-FFF2-40B4-BE49-F238E27FC236}">
                <a16:creationId xmlns:a16="http://schemas.microsoft.com/office/drawing/2014/main" id="{2CAE579B-CC99-405B-9A78-8803B20CF1C7}"/>
              </a:ext>
            </a:extLst>
          </p:cNvPr>
          <p:cNvSpPr txBox="1">
            <a:spLocks noChangeArrowheads="1"/>
          </p:cNvSpPr>
          <p:nvPr/>
        </p:nvSpPr>
        <p:spPr bwMode="auto">
          <a:xfrm>
            <a:off x="566738" y="392113"/>
            <a:ext cx="8001000" cy="7461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ja-JP" altLang="en-US" sz="3200" kern="0" dirty="0"/>
              <a:t>５．事務作業における注意事項①　</a:t>
            </a:r>
            <a:br>
              <a:rPr lang="en-US" altLang="ja-JP" sz="3200" kern="0" dirty="0"/>
            </a:br>
            <a:r>
              <a:rPr lang="en-US" altLang="ja-JP" sz="3200" dirty="0"/>
              <a:t>VDT</a:t>
            </a:r>
            <a:r>
              <a:rPr lang="ja-JP" altLang="en-US" sz="3200" dirty="0"/>
              <a:t>作業　眼精疲労対策・頚肩腕の疲労防止</a:t>
            </a:r>
            <a:endParaRPr lang="en-US" altLang="ja-JP" sz="3200" kern="0" dirty="0"/>
          </a:p>
        </p:txBody>
      </p:sp>
      <p:pic>
        <p:nvPicPr>
          <p:cNvPr id="56336" name="図 27">
            <a:extLst>
              <a:ext uri="{FF2B5EF4-FFF2-40B4-BE49-F238E27FC236}">
                <a16:creationId xmlns:a16="http://schemas.microsoft.com/office/drawing/2014/main" id="{90B51FB3-A037-458B-99C5-78DFACD76C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08688" y="4362450"/>
            <a:ext cx="598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線吹き出し 1 (枠付き) 31">
            <a:extLst>
              <a:ext uri="{FF2B5EF4-FFF2-40B4-BE49-F238E27FC236}">
                <a16:creationId xmlns:a16="http://schemas.microsoft.com/office/drawing/2014/main" id="{47BCDFF8-5D51-4FDF-8AE3-98B0B5D0A738}"/>
              </a:ext>
            </a:extLst>
          </p:cNvPr>
          <p:cNvSpPr/>
          <p:nvPr/>
        </p:nvSpPr>
        <p:spPr>
          <a:xfrm>
            <a:off x="6824663" y="3881438"/>
            <a:ext cx="1924050" cy="771525"/>
          </a:xfrm>
          <a:prstGeom prst="borderCallout1">
            <a:avLst>
              <a:gd name="adj1" fmla="val 79753"/>
              <a:gd name="adj2" fmla="val 631"/>
              <a:gd name="adj3" fmla="val 122592"/>
              <a:gd name="adj4" fmla="val -166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目薬やリストレストを適宜利用する</a:t>
            </a:r>
          </a:p>
        </p:txBody>
      </p:sp>
      <p:sp>
        <p:nvSpPr>
          <p:cNvPr id="56338" name="テキスト ボックス 28">
            <a:extLst>
              <a:ext uri="{FF2B5EF4-FFF2-40B4-BE49-F238E27FC236}">
                <a16:creationId xmlns:a16="http://schemas.microsoft.com/office/drawing/2014/main" id="{C478C07C-67CB-4587-8D20-7248A7CB8306}"/>
              </a:ext>
            </a:extLst>
          </p:cNvPr>
          <p:cNvSpPr txBox="1">
            <a:spLocks noChangeArrowheads="1"/>
          </p:cNvSpPr>
          <p:nvPr/>
        </p:nvSpPr>
        <p:spPr bwMode="auto">
          <a:xfrm>
            <a:off x="1084263" y="1217613"/>
            <a:ext cx="748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t>VDT</a:t>
            </a:r>
            <a:r>
              <a:rPr lang="ja-JP" altLang="en-US"/>
              <a:t>作業</a:t>
            </a:r>
            <a:r>
              <a:rPr lang="en-US" altLang="ja-JP"/>
              <a:t>:</a:t>
            </a:r>
            <a:r>
              <a:rPr lang="ja-JP" altLang="ja-JP"/>
              <a:t>Visual Display Terminals</a:t>
            </a:r>
            <a:r>
              <a:rPr lang="ja-JP" altLang="en-US"/>
              <a:t>（ディスプレイ、キーボード等の機器）を使用する作業</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a:extLst>
              <a:ext uri="{FF2B5EF4-FFF2-40B4-BE49-F238E27FC236}">
                <a16:creationId xmlns:a16="http://schemas.microsoft.com/office/drawing/2014/main" id="{D97D1CBA-929D-4604-9E7F-AED75920551C}"/>
              </a:ext>
            </a:extLst>
          </p:cNvPr>
          <p:cNvSpPr txBox="1">
            <a:spLocks noChangeArrowheads="1"/>
          </p:cNvSpPr>
          <p:nvPr/>
        </p:nvSpPr>
        <p:spPr bwMode="auto">
          <a:xfrm>
            <a:off x="265113" y="1196975"/>
            <a:ext cx="8555037"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重量物の持ち方</a:t>
            </a:r>
            <a:endParaRPr lang="en-US" altLang="ja-JP" sz="2400" kern="0" dirty="0">
              <a:solidFill>
                <a:srgbClr val="0000FF"/>
              </a:solidFill>
            </a:endParaRPr>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eaLnBrk="1" hangingPunct="1">
              <a:defRPr/>
            </a:pPr>
            <a:r>
              <a:rPr lang="ja-JP" altLang="en-US" sz="2400" kern="0" dirty="0">
                <a:solidFill>
                  <a:srgbClr val="0000FF"/>
                </a:solidFill>
              </a:rPr>
              <a:t>腰かけ作業時</a:t>
            </a:r>
            <a:endParaRPr lang="en-US" altLang="ja-JP" sz="2400" kern="0" dirty="0">
              <a:solidFill>
                <a:srgbClr val="0000FF"/>
              </a:solidFill>
            </a:endParaRPr>
          </a:p>
          <a:p>
            <a:pPr lvl="1" eaLnBrk="1" hangingPunct="1">
              <a:defRPr/>
            </a:pPr>
            <a:r>
              <a:rPr lang="ja-JP" altLang="en-US" sz="2000" dirty="0"/>
              <a:t>作業に必要は物は自然な姿勢で使用できるように配置する。</a:t>
            </a:r>
          </a:p>
          <a:p>
            <a:pPr lvl="1" eaLnBrk="1" hangingPunct="1">
              <a:defRPr/>
            </a:pPr>
            <a:r>
              <a:rPr lang="ja-JP" altLang="en-US" sz="2000" dirty="0">
                <a:latin typeface="Arial Unicode MS" panose="020B0604020202020204" pitchFamily="50" charset="-128"/>
              </a:rPr>
              <a:t>時々、立ち上がって腰を伸ばすようにする。 </a:t>
            </a:r>
          </a:p>
          <a:p>
            <a:pPr eaLnBrk="1" hangingPunct="1">
              <a:defRPr/>
            </a:pPr>
            <a:r>
              <a:rPr lang="ja-JP" altLang="en-US" sz="2400" kern="0" dirty="0">
                <a:solidFill>
                  <a:srgbClr val="0000FF"/>
                </a:solidFill>
              </a:rPr>
              <a:t>日常生活</a:t>
            </a:r>
            <a:endParaRPr lang="en-US" altLang="ja-JP" sz="2400" kern="0" dirty="0">
              <a:solidFill>
                <a:srgbClr val="0000FF"/>
              </a:solidFill>
            </a:endParaRPr>
          </a:p>
          <a:p>
            <a:pPr lvl="1" eaLnBrk="1" hangingPunct="1">
              <a:buClr>
                <a:srgbClr val="CC0000"/>
              </a:buClr>
              <a:defRPr/>
            </a:pPr>
            <a:r>
              <a:rPr lang="ja-JP" altLang="en-US" sz="2000" kern="0" dirty="0">
                <a:solidFill>
                  <a:srgbClr val="000000"/>
                </a:solidFill>
              </a:rPr>
              <a:t>運動を心がけ、腹筋・背筋の筋力低下を予防する。</a:t>
            </a:r>
          </a:p>
          <a:p>
            <a:pPr marL="0" indent="0" eaLnBrk="1" hangingPunct="1">
              <a:buFont typeface="Wingdings" panose="05000000000000000000" pitchFamily="2" charset="2"/>
              <a:buNone/>
              <a:defRPr/>
            </a:pPr>
            <a:endParaRPr lang="ja-JP" altLang="en-US" kern="0" dirty="0"/>
          </a:p>
        </p:txBody>
      </p:sp>
      <p:sp>
        <p:nvSpPr>
          <p:cNvPr id="72706" name="Rectangle 2">
            <a:extLst>
              <a:ext uri="{FF2B5EF4-FFF2-40B4-BE49-F238E27FC236}">
                <a16:creationId xmlns:a16="http://schemas.microsoft.com/office/drawing/2014/main" id="{F70D0458-A018-42E5-AF6C-F8931464A211}"/>
              </a:ext>
            </a:extLst>
          </p:cNvPr>
          <p:cNvSpPr>
            <a:spLocks noGrp="1" noChangeArrowheads="1"/>
          </p:cNvSpPr>
          <p:nvPr>
            <p:ph type="title"/>
          </p:nvPr>
        </p:nvSpPr>
        <p:spPr>
          <a:xfrm>
            <a:off x="574675" y="449263"/>
            <a:ext cx="8001000" cy="747712"/>
          </a:xfrm>
        </p:spPr>
        <p:txBody>
          <a:bodyPr/>
          <a:lstStyle/>
          <a:p>
            <a:pPr eaLnBrk="1" hangingPunct="1">
              <a:defRPr/>
            </a:pPr>
            <a:r>
              <a:rPr lang="ja-JP" altLang="en-US" sz="3200" dirty="0">
                <a:solidFill>
                  <a:srgbClr val="000000"/>
                </a:solidFill>
                <a:cs typeface="+mn-cs"/>
              </a:rPr>
              <a:t>５．事務作業における注意事項②　</a:t>
            </a:r>
            <a:br>
              <a:rPr lang="en-US" altLang="ja-JP" sz="3200" dirty="0">
                <a:solidFill>
                  <a:srgbClr val="000000"/>
                </a:solidFill>
                <a:cs typeface="+mn-cs"/>
              </a:rPr>
            </a:br>
            <a:r>
              <a:rPr lang="ja-JP" altLang="en-US" sz="3200" kern="1200" dirty="0">
                <a:solidFill>
                  <a:srgbClr val="000000"/>
                </a:solidFill>
                <a:cs typeface="+mn-cs"/>
              </a:rPr>
              <a:t>腰痛予防</a:t>
            </a:r>
            <a:endParaRPr lang="en-US" altLang="ja-JP" sz="3200" dirty="0">
              <a:solidFill>
                <a:srgbClr val="000000"/>
              </a:solidFill>
              <a:cs typeface="+mn-cs"/>
            </a:endParaRPr>
          </a:p>
        </p:txBody>
      </p:sp>
      <p:sp>
        <p:nvSpPr>
          <p:cNvPr id="5" name="横巻き 4">
            <a:extLst>
              <a:ext uri="{FF2B5EF4-FFF2-40B4-BE49-F238E27FC236}">
                <a16:creationId xmlns:a16="http://schemas.microsoft.com/office/drawing/2014/main" id="{B5F35825-42A2-4FA0-815B-DF543D658448}"/>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12</a:t>
            </a:r>
            <a:r>
              <a:rPr lang="ja-JP" altLang="en-US" sz="1200" b="1" dirty="0">
                <a:latin typeface="+mj-ea"/>
                <a:ea typeface="+mj-ea"/>
              </a:rPr>
              <a:t>頁</a:t>
            </a:r>
          </a:p>
        </p:txBody>
      </p:sp>
      <p:pic>
        <p:nvPicPr>
          <p:cNvPr id="58373" name="Picture 9" descr="腰痛姿勢">
            <a:extLst>
              <a:ext uri="{FF2B5EF4-FFF2-40B4-BE49-F238E27FC236}">
                <a16:creationId xmlns:a16="http://schemas.microsoft.com/office/drawing/2014/main" id="{AFA79B80-F3A1-4BDC-9589-41AF2F98D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905" r="71803" b="19353"/>
          <a:stretch>
            <a:fillRect/>
          </a:stretch>
        </p:blipFill>
        <p:spPr bwMode="auto">
          <a:xfrm>
            <a:off x="2271713" y="2503488"/>
            <a:ext cx="175260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線吹き出し 1 (枠付き) 13">
            <a:extLst>
              <a:ext uri="{FF2B5EF4-FFF2-40B4-BE49-F238E27FC236}">
                <a16:creationId xmlns:a16="http://schemas.microsoft.com/office/drawing/2014/main" id="{911B5CE9-45E0-4D91-BA36-4F542613AB48}"/>
              </a:ext>
            </a:extLst>
          </p:cNvPr>
          <p:cNvSpPr/>
          <p:nvPr/>
        </p:nvSpPr>
        <p:spPr>
          <a:xfrm>
            <a:off x="547688" y="1779588"/>
            <a:ext cx="2603500" cy="928687"/>
          </a:xfrm>
          <a:prstGeom prst="borderCallout1">
            <a:avLst>
              <a:gd name="adj1" fmla="val 100138"/>
              <a:gd name="adj2" fmla="val 71938"/>
              <a:gd name="adj3" fmla="val 146164"/>
              <a:gd name="adj4" fmla="val 101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ひざを曲げ、腰を十分に降ろして荷物を持ち、ひざを伸ばして立ち上がる</a:t>
            </a:r>
            <a:endParaRPr lang="en-US" altLang="ja-JP" dirty="0">
              <a:solidFill>
                <a:schemeClr val="tx1"/>
              </a:solidFill>
            </a:endParaRPr>
          </a:p>
        </p:txBody>
      </p:sp>
      <p:pic>
        <p:nvPicPr>
          <p:cNvPr id="58375" name="Picture 5" descr="腰痛姿勢3">
            <a:extLst>
              <a:ext uri="{FF2B5EF4-FFF2-40B4-BE49-F238E27FC236}">
                <a16:creationId xmlns:a16="http://schemas.microsoft.com/office/drawing/2014/main" id="{D6686B52-509D-46BA-95AC-0B30838A4F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276" t="7964" r="67195" b="6732"/>
          <a:stretch>
            <a:fillRect/>
          </a:stretch>
        </p:blipFill>
        <p:spPr bwMode="auto">
          <a:xfrm>
            <a:off x="4000500" y="2117725"/>
            <a:ext cx="13192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線吹き出し 1 (枠付き) 12">
            <a:extLst>
              <a:ext uri="{FF2B5EF4-FFF2-40B4-BE49-F238E27FC236}">
                <a16:creationId xmlns:a16="http://schemas.microsoft.com/office/drawing/2014/main" id="{1934AE5D-3BEF-42C3-BC18-34AFA4F6079E}"/>
              </a:ext>
            </a:extLst>
          </p:cNvPr>
          <p:cNvSpPr/>
          <p:nvPr/>
        </p:nvSpPr>
        <p:spPr>
          <a:xfrm>
            <a:off x="4813300" y="1347788"/>
            <a:ext cx="2462213" cy="922337"/>
          </a:xfrm>
          <a:prstGeom prst="borderCallout1">
            <a:avLst>
              <a:gd name="adj1" fmla="val 101594"/>
              <a:gd name="adj2" fmla="val 36941"/>
              <a:gd name="adj3" fmla="val 149289"/>
              <a:gd name="adj4" fmla="val 153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重過ぎない。</a:t>
            </a:r>
            <a:endParaRPr lang="en-US" altLang="ja-JP" dirty="0">
              <a:solidFill>
                <a:schemeClr val="tx1"/>
              </a:solidFill>
            </a:endParaRPr>
          </a:p>
          <a:p>
            <a:pPr>
              <a:defRPr/>
            </a:pPr>
            <a:r>
              <a:rPr lang="ja-JP" altLang="en-US" dirty="0">
                <a:solidFill>
                  <a:schemeClr val="tx1"/>
                </a:solidFill>
              </a:rPr>
              <a:t>（一人で扱えるのは体重の</a:t>
            </a:r>
            <a:r>
              <a:rPr lang="en-US" altLang="ja-JP" dirty="0">
                <a:solidFill>
                  <a:schemeClr val="tx1"/>
                </a:solidFill>
              </a:rPr>
              <a:t>40%</a:t>
            </a:r>
            <a:r>
              <a:rPr lang="ja-JP" altLang="en-US" dirty="0">
                <a:solidFill>
                  <a:schemeClr val="tx1"/>
                </a:solidFill>
              </a:rPr>
              <a:t>以下）</a:t>
            </a:r>
          </a:p>
        </p:txBody>
      </p:sp>
      <p:sp>
        <p:nvSpPr>
          <p:cNvPr id="58377" name="テキスト ボックス 18">
            <a:extLst>
              <a:ext uri="{FF2B5EF4-FFF2-40B4-BE49-F238E27FC236}">
                <a16:creationId xmlns:a16="http://schemas.microsoft.com/office/drawing/2014/main" id="{1F81CD3E-FDF8-468C-A35E-E3D35186AADE}"/>
              </a:ext>
            </a:extLst>
          </p:cNvPr>
          <p:cNvSpPr txBox="1">
            <a:spLocks noChangeArrowheads="1"/>
          </p:cNvSpPr>
          <p:nvPr/>
        </p:nvSpPr>
        <p:spPr bwMode="auto">
          <a:xfrm>
            <a:off x="395288" y="2987675"/>
            <a:ext cx="2311400" cy="9239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t>複数回行う場合、作業台を利用し、腰をかがめる回数を減らす</a:t>
            </a:r>
            <a:endParaRPr lang="en-US" altLang="ja-JP"/>
          </a:p>
        </p:txBody>
      </p:sp>
      <p:pic>
        <p:nvPicPr>
          <p:cNvPr id="58378" name="Picture 5" descr="腰痛姿勢3">
            <a:extLst>
              <a:ext uri="{FF2B5EF4-FFF2-40B4-BE49-F238E27FC236}">
                <a16:creationId xmlns:a16="http://schemas.microsoft.com/office/drawing/2014/main" id="{2B888B20-4E30-4782-A912-4EDEE2D19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625" t="5304" r="941" b="3976"/>
          <a:stretch>
            <a:fillRect/>
          </a:stretch>
        </p:blipFill>
        <p:spPr bwMode="auto">
          <a:xfrm>
            <a:off x="7691438" y="1828800"/>
            <a:ext cx="11858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9" descr="腰痛姿勢">
            <a:extLst>
              <a:ext uri="{FF2B5EF4-FFF2-40B4-BE49-F238E27FC236}">
                <a16:creationId xmlns:a16="http://schemas.microsoft.com/office/drawing/2014/main" id="{85484C79-2239-42A4-B488-5E01C682D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736" t="16905" r="8102" b="19353"/>
          <a:stretch>
            <a:fillRect/>
          </a:stretch>
        </p:blipFill>
        <p:spPr bwMode="auto">
          <a:xfrm>
            <a:off x="6364288" y="2605088"/>
            <a:ext cx="1439862"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線吹き出し 1 (枠付き) 21">
            <a:extLst>
              <a:ext uri="{FF2B5EF4-FFF2-40B4-BE49-F238E27FC236}">
                <a16:creationId xmlns:a16="http://schemas.microsoft.com/office/drawing/2014/main" id="{1EC6A635-482F-41BB-87CC-ABCEF71E9C84}"/>
              </a:ext>
            </a:extLst>
          </p:cNvPr>
          <p:cNvSpPr/>
          <p:nvPr/>
        </p:nvSpPr>
        <p:spPr>
          <a:xfrm>
            <a:off x="5078413" y="3195638"/>
            <a:ext cx="1376362" cy="1246187"/>
          </a:xfrm>
          <a:prstGeom prst="borderCallout1">
            <a:avLst>
              <a:gd name="adj1" fmla="val 54107"/>
              <a:gd name="adj2" fmla="val 99788"/>
              <a:gd name="adj3" fmla="val -24314"/>
              <a:gd name="adj4" fmla="val 2116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そらさない。背を伸ばし腰のひねりを少なく</a:t>
            </a:r>
          </a:p>
        </p:txBody>
      </p:sp>
      <p:sp>
        <p:nvSpPr>
          <p:cNvPr id="10" name="乗算 9">
            <a:extLst>
              <a:ext uri="{FF2B5EF4-FFF2-40B4-BE49-F238E27FC236}">
                <a16:creationId xmlns:a16="http://schemas.microsoft.com/office/drawing/2014/main" id="{0CDD0615-D4AF-4CAC-AC80-DFBE39AA1C36}"/>
              </a:ext>
            </a:extLst>
          </p:cNvPr>
          <p:cNvSpPr/>
          <p:nvPr/>
        </p:nvSpPr>
        <p:spPr>
          <a:xfrm>
            <a:off x="7019925" y="2101850"/>
            <a:ext cx="1008063" cy="1020763"/>
          </a:xfrm>
          <a:prstGeom prst="mathMultiply">
            <a:avLst>
              <a:gd name="adj1" fmla="val 1685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382" name="テキスト ボックス 8">
            <a:extLst>
              <a:ext uri="{FF2B5EF4-FFF2-40B4-BE49-F238E27FC236}">
                <a16:creationId xmlns:a16="http://schemas.microsoft.com/office/drawing/2014/main" id="{83866C5B-876D-4C56-86E5-E2D1774D6BDB}"/>
              </a:ext>
            </a:extLst>
          </p:cNvPr>
          <p:cNvSpPr txBox="1">
            <a:spLocks noChangeArrowheads="1"/>
          </p:cNvSpPr>
          <p:nvPr/>
        </p:nvSpPr>
        <p:spPr bwMode="auto">
          <a:xfrm>
            <a:off x="3511550" y="2146300"/>
            <a:ext cx="819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4400">
                <a:solidFill>
                  <a:srgbClr val="00B050"/>
                </a:solidFill>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4359B53-977D-47D8-BD11-A38F94805887}"/>
              </a:ext>
            </a:extLst>
          </p:cNvPr>
          <p:cNvSpPr>
            <a:spLocks noGrp="1" noChangeArrowheads="1"/>
          </p:cNvSpPr>
          <p:nvPr>
            <p:ph type="title"/>
          </p:nvPr>
        </p:nvSpPr>
        <p:spPr/>
        <p:txBody>
          <a:bodyPr/>
          <a:lstStyle/>
          <a:p>
            <a:pPr eaLnBrk="1" hangingPunct="1"/>
            <a:r>
              <a:rPr lang="en-US" altLang="ja-JP" sz="3400"/>
              <a:t>6</a:t>
            </a:r>
            <a:r>
              <a:rPr lang="ja-JP" altLang="en-US" sz="3400"/>
              <a:t>．労働災害、通勤災害</a:t>
            </a:r>
            <a:endParaRPr lang="en-US" altLang="ja-JP" sz="3400"/>
          </a:p>
        </p:txBody>
      </p:sp>
      <p:sp>
        <p:nvSpPr>
          <p:cNvPr id="60419" name="Rectangle 3">
            <a:extLst>
              <a:ext uri="{FF2B5EF4-FFF2-40B4-BE49-F238E27FC236}">
                <a16:creationId xmlns:a16="http://schemas.microsoft.com/office/drawing/2014/main" id="{3F3908F1-6808-4649-9C39-A49521E7DAEF}"/>
              </a:ext>
            </a:extLst>
          </p:cNvPr>
          <p:cNvSpPr>
            <a:spLocks noGrp="1" noChangeArrowheads="1"/>
          </p:cNvSpPr>
          <p:nvPr>
            <p:ph type="body" idx="1"/>
          </p:nvPr>
        </p:nvSpPr>
        <p:spPr>
          <a:xfrm>
            <a:off x="409575" y="1268413"/>
            <a:ext cx="8555038" cy="431800"/>
          </a:xfrm>
        </p:spPr>
        <p:txBody>
          <a:bodyPr/>
          <a:lstStyle/>
          <a:p>
            <a:pPr>
              <a:buFont typeface="Wingdings" panose="05000000000000000000" pitchFamily="2" charset="2"/>
              <a:buNone/>
            </a:pPr>
            <a:r>
              <a:rPr lang="en-US" altLang="ja-JP" sz="1800">
                <a:solidFill>
                  <a:srgbClr val="C00000"/>
                </a:solidFill>
              </a:rPr>
              <a:t>※</a:t>
            </a:r>
            <a:r>
              <a:rPr lang="ja-JP" altLang="ja-JP" sz="1800">
                <a:solidFill>
                  <a:srgbClr val="C00000"/>
                </a:solidFill>
              </a:rPr>
              <a:t>東京大学と雇用関係にある労働者（教職員や</a:t>
            </a:r>
            <a:r>
              <a:rPr lang="en-US" altLang="ja-JP" sz="1800">
                <a:solidFill>
                  <a:srgbClr val="C00000"/>
                </a:solidFill>
              </a:rPr>
              <a:t>TA</a:t>
            </a:r>
            <a:r>
              <a:rPr lang="ja-JP" altLang="ja-JP" sz="1800">
                <a:solidFill>
                  <a:srgbClr val="C00000"/>
                </a:solidFill>
              </a:rPr>
              <a:t>等）</a:t>
            </a:r>
            <a:r>
              <a:rPr lang="ja-JP" altLang="en-US" sz="1800">
                <a:solidFill>
                  <a:srgbClr val="C00000"/>
                </a:solidFill>
              </a:rPr>
              <a:t>が</a:t>
            </a:r>
            <a:r>
              <a:rPr lang="ja-JP" altLang="ja-JP" sz="1800">
                <a:solidFill>
                  <a:srgbClr val="C00000"/>
                </a:solidFill>
              </a:rPr>
              <a:t>対象と</a:t>
            </a:r>
            <a:r>
              <a:rPr lang="ja-JP" altLang="en-US" sz="1800">
                <a:solidFill>
                  <a:srgbClr val="C00000"/>
                </a:solidFill>
              </a:rPr>
              <a:t>なる。</a:t>
            </a:r>
            <a:endParaRPr lang="ja-JP" altLang="en-US" sz="2000"/>
          </a:p>
        </p:txBody>
      </p:sp>
      <p:sp>
        <p:nvSpPr>
          <p:cNvPr id="8" name="横巻き 7">
            <a:extLst>
              <a:ext uri="{FF2B5EF4-FFF2-40B4-BE49-F238E27FC236}">
                <a16:creationId xmlns:a16="http://schemas.microsoft.com/office/drawing/2014/main" id="{52D7AD2A-6758-4389-9E46-93975FA57DFC}"/>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13</a:t>
            </a:r>
            <a:r>
              <a:rPr lang="ja-JP" altLang="en-US" sz="1200" b="1" dirty="0">
                <a:latin typeface="+mj-ea"/>
                <a:ea typeface="+mj-ea"/>
              </a:rPr>
              <a:t>頁</a:t>
            </a:r>
          </a:p>
        </p:txBody>
      </p:sp>
      <p:sp>
        <p:nvSpPr>
          <p:cNvPr id="9" name="Rectangle 3">
            <a:extLst>
              <a:ext uri="{FF2B5EF4-FFF2-40B4-BE49-F238E27FC236}">
                <a16:creationId xmlns:a16="http://schemas.microsoft.com/office/drawing/2014/main" id="{7D2741CC-F14B-42F1-8C7F-7AD6B125B379}"/>
              </a:ext>
            </a:extLst>
          </p:cNvPr>
          <p:cNvSpPr txBox="1">
            <a:spLocks noChangeArrowheads="1"/>
          </p:cNvSpPr>
          <p:nvPr/>
        </p:nvSpPr>
        <p:spPr bwMode="auto">
          <a:xfrm>
            <a:off x="409575" y="1628775"/>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労働災害、通勤災害の定義</a:t>
            </a:r>
          </a:p>
          <a:p>
            <a:pPr eaLnBrk="1" hangingPunct="1">
              <a:buClr>
                <a:srgbClr val="CC0000"/>
              </a:buClr>
              <a:buFont typeface="Wingdings" panose="05000000000000000000" pitchFamily="2" charset="2"/>
              <a:buNone/>
              <a:defRPr/>
            </a:pPr>
            <a:r>
              <a:rPr lang="en-US" altLang="ja-JP" sz="2000" kern="0" dirty="0">
                <a:solidFill>
                  <a:srgbClr val="000000"/>
                </a:solidFill>
              </a:rPr>
              <a:t>	</a:t>
            </a:r>
            <a:r>
              <a:rPr lang="ja-JP" altLang="en-US" sz="1800" kern="0" dirty="0">
                <a:solidFill>
                  <a:srgbClr val="000000"/>
                </a:solidFill>
              </a:rPr>
              <a:t>労働災害とは、労働者の業務上の負傷、疾病、障害または死亡。</a:t>
            </a:r>
            <a:endParaRPr lang="en-US" altLang="ja-JP" sz="1800" kern="0" dirty="0">
              <a:solidFill>
                <a:srgbClr val="000000"/>
              </a:solidFill>
            </a:endParaRP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ja-JP" altLang="en-US" sz="1800" kern="0" dirty="0">
                <a:solidFill>
                  <a:srgbClr val="000000"/>
                </a:solidFill>
              </a:rPr>
              <a:t>通勤災害とは、労働者が通勤により被った負傷、疾病、障害または死亡であり、労災と同等に扱われる。</a:t>
            </a:r>
            <a:endParaRPr lang="en-US" altLang="ja-JP" sz="1800" kern="0" dirty="0">
              <a:solidFill>
                <a:srgbClr val="000000"/>
              </a:solidFill>
            </a:endParaRPr>
          </a:p>
          <a:p>
            <a:pPr eaLnBrk="1" hangingPunct="1">
              <a:defRPr/>
            </a:pPr>
            <a:r>
              <a:rPr lang="ja-JP" altLang="en-US" sz="2400" kern="0" dirty="0">
                <a:solidFill>
                  <a:srgbClr val="0000FF"/>
                </a:solidFill>
              </a:rPr>
              <a:t>認定要件</a:t>
            </a:r>
          </a:p>
          <a:p>
            <a:pPr lvl="1" eaLnBrk="1" hangingPunct="1">
              <a:defRPr/>
            </a:pPr>
            <a:r>
              <a:rPr lang="ja-JP" altLang="en-US" sz="1800" dirty="0"/>
              <a:t>業務遂行性：　組織の指揮命令下にあった。</a:t>
            </a:r>
            <a:endParaRPr lang="en-US" altLang="ja-JP" sz="1800" dirty="0"/>
          </a:p>
          <a:p>
            <a:pPr lvl="1" eaLnBrk="1" hangingPunct="1">
              <a:defRPr/>
            </a:pPr>
            <a:r>
              <a:rPr lang="ja-JP" altLang="en-US" sz="1800" dirty="0"/>
              <a:t>業務起因性：　業務を行うことによって被災した。</a:t>
            </a:r>
            <a:endParaRPr lang="en-US" altLang="ja-JP" sz="1800" dirty="0"/>
          </a:p>
          <a:p>
            <a:pPr eaLnBrk="1" hangingPunct="1">
              <a:defRPr/>
            </a:pPr>
            <a:r>
              <a:rPr lang="ja-JP" altLang="en-US" sz="2400" kern="0" dirty="0">
                <a:solidFill>
                  <a:srgbClr val="0000FF"/>
                </a:solidFill>
              </a:rPr>
              <a:t>補償内容</a:t>
            </a:r>
          </a:p>
          <a:p>
            <a:pPr lvl="1" eaLnBrk="1" hangingPunct="1">
              <a:buClr>
                <a:srgbClr val="CC0000"/>
              </a:buClr>
              <a:defRPr/>
            </a:pPr>
            <a:r>
              <a:rPr lang="ja-JP" altLang="en-US" sz="1800" kern="0" dirty="0">
                <a:solidFill>
                  <a:srgbClr val="000000"/>
                </a:solidFill>
              </a:rPr>
              <a:t>医療等の現物支給及び休業補償</a:t>
            </a:r>
          </a:p>
          <a:p>
            <a:pPr lvl="1" eaLnBrk="1" hangingPunct="1">
              <a:buClr>
                <a:srgbClr val="CC0000"/>
              </a:buClr>
              <a:defRPr/>
            </a:pPr>
            <a:r>
              <a:rPr lang="ja-JP" altLang="en-US" sz="1800" kern="0" dirty="0">
                <a:solidFill>
                  <a:srgbClr val="000000"/>
                </a:solidFill>
              </a:rPr>
              <a:t>後遺症等に対する障害補償給付、死亡に対する遺族補償給付</a:t>
            </a:r>
            <a:endParaRPr lang="en-US" altLang="ja-JP" sz="1800" kern="0" dirty="0">
              <a:solidFill>
                <a:srgbClr val="000000"/>
              </a:solidFill>
            </a:endParaRPr>
          </a:p>
          <a:p>
            <a:pPr eaLnBrk="1" hangingPunct="1">
              <a:defRPr/>
            </a:pPr>
            <a:r>
              <a:rPr lang="ja-JP" altLang="en-US" sz="2400" kern="0" dirty="0">
                <a:solidFill>
                  <a:srgbClr val="0000FF"/>
                </a:solidFill>
              </a:rPr>
              <a:t>手続き</a:t>
            </a:r>
          </a:p>
          <a:p>
            <a:pPr marL="471487" lvl="1" indent="0" eaLnBrk="1" hangingPunct="1">
              <a:buClr>
                <a:srgbClr val="CC0000"/>
              </a:buClr>
              <a:buFont typeface="Wingdings" panose="05000000000000000000" pitchFamily="2" charset="2"/>
              <a:buNone/>
              <a:defRPr/>
            </a:pPr>
            <a:r>
              <a:rPr lang="ja-JP" altLang="en-US" sz="1800" dirty="0"/>
              <a:t>大学所定の</a:t>
            </a:r>
            <a:r>
              <a:rPr lang="ja-JP" altLang="en-US" sz="1800" dirty="0">
                <a:solidFill>
                  <a:srgbClr val="C00000"/>
                </a:solidFill>
              </a:rPr>
              <a:t>事故報告書を作成</a:t>
            </a:r>
            <a:r>
              <a:rPr lang="ja-JP" altLang="en-US" sz="1800" dirty="0"/>
              <a:t>し、事務を通し</a:t>
            </a:r>
            <a:r>
              <a:rPr lang="ja-JP" altLang="en-US" sz="1800" dirty="0">
                <a:solidFill>
                  <a:srgbClr val="C00000"/>
                </a:solidFill>
              </a:rPr>
              <a:t>事業主証明の発行</a:t>
            </a:r>
            <a:r>
              <a:rPr lang="ja-JP" altLang="en-US" sz="1800" dirty="0"/>
              <a:t>を受ける。</a:t>
            </a:r>
          </a:p>
          <a:p>
            <a:pPr marL="471487" lvl="1" indent="0" eaLnBrk="1" hangingPunct="1">
              <a:buClr>
                <a:srgbClr val="CC0000"/>
              </a:buClr>
              <a:buFont typeface="Wingdings" panose="05000000000000000000" pitchFamily="2" charset="2"/>
              <a:buNone/>
              <a:defRPr/>
            </a:pPr>
            <a:r>
              <a:rPr lang="ja-JP" altLang="en-US" sz="1800" dirty="0"/>
              <a:t>申請は本人、家族または遺族が所轄労働基準監督署に行う。</a:t>
            </a:r>
            <a:endParaRPr lang="en-US" altLang="ja-JP" sz="1800" dirty="0"/>
          </a:p>
        </p:txBody>
      </p:sp>
      <p:sp>
        <p:nvSpPr>
          <p:cNvPr id="4" name="角丸四角形吹き出し 3">
            <a:extLst>
              <a:ext uri="{FF2B5EF4-FFF2-40B4-BE49-F238E27FC236}">
                <a16:creationId xmlns:a16="http://schemas.microsoft.com/office/drawing/2014/main" id="{3C5CEECA-B80C-4CF5-B887-9FF1E6422616}"/>
              </a:ext>
            </a:extLst>
          </p:cNvPr>
          <p:cNvSpPr/>
          <p:nvPr/>
        </p:nvSpPr>
        <p:spPr>
          <a:xfrm>
            <a:off x="6300788" y="2924175"/>
            <a:ext cx="2374900" cy="172878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休憩中など特別な状況下の認定や、通勤時の逸脱かどうかの判断は、担当事務に要相談。</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515B2AF-0DCD-4D07-8041-512CCD72595E}"/>
              </a:ext>
            </a:extLst>
          </p:cNvPr>
          <p:cNvSpPr>
            <a:spLocks noGrp="1" noChangeArrowheads="1"/>
          </p:cNvSpPr>
          <p:nvPr>
            <p:ph type="title"/>
          </p:nvPr>
        </p:nvSpPr>
        <p:spPr/>
        <p:txBody>
          <a:bodyPr/>
          <a:lstStyle/>
          <a:p>
            <a:pPr eaLnBrk="1" hangingPunct="1"/>
            <a:r>
              <a:rPr lang="en-US" altLang="ja-JP" sz="3400"/>
              <a:t>6</a:t>
            </a:r>
            <a:r>
              <a:rPr lang="ja-JP" altLang="en-US" sz="3400"/>
              <a:t>．学研災</a:t>
            </a:r>
            <a:endParaRPr lang="en-US" altLang="ja-JP" sz="3400"/>
          </a:p>
        </p:txBody>
      </p:sp>
      <p:sp>
        <p:nvSpPr>
          <p:cNvPr id="8" name="横巻き 7">
            <a:extLst>
              <a:ext uri="{FF2B5EF4-FFF2-40B4-BE49-F238E27FC236}">
                <a16:creationId xmlns:a16="http://schemas.microsoft.com/office/drawing/2014/main" id="{6EE5A85B-9FC0-446B-BC67-E81A69E9F47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13</a:t>
            </a:r>
            <a:r>
              <a:rPr lang="ja-JP" altLang="en-US" sz="1200" b="1" dirty="0">
                <a:latin typeface="+mj-ea"/>
                <a:ea typeface="+mj-ea"/>
              </a:rPr>
              <a:t>頁</a:t>
            </a:r>
          </a:p>
        </p:txBody>
      </p:sp>
      <p:sp>
        <p:nvSpPr>
          <p:cNvPr id="9" name="Rectangle 3">
            <a:extLst>
              <a:ext uri="{FF2B5EF4-FFF2-40B4-BE49-F238E27FC236}">
                <a16:creationId xmlns:a16="http://schemas.microsoft.com/office/drawing/2014/main" id="{F7B39D3B-BCBF-4F88-8365-3BDA63E65F85}"/>
              </a:ext>
            </a:extLst>
          </p:cNvPr>
          <p:cNvSpPr txBox="1">
            <a:spLocks noChangeArrowheads="1"/>
          </p:cNvSpPr>
          <p:nvPr/>
        </p:nvSpPr>
        <p:spPr bwMode="auto">
          <a:xfrm>
            <a:off x="409575" y="1341438"/>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学研災とは</a:t>
            </a:r>
          </a:p>
          <a:p>
            <a:pPr eaLnBrk="1" hangingPunct="1">
              <a:buClr>
                <a:srgbClr val="CC0000"/>
              </a:buClr>
              <a:buFont typeface="Wingdings" panose="05000000000000000000" pitchFamily="2" charset="2"/>
              <a:buNone/>
              <a:defRPr/>
            </a:pPr>
            <a:r>
              <a:rPr lang="en-US" altLang="ja-JP" sz="2000" kern="0" dirty="0">
                <a:solidFill>
                  <a:srgbClr val="000000"/>
                </a:solidFill>
              </a:rPr>
              <a:t>	</a:t>
            </a:r>
            <a:r>
              <a:rPr lang="ja-JP" altLang="en-US" sz="1800" kern="0" dirty="0">
                <a:solidFill>
                  <a:srgbClr val="000000"/>
                </a:solidFill>
              </a:rPr>
              <a:t>公益財団法人「日本国際教育支援協会（</a:t>
            </a:r>
            <a:r>
              <a:rPr lang="en-US" altLang="ja-JP" sz="1800" kern="0" dirty="0">
                <a:solidFill>
                  <a:srgbClr val="000000"/>
                </a:solidFill>
              </a:rPr>
              <a:t>JEES</a:t>
            </a:r>
            <a:r>
              <a:rPr lang="ja-JP" altLang="en-US" sz="1800" kern="0" dirty="0">
                <a:solidFill>
                  <a:srgbClr val="000000"/>
                </a:solidFill>
              </a:rPr>
              <a:t>）」による学生対象の保険。</a:t>
            </a:r>
            <a:endParaRPr lang="en-US" altLang="ja-JP" sz="1800" kern="0" dirty="0">
              <a:solidFill>
                <a:srgbClr val="000000"/>
              </a:solidFill>
            </a:endParaRP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ja-JP" altLang="en-US" sz="1800" kern="0" dirty="0">
                <a:solidFill>
                  <a:srgbClr val="000000"/>
                </a:solidFill>
              </a:rPr>
              <a:t>国内外における教育研究活動中に加入者本人が被った不慮の事故によるケガや死亡に対し、医療、後遺障害、死亡保険金が支払われる。</a:t>
            </a:r>
            <a:endParaRPr lang="en-US" altLang="ja-JP" sz="1800" kern="0" dirty="0">
              <a:solidFill>
                <a:srgbClr val="000000"/>
              </a:solidFill>
            </a:endParaRP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ja-JP" altLang="en-US" sz="1800" kern="0" dirty="0">
                <a:solidFill>
                  <a:srgbClr val="000000"/>
                </a:solidFill>
              </a:rPr>
              <a:t>本学では大学負担により、</a:t>
            </a:r>
            <a:r>
              <a:rPr lang="en-US" altLang="ja-JP" sz="1800" b="1" kern="0" dirty="0">
                <a:solidFill>
                  <a:srgbClr val="000000"/>
                </a:solidFill>
              </a:rPr>
              <a:t>A</a:t>
            </a:r>
            <a:r>
              <a:rPr lang="ja-JP" altLang="en-US" sz="1800" b="1" kern="0" dirty="0">
                <a:solidFill>
                  <a:srgbClr val="000000"/>
                </a:solidFill>
              </a:rPr>
              <a:t>タイプ＋通学特約付き</a:t>
            </a:r>
            <a:r>
              <a:rPr lang="ja-JP" altLang="en-US" sz="1800" kern="0" dirty="0">
                <a:solidFill>
                  <a:srgbClr val="000000"/>
                </a:solidFill>
              </a:rPr>
              <a:t>に加入している。</a:t>
            </a:r>
            <a:r>
              <a:rPr lang="en-US" altLang="ja-JP" sz="1600" kern="0" dirty="0">
                <a:solidFill>
                  <a:srgbClr val="0000FF"/>
                </a:solidFill>
              </a:rPr>
              <a:t>	</a:t>
            </a:r>
          </a:p>
          <a:p>
            <a:pPr eaLnBrk="1" hangingPunct="1">
              <a:defRPr/>
            </a:pPr>
            <a:r>
              <a:rPr lang="ja-JP" altLang="en-US" sz="2400" kern="0" dirty="0">
                <a:solidFill>
                  <a:srgbClr val="0000FF"/>
                </a:solidFill>
              </a:rPr>
              <a:t>対象</a:t>
            </a: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zh-CN" altLang="en-US" sz="1800" dirty="0"/>
              <a:t>学部学生、大学院学生、研究生、聴講生、科目等履修生、特別聴講学生、特別研究学生、外国人研究生、研究所研究生、日本学術振興会特別研究員</a:t>
            </a:r>
            <a:r>
              <a:rPr lang="en-US" altLang="zh-CN" sz="1800" dirty="0"/>
              <a:t>(PD)</a:t>
            </a:r>
          </a:p>
          <a:p>
            <a:pPr eaLnBrk="1" hangingPunct="1">
              <a:defRPr/>
            </a:pPr>
            <a:r>
              <a:rPr lang="ja-JP" altLang="en-US" sz="2400" kern="0" dirty="0">
                <a:solidFill>
                  <a:srgbClr val="0000FF"/>
                </a:solidFill>
              </a:rPr>
              <a:t>手続き</a:t>
            </a:r>
          </a:p>
          <a:p>
            <a:pPr marL="471487" lvl="1" indent="0" eaLnBrk="1" hangingPunct="1">
              <a:buClr>
                <a:srgbClr val="CC0000"/>
              </a:buClr>
              <a:buFont typeface="Wingdings" panose="05000000000000000000" pitchFamily="2" charset="2"/>
              <a:buNone/>
              <a:defRPr/>
            </a:pPr>
            <a:r>
              <a:rPr lang="ja-JP" altLang="en-US" sz="1800" dirty="0"/>
              <a:t>専攻・学科事務室に報告。</a:t>
            </a:r>
            <a:br>
              <a:rPr lang="en-US" altLang="ja-JP" sz="1800" dirty="0"/>
            </a:br>
            <a:r>
              <a:rPr lang="ja-JP" altLang="en-US" sz="1800" dirty="0"/>
              <a:t>引受会社である東京海上日動へ事故通知を行う。</a:t>
            </a:r>
          </a:p>
          <a:p>
            <a:pPr lvl="2" eaLnBrk="1" hangingPunct="1">
              <a:defRPr/>
            </a:pPr>
            <a:endParaRPr lang="en-US" altLang="ja-JP" sz="1800" dirty="0"/>
          </a:p>
        </p:txBody>
      </p:sp>
      <p:sp>
        <p:nvSpPr>
          <p:cNvPr id="4" name="角丸四角形吹き出し 3">
            <a:extLst>
              <a:ext uri="{FF2B5EF4-FFF2-40B4-BE49-F238E27FC236}">
                <a16:creationId xmlns:a16="http://schemas.microsoft.com/office/drawing/2014/main" id="{74694C6C-DFAB-47C9-81B1-91DCD27A27B9}"/>
              </a:ext>
            </a:extLst>
          </p:cNvPr>
          <p:cNvSpPr/>
          <p:nvPr/>
        </p:nvSpPr>
        <p:spPr>
          <a:xfrm>
            <a:off x="6084888" y="4508500"/>
            <a:ext cx="2490787" cy="1152525"/>
          </a:xfrm>
          <a:prstGeom prst="wedgeRoundRectCallout">
            <a:avLst>
              <a:gd name="adj1" fmla="val 39639"/>
              <a:gd name="adj2" fmla="val 8000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病気や、他人にけがをさせた場合の賠償の保険ではありません。</a:t>
            </a:r>
          </a:p>
        </p:txBody>
      </p:sp>
      <p:sp>
        <p:nvSpPr>
          <p:cNvPr id="3" name="正方形/長方形 2">
            <a:extLst>
              <a:ext uri="{FF2B5EF4-FFF2-40B4-BE49-F238E27FC236}">
                <a16:creationId xmlns:a16="http://schemas.microsoft.com/office/drawing/2014/main" id="{023EF94A-A89B-4ABC-AA47-D062427E22E2}"/>
              </a:ext>
            </a:extLst>
          </p:cNvPr>
          <p:cNvSpPr/>
          <p:nvPr/>
        </p:nvSpPr>
        <p:spPr>
          <a:xfrm>
            <a:off x="827088" y="5373688"/>
            <a:ext cx="4968875" cy="719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詳しくは、パンフレットや</a:t>
            </a:r>
            <a:r>
              <a:rPr lang="en-US" altLang="ja-JP" b="1" dirty="0"/>
              <a:t>JEES</a:t>
            </a:r>
            <a:r>
              <a:rPr lang="ja-JP" altLang="en-US" b="1" dirty="0"/>
              <a:t>のウェブサイトを参照してください。</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F2004FD-32E1-4EC4-8B13-33057F89B6B8}"/>
              </a:ext>
            </a:extLst>
          </p:cNvPr>
          <p:cNvSpPr>
            <a:spLocks noGrp="1" noChangeArrowheads="1"/>
          </p:cNvSpPr>
          <p:nvPr>
            <p:ph type="title"/>
          </p:nvPr>
        </p:nvSpPr>
        <p:spPr/>
        <p:txBody>
          <a:bodyPr/>
          <a:lstStyle/>
          <a:p>
            <a:pPr eaLnBrk="1" hangingPunct="1"/>
            <a:r>
              <a:rPr lang="en-US" altLang="ja-JP" sz="3400"/>
              <a:t>7</a:t>
            </a:r>
            <a:r>
              <a:rPr lang="ja-JP" altLang="en-US" sz="3400"/>
              <a:t>．健康管理、相談窓口</a:t>
            </a:r>
            <a:endParaRPr lang="en-US" altLang="ja-JP" sz="3400"/>
          </a:p>
        </p:txBody>
      </p:sp>
      <p:sp>
        <p:nvSpPr>
          <p:cNvPr id="8" name="横巻き 7">
            <a:extLst>
              <a:ext uri="{FF2B5EF4-FFF2-40B4-BE49-F238E27FC236}">
                <a16:creationId xmlns:a16="http://schemas.microsoft.com/office/drawing/2014/main" id="{70360CD0-C471-4C32-BD77-48CE380B23D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14</a:t>
            </a:r>
            <a:r>
              <a:rPr lang="ja-JP" altLang="en-US" sz="1200" b="1" dirty="0">
                <a:latin typeface="+mj-ea"/>
                <a:ea typeface="+mj-ea"/>
              </a:rPr>
              <a:t>頁</a:t>
            </a:r>
          </a:p>
        </p:txBody>
      </p:sp>
      <p:sp>
        <p:nvSpPr>
          <p:cNvPr id="9" name="Rectangle 3">
            <a:extLst>
              <a:ext uri="{FF2B5EF4-FFF2-40B4-BE49-F238E27FC236}">
                <a16:creationId xmlns:a16="http://schemas.microsoft.com/office/drawing/2014/main" id="{CA3E4B15-FCD9-4F3A-8232-1D4259E660B2}"/>
              </a:ext>
            </a:extLst>
          </p:cNvPr>
          <p:cNvSpPr txBox="1">
            <a:spLocks noChangeArrowheads="1"/>
          </p:cNvSpPr>
          <p:nvPr/>
        </p:nvSpPr>
        <p:spPr bwMode="auto">
          <a:xfrm>
            <a:off x="395288" y="1274763"/>
            <a:ext cx="8339137"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健康診断</a:t>
            </a:r>
          </a:p>
          <a:p>
            <a:pPr marL="538163" lvl="1" indent="-269875" eaLnBrk="1" hangingPunct="1">
              <a:defRPr/>
            </a:pPr>
            <a:r>
              <a:rPr lang="ja-JP" altLang="en-US" sz="1800" dirty="0"/>
              <a:t>健康を保持するのも義務。</a:t>
            </a:r>
          </a:p>
          <a:p>
            <a:pPr marL="538163" lvl="1" indent="-269875" eaLnBrk="1" hangingPunct="1">
              <a:defRPr/>
            </a:pPr>
            <a:r>
              <a:rPr lang="ja-JP" altLang="en-US" sz="1800" dirty="0"/>
              <a:t>大学が実施する健康診断を受診すること。</a:t>
            </a:r>
          </a:p>
          <a:p>
            <a:pPr marL="538163" lvl="1" indent="-269875" eaLnBrk="1" hangingPunct="1">
              <a:defRPr/>
            </a:pPr>
            <a:r>
              <a:rPr lang="ja-JP" altLang="en-US" sz="1800" dirty="0"/>
              <a:t>有害性のある業務について</a:t>
            </a:r>
            <a:br>
              <a:rPr lang="en-US" altLang="ja-JP" sz="1800" dirty="0"/>
            </a:br>
            <a:r>
              <a:rPr lang="ja-JP" altLang="en-US" sz="1800" dirty="0"/>
              <a:t>は特殊健康診断がある。</a:t>
            </a: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ja-JP" altLang="en-US" sz="1800" dirty="0"/>
          </a:p>
          <a:p>
            <a:pPr marL="538163" lvl="1" indent="-269875" eaLnBrk="1" hangingPunct="1">
              <a:defRPr/>
            </a:pPr>
            <a:r>
              <a:rPr lang="ja-JP" altLang="en-US" sz="1800" dirty="0"/>
              <a:t>健康診断受診後の保健指導</a:t>
            </a:r>
            <a:br>
              <a:rPr lang="en-US" altLang="ja-JP" sz="1800" dirty="0"/>
            </a:br>
            <a:r>
              <a:rPr lang="ja-JP" altLang="en-US" sz="1800" dirty="0"/>
              <a:t>などの呼び出しに応じること。</a:t>
            </a:r>
          </a:p>
        </p:txBody>
      </p:sp>
      <p:sp>
        <p:nvSpPr>
          <p:cNvPr id="4" name="角丸四角形吹き出し 3">
            <a:extLst>
              <a:ext uri="{FF2B5EF4-FFF2-40B4-BE49-F238E27FC236}">
                <a16:creationId xmlns:a16="http://schemas.microsoft.com/office/drawing/2014/main" id="{F23F00F7-1DD2-4209-8645-45E77C4A35F3}"/>
              </a:ext>
            </a:extLst>
          </p:cNvPr>
          <p:cNvSpPr/>
          <p:nvPr/>
        </p:nvSpPr>
        <p:spPr>
          <a:xfrm>
            <a:off x="1258888" y="3346450"/>
            <a:ext cx="2374900" cy="1041400"/>
          </a:xfrm>
          <a:prstGeom prst="wedgeRoundRectCallout">
            <a:avLst>
              <a:gd name="adj1" fmla="val 6878"/>
              <a:gd name="adj2" fmla="val -8339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粉</a:t>
            </a:r>
            <a:r>
              <a:rPr lang="ja-JP" altLang="en-US" b="1" dirty="0" err="1"/>
              <a:t>じん</a:t>
            </a:r>
            <a:r>
              <a:rPr lang="ja-JP" altLang="en-US" b="1" dirty="0"/>
              <a:t>、鉛、有機溶剤や特定化学物質、放射線など</a:t>
            </a:r>
          </a:p>
        </p:txBody>
      </p:sp>
      <p:pic>
        <p:nvPicPr>
          <p:cNvPr id="64518" name="図 9">
            <a:extLst>
              <a:ext uri="{FF2B5EF4-FFF2-40B4-BE49-F238E27FC236}">
                <a16:creationId xmlns:a16="http://schemas.microsoft.com/office/drawing/2014/main" id="{1C0E52A1-87DE-4151-8008-5DB2B1072477}"/>
              </a:ext>
            </a:extLst>
          </p:cNvPr>
          <p:cNvPicPr>
            <a:picLocks noChangeAspect="1"/>
          </p:cNvPicPr>
          <p:nvPr/>
        </p:nvPicPr>
        <p:blipFill>
          <a:blip r:embed="rId3">
            <a:extLst>
              <a:ext uri="{28A0092B-C50C-407E-A947-70E740481C1C}">
                <a14:useLocalDpi xmlns:a14="http://schemas.microsoft.com/office/drawing/2010/main" val="0"/>
              </a:ext>
            </a:extLst>
          </a:blip>
          <a:srcRect l="29045" t="14561" r="-2" b="12059"/>
          <a:stretch>
            <a:fillRect/>
          </a:stretch>
        </p:blipFill>
        <p:spPr bwMode="auto">
          <a:xfrm>
            <a:off x="3924300" y="2492375"/>
            <a:ext cx="4968875" cy="3744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53B7D15E-1A75-46DA-AF95-0254CB25E703}"/>
              </a:ext>
            </a:extLst>
          </p:cNvPr>
          <p:cNvSpPr txBox="1"/>
          <p:nvPr/>
        </p:nvSpPr>
        <p:spPr>
          <a:xfrm>
            <a:off x="1403350" y="5591175"/>
            <a:ext cx="2520950" cy="646113"/>
          </a:xfrm>
          <a:prstGeom prst="rect">
            <a:avLst/>
          </a:prstGeom>
          <a:noFill/>
          <a:ln w="28575">
            <a:solidFill>
              <a:schemeClr val="bg1">
                <a:lumMod val="50000"/>
              </a:schemeClr>
            </a:solidFill>
          </a:ln>
        </p:spPr>
        <p:txBody>
          <a:bodyPr>
            <a:spAutoFit/>
          </a:bodyPr>
          <a:lstStyle/>
          <a:p>
            <a:pPr>
              <a:defRPr/>
            </a:pPr>
            <a:r>
              <a:rPr lang="ja-JP" altLang="en-US" dirty="0"/>
              <a:t>本郷キャンパス</a:t>
            </a:r>
            <a:endParaRPr lang="en-US" altLang="ja-JP" dirty="0"/>
          </a:p>
          <a:p>
            <a:pPr>
              <a:defRPr/>
            </a:pPr>
            <a:r>
              <a:rPr lang="ja-JP" altLang="en-US" dirty="0"/>
              <a:t>保健センターの場所→</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ADCF99FA-D664-4701-BF61-4D6ADB454AF0}"/>
              </a:ext>
            </a:extLst>
          </p:cNvPr>
          <p:cNvSpPr txBox="1">
            <a:spLocks noChangeArrowheads="1"/>
          </p:cNvSpPr>
          <p:nvPr/>
        </p:nvSpPr>
        <p:spPr bwMode="auto">
          <a:xfrm>
            <a:off x="409575" y="1341438"/>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メンタルヘルス</a:t>
            </a:r>
            <a:endParaRPr lang="en-US" altLang="ja-JP" sz="2400" kern="0" dirty="0">
              <a:solidFill>
                <a:srgbClr val="0000FF"/>
              </a:solidFill>
            </a:endParaRPr>
          </a:p>
          <a:p>
            <a:pPr eaLnBrk="1" hangingPunct="1">
              <a:defRPr/>
            </a:pPr>
            <a:endParaRPr lang="en-US" altLang="ja-JP" sz="2400" kern="0" dirty="0">
              <a:solidFill>
                <a:srgbClr val="0000FF"/>
              </a:solidFill>
            </a:endParaRPr>
          </a:p>
          <a:p>
            <a:pPr eaLnBrk="1" hangingPunct="1">
              <a:defRPr/>
            </a:pPr>
            <a:endParaRPr lang="en-US" altLang="ja-JP" sz="2400" kern="0" dirty="0">
              <a:solidFill>
                <a:srgbClr val="0000FF"/>
              </a:solidFill>
            </a:endParaRPr>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eaLnBrk="1" hangingPunct="1">
              <a:defRPr/>
            </a:pPr>
            <a:r>
              <a:rPr lang="ja-JP" altLang="en-US" sz="2400" kern="0" dirty="0">
                <a:solidFill>
                  <a:srgbClr val="0000FF"/>
                </a:solidFill>
              </a:rPr>
              <a:t>ハラスメント対策</a:t>
            </a:r>
          </a:p>
        </p:txBody>
      </p:sp>
      <p:sp>
        <p:nvSpPr>
          <p:cNvPr id="66563" name="Rectangle 2">
            <a:extLst>
              <a:ext uri="{FF2B5EF4-FFF2-40B4-BE49-F238E27FC236}">
                <a16:creationId xmlns:a16="http://schemas.microsoft.com/office/drawing/2014/main" id="{46D18861-0650-458C-A6FC-36F50F44F63D}"/>
              </a:ext>
            </a:extLst>
          </p:cNvPr>
          <p:cNvSpPr>
            <a:spLocks noGrp="1" noChangeArrowheads="1"/>
          </p:cNvSpPr>
          <p:nvPr>
            <p:ph type="title"/>
          </p:nvPr>
        </p:nvSpPr>
        <p:spPr/>
        <p:txBody>
          <a:bodyPr/>
          <a:lstStyle/>
          <a:p>
            <a:pPr eaLnBrk="1" hangingPunct="1"/>
            <a:r>
              <a:rPr lang="en-US" altLang="ja-JP" sz="3400"/>
              <a:t>7</a:t>
            </a:r>
            <a:r>
              <a:rPr lang="ja-JP" altLang="en-US" sz="3400"/>
              <a:t>．健康管理、相談窓口</a:t>
            </a:r>
            <a:endParaRPr lang="en-US" altLang="ja-JP" sz="3400"/>
          </a:p>
        </p:txBody>
      </p:sp>
      <p:sp>
        <p:nvSpPr>
          <p:cNvPr id="8" name="横巻き 7">
            <a:extLst>
              <a:ext uri="{FF2B5EF4-FFF2-40B4-BE49-F238E27FC236}">
                <a16:creationId xmlns:a16="http://schemas.microsoft.com/office/drawing/2014/main" id="{C97CBD79-B1E7-4A92-9DB9-06ED6DDE590F}"/>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14</a:t>
            </a:r>
            <a:r>
              <a:rPr lang="ja-JP" altLang="en-US" sz="1200" b="1" dirty="0">
                <a:latin typeface="+mj-ea"/>
                <a:ea typeface="+mj-ea"/>
              </a:rPr>
              <a:t>頁</a:t>
            </a:r>
          </a:p>
        </p:txBody>
      </p:sp>
      <p:pic>
        <p:nvPicPr>
          <p:cNvPr id="66565" name="図 2">
            <a:extLst>
              <a:ext uri="{FF2B5EF4-FFF2-40B4-BE49-F238E27FC236}">
                <a16:creationId xmlns:a16="http://schemas.microsoft.com/office/drawing/2014/main" id="{7471A141-F9A9-4FB7-A7EF-82FB2FC6E5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420938"/>
            <a:ext cx="18224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6" name="グループ化 5">
            <a:extLst>
              <a:ext uri="{FF2B5EF4-FFF2-40B4-BE49-F238E27FC236}">
                <a16:creationId xmlns:a16="http://schemas.microsoft.com/office/drawing/2014/main" id="{E1C2C1C7-08D3-4036-BEB7-6BA83A3FA423}"/>
              </a:ext>
            </a:extLst>
          </p:cNvPr>
          <p:cNvGrpSpPr>
            <a:grpSpLocks/>
          </p:cNvGrpSpPr>
          <p:nvPr/>
        </p:nvGrpSpPr>
        <p:grpSpPr bwMode="auto">
          <a:xfrm>
            <a:off x="728663" y="1758950"/>
            <a:ext cx="1874837" cy="1323975"/>
            <a:chOff x="728550" y="1758757"/>
            <a:chExt cx="1874576" cy="1324262"/>
          </a:xfrm>
        </p:grpSpPr>
        <p:sp>
          <p:nvSpPr>
            <p:cNvPr id="5" name="雲 4">
              <a:extLst>
                <a:ext uri="{FF2B5EF4-FFF2-40B4-BE49-F238E27FC236}">
                  <a16:creationId xmlns:a16="http://schemas.microsoft.com/office/drawing/2014/main" id="{92707777-CD69-4D14-A339-5E206A989CA8}"/>
                </a:ext>
              </a:extLst>
            </p:cNvPr>
            <p:cNvSpPr/>
            <p:nvPr/>
          </p:nvSpPr>
          <p:spPr>
            <a:xfrm rot="936827">
              <a:off x="728550" y="1758757"/>
              <a:ext cx="1820609" cy="132426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77" name="テキスト ボックス 1">
              <a:extLst>
                <a:ext uri="{FF2B5EF4-FFF2-40B4-BE49-F238E27FC236}">
                  <a16:creationId xmlns:a16="http://schemas.microsoft.com/office/drawing/2014/main" id="{BEFACA89-9009-43E8-A6DE-DFE818F98EED}"/>
                </a:ext>
              </a:extLst>
            </p:cNvPr>
            <p:cNvSpPr txBox="1">
              <a:spLocks noChangeArrowheads="1"/>
            </p:cNvSpPr>
            <p:nvPr/>
          </p:nvSpPr>
          <p:spPr bwMode="auto">
            <a:xfrm>
              <a:off x="946942" y="1959223"/>
              <a:ext cx="16561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よく眠れない、寝た感じが</a:t>
              </a:r>
              <a:br>
                <a:rPr lang="en-US" altLang="ja-JP">
                  <a:latin typeface="AR P丸ゴシック体E" panose="020F0900000000000000" pitchFamily="50" charset="-128"/>
                  <a:ea typeface="AR P丸ゴシック体E" panose="020F0900000000000000" pitchFamily="50" charset="-128"/>
                </a:rPr>
              </a:br>
              <a:r>
                <a:rPr lang="ja-JP" altLang="en-US">
                  <a:latin typeface="AR P丸ゴシック体E" panose="020F0900000000000000" pitchFamily="50" charset="-128"/>
                  <a:ea typeface="AR P丸ゴシック体E" panose="020F0900000000000000" pitchFamily="50" charset="-128"/>
                </a:rPr>
                <a:t>しない</a:t>
              </a:r>
              <a:r>
                <a:rPr lang="en-US" altLang="ja-JP">
                  <a:latin typeface="AR P丸ゴシック体E" panose="020F0900000000000000" pitchFamily="50" charset="-128"/>
                  <a:ea typeface="AR P丸ゴシック体E" panose="020F0900000000000000" pitchFamily="50" charset="-128"/>
                </a:rPr>
                <a:t>…</a:t>
              </a:r>
              <a:endParaRPr lang="ja-JP" altLang="en-US">
                <a:latin typeface="AR P丸ゴシック体E" panose="020F0900000000000000" pitchFamily="50" charset="-128"/>
                <a:ea typeface="AR P丸ゴシック体E" panose="020F0900000000000000" pitchFamily="50" charset="-128"/>
              </a:endParaRPr>
            </a:p>
          </p:txBody>
        </p:sp>
      </p:grpSp>
      <p:grpSp>
        <p:nvGrpSpPr>
          <p:cNvPr id="66567" name="グループ化 6">
            <a:extLst>
              <a:ext uri="{FF2B5EF4-FFF2-40B4-BE49-F238E27FC236}">
                <a16:creationId xmlns:a16="http://schemas.microsoft.com/office/drawing/2014/main" id="{2998BBD6-282F-48A9-99E0-920D4206410E}"/>
              </a:ext>
            </a:extLst>
          </p:cNvPr>
          <p:cNvGrpSpPr>
            <a:grpSpLocks/>
          </p:cNvGrpSpPr>
          <p:nvPr/>
        </p:nvGrpSpPr>
        <p:grpSpPr bwMode="auto">
          <a:xfrm>
            <a:off x="3314700" y="3316288"/>
            <a:ext cx="1820863" cy="1325562"/>
            <a:chOff x="3083098" y="3571037"/>
            <a:chExt cx="1821386" cy="1324262"/>
          </a:xfrm>
        </p:grpSpPr>
        <p:sp>
          <p:nvSpPr>
            <p:cNvPr id="13" name="雲 12">
              <a:extLst>
                <a:ext uri="{FF2B5EF4-FFF2-40B4-BE49-F238E27FC236}">
                  <a16:creationId xmlns:a16="http://schemas.microsoft.com/office/drawing/2014/main" id="{CAAB3998-73BD-430C-9339-3D0E7A084672}"/>
                </a:ext>
              </a:extLst>
            </p:cNvPr>
            <p:cNvSpPr/>
            <p:nvPr/>
          </p:nvSpPr>
          <p:spPr>
            <a:xfrm>
              <a:off x="3083098" y="3571037"/>
              <a:ext cx="1821386" cy="132426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75" name="テキスト ボックス 11">
              <a:extLst>
                <a:ext uri="{FF2B5EF4-FFF2-40B4-BE49-F238E27FC236}">
                  <a16:creationId xmlns:a16="http://schemas.microsoft.com/office/drawing/2014/main" id="{DCAA1976-29AD-4084-86F5-7503CA060C86}"/>
                </a:ext>
              </a:extLst>
            </p:cNvPr>
            <p:cNvSpPr txBox="1">
              <a:spLocks noChangeArrowheads="1"/>
            </p:cNvSpPr>
            <p:nvPr/>
          </p:nvSpPr>
          <p:spPr bwMode="auto">
            <a:xfrm>
              <a:off x="3360464" y="3827611"/>
              <a:ext cx="12666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仕事、大学に行くのがつらい</a:t>
              </a:r>
              <a:r>
                <a:rPr lang="en-US" altLang="ja-JP">
                  <a:latin typeface="AR P丸ゴシック体E" panose="020F0900000000000000" pitchFamily="50" charset="-128"/>
                  <a:ea typeface="AR P丸ゴシック体E" panose="020F0900000000000000" pitchFamily="50" charset="-128"/>
                </a:rPr>
                <a:t>…</a:t>
              </a:r>
              <a:endParaRPr lang="ja-JP" altLang="en-US">
                <a:latin typeface="AR P丸ゴシック体E" panose="020F0900000000000000" pitchFamily="50" charset="-128"/>
                <a:ea typeface="AR P丸ゴシック体E" panose="020F0900000000000000" pitchFamily="50" charset="-128"/>
              </a:endParaRPr>
            </a:p>
          </p:txBody>
        </p:sp>
      </p:grpSp>
      <p:sp>
        <p:nvSpPr>
          <p:cNvPr id="15" name="雲 14">
            <a:extLst>
              <a:ext uri="{FF2B5EF4-FFF2-40B4-BE49-F238E27FC236}">
                <a16:creationId xmlns:a16="http://schemas.microsoft.com/office/drawing/2014/main" id="{0E9D9173-68E1-49DB-ABED-497C9C505C17}"/>
              </a:ext>
            </a:extLst>
          </p:cNvPr>
          <p:cNvSpPr/>
          <p:nvPr/>
        </p:nvSpPr>
        <p:spPr>
          <a:xfrm rot="21428381">
            <a:off x="438150" y="3098800"/>
            <a:ext cx="1492250" cy="1325563"/>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69" name="テキスト ボックス 10">
            <a:extLst>
              <a:ext uri="{FF2B5EF4-FFF2-40B4-BE49-F238E27FC236}">
                <a16:creationId xmlns:a16="http://schemas.microsoft.com/office/drawing/2014/main" id="{E9E73707-E114-4C38-B6D1-AD249DD4D282}"/>
              </a:ext>
            </a:extLst>
          </p:cNvPr>
          <p:cNvSpPr txBox="1">
            <a:spLocks noChangeArrowheads="1"/>
          </p:cNvSpPr>
          <p:nvPr/>
        </p:nvSpPr>
        <p:spPr bwMode="auto">
          <a:xfrm>
            <a:off x="623888" y="3257550"/>
            <a:ext cx="10747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何も</a:t>
            </a:r>
            <a:br>
              <a:rPr lang="en-US" altLang="ja-JP">
                <a:latin typeface="AR P丸ゴシック体E" panose="020F0900000000000000" pitchFamily="50" charset="-128"/>
                <a:ea typeface="AR P丸ゴシック体E" panose="020F0900000000000000" pitchFamily="50" charset="-128"/>
              </a:rPr>
            </a:br>
            <a:r>
              <a:rPr lang="ja-JP" altLang="en-US">
                <a:latin typeface="AR P丸ゴシック体E" panose="020F0900000000000000" pitchFamily="50" charset="-128"/>
                <a:ea typeface="AR P丸ゴシック体E" panose="020F0900000000000000" pitchFamily="50" charset="-128"/>
              </a:rPr>
              <a:t>やる気が</a:t>
            </a:r>
            <a:br>
              <a:rPr lang="en-US" altLang="ja-JP">
                <a:latin typeface="AR P丸ゴシック体E" panose="020F0900000000000000" pitchFamily="50" charset="-128"/>
                <a:ea typeface="AR P丸ゴシック体E" panose="020F0900000000000000" pitchFamily="50" charset="-128"/>
              </a:rPr>
            </a:br>
            <a:r>
              <a:rPr lang="ja-JP" altLang="en-US">
                <a:latin typeface="AR P丸ゴシック体E" panose="020F0900000000000000" pitchFamily="50" charset="-128"/>
                <a:ea typeface="AR P丸ゴシック体E" panose="020F0900000000000000" pitchFamily="50" charset="-128"/>
              </a:rPr>
              <a:t>起きない</a:t>
            </a:r>
          </a:p>
        </p:txBody>
      </p:sp>
      <p:sp>
        <p:nvSpPr>
          <p:cNvPr id="16" name="雲 15">
            <a:extLst>
              <a:ext uri="{FF2B5EF4-FFF2-40B4-BE49-F238E27FC236}">
                <a16:creationId xmlns:a16="http://schemas.microsoft.com/office/drawing/2014/main" id="{7A2BEE78-6C8F-4993-ADC2-BFA751D88907}"/>
              </a:ext>
            </a:extLst>
          </p:cNvPr>
          <p:cNvSpPr/>
          <p:nvPr/>
        </p:nvSpPr>
        <p:spPr>
          <a:xfrm rot="519668">
            <a:off x="3016250" y="2057400"/>
            <a:ext cx="1738313" cy="1092200"/>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71" name="テキスト ボックス 9">
            <a:extLst>
              <a:ext uri="{FF2B5EF4-FFF2-40B4-BE49-F238E27FC236}">
                <a16:creationId xmlns:a16="http://schemas.microsoft.com/office/drawing/2014/main" id="{AEEDD863-CFB6-4812-B99D-64A7C2A19B36}"/>
              </a:ext>
            </a:extLst>
          </p:cNvPr>
          <p:cNvSpPr txBox="1">
            <a:spLocks noChangeArrowheads="1"/>
          </p:cNvSpPr>
          <p:nvPr/>
        </p:nvSpPr>
        <p:spPr bwMode="auto">
          <a:xfrm>
            <a:off x="3203575" y="2235200"/>
            <a:ext cx="15160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夜中、早朝に目が覚める</a:t>
            </a:r>
          </a:p>
        </p:txBody>
      </p:sp>
      <p:sp>
        <p:nvSpPr>
          <p:cNvPr id="2" name="角丸四角形 1">
            <a:extLst>
              <a:ext uri="{FF2B5EF4-FFF2-40B4-BE49-F238E27FC236}">
                <a16:creationId xmlns:a16="http://schemas.microsoft.com/office/drawing/2014/main" id="{D405F346-ED71-4BE1-ADC7-5F26E0A95B01}"/>
              </a:ext>
            </a:extLst>
          </p:cNvPr>
          <p:cNvSpPr/>
          <p:nvPr/>
        </p:nvSpPr>
        <p:spPr>
          <a:xfrm>
            <a:off x="5132388" y="1446213"/>
            <a:ext cx="3443287" cy="3357562"/>
          </a:xfrm>
          <a:prstGeom prst="roundRect">
            <a:avLst>
              <a:gd name="adj" fmla="val 6476"/>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a:latin typeface="AR P丸ゴシック体E" panose="020F0900000000000000" pitchFamily="50" charset="-128"/>
                <a:ea typeface="AR P丸ゴシック体E" panose="020F0900000000000000" pitchFamily="50" charset="-128"/>
                <a:cs typeface="Times New Roman" panose="02020603050405020304" pitchFamily="18" charset="0"/>
              </a:rPr>
              <a:t>メンタルヘルスに関する</a:t>
            </a:r>
            <a:br>
              <a:rPr lang="en-US" altLang="ja-JP">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a:latin typeface="AR P丸ゴシック体E" panose="020F0900000000000000" pitchFamily="50" charset="-128"/>
                <a:ea typeface="AR P丸ゴシック体E" panose="020F0900000000000000" pitchFamily="50" charset="-128"/>
                <a:cs typeface="Times New Roman" panose="02020603050405020304" pitchFamily="18" charset="0"/>
              </a:rPr>
              <a:t>相談窓口</a:t>
            </a:r>
          </a:p>
          <a:p>
            <a:pPr>
              <a:defRPr/>
            </a:pP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○産業医室</a:t>
            </a:r>
            <a:b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b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（内線</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28429</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03-5841-8429</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○保健センター精神保健支援室</a:t>
            </a:r>
            <a:b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b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（内線</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22578</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03-5841-2578</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○理学部学生支援室</a:t>
            </a:r>
            <a:b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b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（理学部</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1</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号館中央棟</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132</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号室、</a:t>
            </a: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　内線</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28296</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p>
        </p:txBody>
      </p:sp>
      <p:sp>
        <p:nvSpPr>
          <p:cNvPr id="17" name="角丸四角形 16">
            <a:extLst>
              <a:ext uri="{FF2B5EF4-FFF2-40B4-BE49-F238E27FC236}">
                <a16:creationId xmlns:a16="http://schemas.microsoft.com/office/drawing/2014/main" id="{9322EC30-9666-499C-901E-219B12916CAC}"/>
              </a:ext>
            </a:extLst>
          </p:cNvPr>
          <p:cNvSpPr/>
          <p:nvPr/>
        </p:nvSpPr>
        <p:spPr>
          <a:xfrm>
            <a:off x="584200" y="5092700"/>
            <a:ext cx="8091488" cy="1014413"/>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ハラスメントに関する相談窓口</a:t>
            </a:r>
          </a:p>
          <a:p>
            <a:pPr>
              <a:defRPr/>
            </a:pPr>
            <a:r>
              <a:rPr lang="ja-JP" altLang="en-US" dirty="0">
                <a:latin typeface="Times New Roman" panose="02020603050405020304" pitchFamily="18" charset="0"/>
                <a:ea typeface="AR P丸ゴシック体E" panose="020F0900000000000000" pitchFamily="50" charset="-128"/>
                <a:cs typeface="Times New Roman" panose="02020603050405020304" pitchFamily="18" charset="0"/>
              </a:rPr>
              <a:t>○東京大学ハラスメント相談所　（内線</a:t>
            </a:r>
            <a:r>
              <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rPr>
              <a:t>22233</a:t>
            </a:r>
            <a:r>
              <a:rPr lang="ja-JP" altLang="en-US" dirty="0" err="1">
                <a:latin typeface="Times New Roman" panose="02020603050405020304" pitchFamily="18" charset="0"/>
                <a:ea typeface="AR P丸ゴシック体E" panose="020F0900000000000000" pitchFamily="50" charset="-128"/>
                <a:cs typeface="Times New Roman" panose="02020603050405020304" pitchFamily="18" charset="0"/>
              </a:rPr>
              <a:t>、</a:t>
            </a:r>
            <a:r>
              <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rPr>
              <a:t>03-5841-2233</a:t>
            </a:r>
            <a:r>
              <a:rPr lang="ja-JP" altLang="en-US" dirty="0">
                <a:latin typeface="Times New Roman" panose="02020603050405020304" pitchFamily="18" charset="0"/>
                <a:ea typeface="AR P丸ゴシック体E" panose="020F0900000000000000" pitchFamily="50" charset="-128"/>
                <a:cs typeface="Times New Roman" panose="02020603050405020304" pitchFamily="18" charset="0"/>
              </a:rPr>
              <a:t>）</a:t>
            </a:r>
            <a:endPar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dirty="0">
                <a:latin typeface="Times New Roman" panose="02020603050405020304" pitchFamily="18" charset="0"/>
                <a:ea typeface="AR P丸ゴシック体E" panose="020F0900000000000000" pitchFamily="50" charset="-128"/>
                <a:cs typeface="Times New Roman" panose="02020603050405020304" pitchFamily="18" charset="0"/>
              </a:rPr>
              <a:t>○理学部ハラスメント相談員（各専攻、学科の事務室に問い合わせてください）</a:t>
            </a:r>
            <a:endPar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319BFE5C-7239-4F01-BC8F-05D1C81BF944}"/>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15</a:t>
            </a:r>
            <a:r>
              <a:rPr lang="ja-JP" altLang="en-US" sz="1200" b="1" dirty="0">
                <a:latin typeface="+mj-ea"/>
                <a:ea typeface="+mj-ea"/>
              </a:rPr>
              <a:t>頁</a:t>
            </a:r>
          </a:p>
        </p:txBody>
      </p:sp>
      <p:sp>
        <p:nvSpPr>
          <p:cNvPr id="12" name="Rectangle 2">
            <a:extLst>
              <a:ext uri="{FF2B5EF4-FFF2-40B4-BE49-F238E27FC236}">
                <a16:creationId xmlns:a16="http://schemas.microsoft.com/office/drawing/2014/main" id="{BE543810-6438-4091-9DBA-B17672BB730C}"/>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実験研究の注意事項①</a:t>
            </a:r>
            <a:br>
              <a:rPr lang="en-US" altLang="ja-JP" sz="3200" dirty="0">
                <a:solidFill>
                  <a:srgbClr val="000000"/>
                </a:solidFill>
                <a:cs typeface="+mn-cs"/>
              </a:rPr>
            </a:br>
            <a:r>
              <a:rPr lang="ja-JP" altLang="en-US" sz="3200" kern="1200" dirty="0">
                <a:solidFill>
                  <a:srgbClr val="000000"/>
                </a:solidFill>
                <a:cs typeface="+mn-cs"/>
              </a:rPr>
              <a:t>全般的事項</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78413265-9650-400D-872D-684EC0E72F92}"/>
              </a:ext>
            </a:extLst>
          </p:cNvPr>
          <p:cNvSpPr txBox="1">
            <a:spLocks noChangeArrowheads="1"/>
          </p:cNvSpPr>
          <p:nvPr/>
        </p:nvSpPr>
        <p:spPr bwMode="auto">
          <a:xfrm>
            <a:off x="409575" y="1255713"/>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安全管理の基本</a:t>
            </a:r>
          </a:p>
          <a:p>
            <a:pPr eaLnBrk="1" hangingPunct="1">
              <a:spcBef>
                <a:spcPct val="50000"/>
              </a:spcBef>
              <a:buClrTx/>
              <a:buFontTx/>
              <a:buNone/>
              <a:defRPr/>
            </a:pPr>
            <a:r>
              <a:rPr lang="en-US" altLang="ja-JP" sz="2000" kern="0" dirty="0">
                <a:solidFill>
                  <a:srgbClr val="000000"/>
                </a:solidFill>
              </a:rPr>
              <a:t>	</a:t>
            </a:r>
          </a:p>
          <a:p>
            <a:pPr eaLnBrk="1" hangingPunct="1">
              <a:spcBef>
                <a:spcPct val="50000"/>
              </a:spcBef>
              <a:buClrTx/>
              <a:buFontTx/>
              <a:buNone/>
              <a:defRPr/>
            </a:pPr>
            <a:endParaRPr lang="en-US" altLang="ja-JP" sz="2000" kern="0" dirty="0">
              <a:solidFill>
                <a:srgbClr val="000000"/>
              </a:solidFill>
              <a:latin typeface="ＭＳ Ｐゴシック" panose="020B0600070205080204" pitchFamily="50" charset="-128"/>
            </a:endParaRPr>
          </a:p>
          <a:p>
            <a:pPr eaLnBrk="1" hangingPunct="1">
              <a:spcBef>
                <a:spcPct val="50000"/>
              </a:spcBef>
              <a:buClrTx/>
              <a:buFontTx/>
              <a:buNone/>
              <a:defRPr/>
            </a:pPr>
            <a:r>
              <a:rPr lang="en-US" altLang="ja-JP" sz="2000" kern="0" dirty="0">
                <a:solidFill>
                  <a:srgbClr val="000000"/>
                </a:solidFill>
                <a:latin typeface="ＭＳ Ｐゴシック" panose="020B0600070205080204" pitchFamily="50" charset="-128"/>
              </a:rPr>
              <a:t>	</a:t>
            </a:r>
            <a:r>
              <a:rPr lang="ja-JP" altLang="en-US" sz="1800" dirty="0">
                <a:latin typeface="ＭＳ Ｐゴシック" panose="020B0600070205080204" pitchFamily="50" charset="-128"/>
              </a:rPr>
              <a:t>・</a:t>
            </a:r>
            <a:r>
              <a:rPr lang="ja-JP" altLang="ja-JP" sz="1800" dirty="0">
                <a:latin typeface="ＭＳ Ｐゴシック" panose="020B0600070205080204" pitchFamily="50" charset="-128"/>
              </a:rPr>
              <a:t>安全データシート（</a:t>
            </a:r>
            <a:r>
              <a:rPr lang="en-US" altLang="ja-JP" sz="1800" dirty="0">
                <a:latin typeface="ＭＳ Ｐゴシック" panose="020B0600070205080204" pitchFamily="50" charset="-128"/>
              </a:rPr>
              <a:t>SDS</a:t>
            </a:r>
            <a:r>
              <a:rPr lang="ja-JP" altLang="ja-JP" sz="1800" dirty="0">
                <a:latin typeface="ＭＳ Ｐゴシック" panose="020B0600070205080204" pitchFamily="50" charset="-128"/>
              </a:rPr>
              <a:t>）</a:t>
            </a:r>
            <a:r>
              <a:rPr lang="ja-JP" altLang="en-US" sz="1800" dirty="0">
                <a:latin typeface="ＭＳ Ｐゴシック" panose="020B0600070205080204" pitchFamily="50" charset="-128"/>
              </a:rPr>
              <a:t>を活用する。</a:t>
            </a:r>
            <a:endParaRPr lang="ja-JP" altLang="ja-JP" sz="1800" dirty="0">
              <a:latin typeface="ＭＳ Ｐゴシック" panose="020B0600070205080204" pitchFamily="50" charset="-128"/>
            </a:endParaRPr>
          </a:p>
          <a:p>
            <a:pPr algn="just" eaLnBrk="1" hangingPunct="1">
              <a:spcBef>
                <a:spcPct val="0"/>
              </a:spcBef>
              <a:buClrTx/>
              <a:buFontTx/>
              <a:buNone/>
              <a:defRPr/>
            </a:pPr>
            <a:r>
              <a:rPr lang="en-US" altLang="ja-JP" sz="1800" dirty="0">
                <a:latin typeface="ＭＳ Ｐゴシック" panose="020B0600070205080204" pitchFamily="50" charset="-128"/>
              </a:rPr>
              <a:t>	</a:t>
            </a:r>
            <a:r>
              <a:rPr lang="ja-JP" altLang="en-US" sz="1800" dirty="0">
                <a:latin typeface="ＭＳ Ｐゴシック" panose="020B0600070205080204" pitchFamily="50" charset="-128"/>
              </a:rPr>
              <a:t>・</a:t>
            </a:r>
            <a:r>
              <a:rPr lang="ja-JP" altLang="ja-JP" sz="1800" dirty="0">
                <a:latin typeface="ＭＳ Ｐゴシック" panose="020B0600070205080204" pitchFamily="50" charset="-128"/>
              </a:rPr>
              <a:t>潜在危険性が高い場合は危険性の低い代替物の使用も検討</a:t>
            </a:r>
            <a:r>
              <a:rPr lang="ja-JP" altLang="en-US" sz="1800" kern="0" dirty="0">
                <a:solidFill>
                  <a:srgbClr val="000000"/>
                </a:solidFill>
              </a:rPr>
              <a:t>。</a:t>
            </a:r>
            <a:endParaRPr lang="en-US" altLang="ja-JP" sz="1800" kern="0" dirty="0">
              <a:solidFill>
                <a:srgbClr val="000000"/>
              </a:solidFill>
            </a:endParaRPr>
          </a:p>
          <a:p>
            <a:pPr algn="just" eaLnBrk="1" hangingPunct="1">
              <a:spcBef>
                <a:spcPct val="0"/>
              </a:spcBef>
              <a:buClrTx/>
              <a:buFontTx/>
              <a:buNone/>
              <a:defRPr/>
            </a:pP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p:txBody>
      </p:sp>
      <p:sp>
        <p:nvSpPr>
          <p:cNvPr id="68613" name="Rectangle 5">
            <a:extLst>
              <a:ext uri="{FF2B5EF4-FFF2-40B4-BE49-F238E27FC236}">
                <a16:creationId xmlns:a16="http://schemas.microsoft.com/office/drawing/2014/main" id="{FCF36636-5B30-4EB1-B16E-FBCE8E6C3A59}"/>
              </a:ext>
            </a:extLst>
          </p:cNvPr>
          <p:cNvSpPr>
            <a:spLocks noChangeArrowheads="1"/>
          </p:cNvSpPr>
          <p:nvPr/>
        </p:nvSpPr>
        <p:spPr bwMode="auto">
          <a:xfrm>
            <a:off x="974725" y="1778000"/>
            <a:ext cx="7200900" cy="930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ja-JP" sz="2400">
                <a:solidFill>
                  <a:schemeClr val="accent2"/>
                </a:solidFill>
                <a:latin typeface="ＭＳ Ｐゴシック" panose="020B0600070205080204" pitchFamily="50" charset="-128"/>
              </a:rPr>
              <a:t>使用する物質、装置の潜在危険性を知る。法規制についてもチェック。</a:t>
            </a:r>
            <a:endParaRPr lang="ja-JP" altLang="en-US" sz="2800">
              <a:latin typeface="ＭＳ Ｐゴシック" panose="020B0600070205080204" pitchFamily="50" charset="-128"/>
            </a:endParaRPr>
          </a:p>
        </p:txBody>
      </p:sp>
      <p:sp>
        <p:nvSpPr>
          <p:cNvPr id="68614" name="Rectangle 6">
            <a:extLst>
              <a:ext uri="{FF2B5EF4-FFF2-40B4-BE49-F238E27FC236}">
                <a16:creationId xmlns:a16="http://schemas.microsoft.com/office/drawing/2014/main" id="{DCB0D7F7-0B97-4807-BFEF-D86E6228DC00}"/>
              </a:ext>
            </a:extLst>
          </p:cNvPr>
          <p:cNvSpPr>
            <a:spLocks noChangeArrowheads="1"/>
          </p:cNvSpPr>
          <p:nvPr/>
        </p:nvSpPr>
        <p:spPr bwMode="auto">
          <a:xfrm>
            <a:off x="949325" y="3854450"/>
            <a:ext cx="6842125"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ja-JP" sz="2400">
                <a:solidFill>
                  <a:schemeClr val="accent2"/>
                </a:solidFill>
                <a:latin typeface="ＭＳ Ｐゴシック" panose="020B0600070205080204" pitchFamily="50" charset="-128"/>
              </a:rPr>
              <a:t>潜在危険を顕在化させないための安全対策立案</a:t>
            </a:r>
            <a:endParaRPr lang="ja-JP" altLang="en-US" sz="2000">
              <a:latin typeface="ＭＳ 明朝" panose="02020609040205080304" pitchFamily="17" charset="-128"/>
              <a:ea typeface="ＭＳ 明朝" panose="02020609040205080304" pitchFamily="17" charset="-128"/>
            </a:endParaRPr>
          </a:p>
        </p:txBody>
      </p:sp>
      <p:sp>
        <p:nvSpPr>
          <p:cNvPr id="68615" name="Rectangle 7">
            <a:extLst>
              <a:ext uri="{FF2B5EF4-FFF2-40B4-BE49-F238E27FC236}">
                <a16:creationId xmlns:a16="http://schemas.microsoft.com/office/drawing/2014/main" id="{B9658288-8EF8-49CB-AEC2-2345DF2A6F9D}"/>
              </a:ext>
            </a:extLst>
          </p:cNvPr>
          <p:cNvSpPr>
            <a:spLocks noChangeArrowheads="1"/>
          </p:cNvSpPr>
          <p:nvPr/>
        </p:nvSpPr>
        <p:spPr bwMode="auto">
          <a:xfrm>
            <a:off x="949325" y="5054600"/>
            <a:ext cx="6951663"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ja-JP" sz="2400">
                <a:solidFill>
                  <a:schemeClr val="accent2"/>
                </a:solidFill>
                <a:latin typeface="ＭＳ Ｐゴシック" panose="020B0600070205080204" pitchFamily="50" charset="-128"/>
              </a:rPr>
              <a:t>十分な安全対策を実行した上で実験・作業を実施</a:t>
            </a:r>
            <a:endParaRPr lang="ja-JP" altLang="en-US" sz="2000">
              <a:latin typeface="ＭＳ 明朝" panose="02020609040205080304" pitchFamily="17" charset="-128"/>
              <a:ea typeface="ＭＳ 明朝" panose="02020609040205080304" pitchFamily="17" charset="-128"/>
            </a:endParaRPr>
          </a:p>
        </p:txBody>
      </p:sp>
      <p:sp>
        <p:nvSpPr>
          <p:cNvPr id="17" name="下矢印 16">
            <a:extLst>
              <a:ext uri="{FF2B5EF4-FFF2-40B4-BE49-F238E27FC236}">
                <a16:creationId xmlns:a16="http://schemas.microsoft.com/office/drawing/2014/main" id="{82BC5C7F-0498-41BF-B1B1-E366FD27124E}"/>
              </a:ext>
            </a:extLst>
          </p:cNvPr>
          <p:cNvSpPr/>
          <p:nvPr/>
        </p:nvSpPr>
        <p:spPr>
          <a:xfrm>
            <a:off x="4090988" y="3457575"/>
            <a:ext cx="4841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8" name="下矢印 17">
            <a:extLst>
              <a:ext uri="{FF2B5EF4-FFF2-40B4-BE49-F238E27FC236}">
                <a16:creationId xmlns:a16="http://schemas.microsoft.com/office/drawing/2014/main" id="{CF3F1F08-4D1A-4035-A85E-A94EE0226425}"/>
              </a:ext>
            </a:extLst>
          </p:cNvPr>
          <p:cNvSpPr/>
          <p:nvPr/>
        </p:nvSpPr>
        <p:spPr>
          <a:xfrm>
            <a:off x="4090988" y="4508500"/>
            <a:ext cx="4841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03A076FC-F8D9-46B4-A979-EB6897E5745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15</a:t>
            </a:r>
            <a:r>
              <a:rPr lang="ja-JP" altLang="en-US" sz="1200" b="1" dirty="0">
                <a:latin typeface="+mj-ea"/>
                <a:ea typeface="+mj-ea"/>
              </a:rPr>
              <a:t>頁</a:t>
            </a:r>
          </a:p>
        </p:txBody>
      </p:sp>
      <p:sp>
        <p:nvSpPr>
          <p:cNvPr id="12" name="Rectangle 2">
            <a:extLst>
              <a:ext uri="{FF2B5EF4-FFF2-40B4-BE49-F238E27FC236}">
                <a16:creationId xmlns:a16="http://schemas.microsoft.com/office/drawing/2014/main" id="{F13DD4D7-EE79-449D-935F-674219F40F99}"/>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実験研究の注意事項①</a:t>
            </a:r>
            <a:br>
              <a:rPr lang="en-US" altLang="ja-JP" sz="3200" dirty="0">
                <a:solidFill>
                  <a:srgbClr val="000000"/>
                </a:solidFill>
                <a:cs typeface="+mn-cs"/>
              </a:rPr>
            </a:br>
            <a:r>
              <a:rPr lang="ja-JP" altLang="en-US" sz="3200" kern="1200" dirty="0">
                <a:solidFill>
                  <a:srgbClr val="000000"/>
                </a:solidFill>
                <a:cs typeface="+mn-cs"/>
              </a:rPr>
              <a:t>全般的事項</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B1832FD1-55ED-411E-8E96-35DF92AAD49B}"/>
              </a:ext>
            </a:extLst>
          </p:cNvPr>
          <p:cNvSpPr txBox="1">
            <a:spLocks noChangeArrowheads="1"/>
          </p:cNvSpPr>
          <p:nvPr/>
        </p:nvSpPr>
        <p:spPr bwMode="auto">
          <a:xfrm>
            <a:off x="409575" y="1341438"/>
            <a:ext cx="8166100" cy="5099050"/>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実験時の注意事項</a:t>
            </a:r>
          </a:p>
          <a:p>
            <a:pPr lvl="1" eaLnBrk="1" hangingPunct="1">
              <a:buClr>
                <a:srgbClr val="CC0000"/>
              </a:buClr>
              <a:defRPr/>
            </a:pPr>
            <a:r>
              <a:rPr lang="ja-JP" altLang="en-US" sz="2000" kern="0" dirty="0">
                <a:solidFill>
                  <a:srgbClr val="000000"/>
                </a:solidFill>
              </a:rPr>
              <a:t>実験室内は常に</a:t>
            </a:r>
            <a:r>
              <a:rPr lang="ja-JP" altLang="en-US" sz="2000" kern="0" dirty="0">
                <a:solidFill>
                  <a:srgbClr val="C00000"/>
                </a:solidFill>
              </a:rPr>
              <a:t>整理整頓</a:t>
            </a:r>
            <a:r>
              <a:rPr lang="ja-JP" altLang="en-US" sz="2000" kern="0" dirty="0">
                <a:solidFill>
                  <a:srgbClr val="000000"/>
                </a:solidFill>
              </a:rPr>
              <a:t>に努めること。</a:t>
            </a:r>
          </a:p>
          <a:p>
            <a:pPr lvl="1" eaLnBrk="1" hangingPunct="1">
              <a:buClr>
                <a:srgbClr val="CC0000"/>
              </a:buClr>
              <a:defRPr/>
            </a:pPr>
            <a:r>
              <a:rPr lang="ja-JP" altLang="en-US" sz="2000" kern="0" dirty="0">
                <a:solidFill>
                  <a:srgbClr val="000000"/>
                </a:solidFill>
              </a:rPr>
              <a:t>実験台の上に多数の</a:t>
            </a:r>
            <a:r>
              <a:rPr lang="ja-JP" altLang="en-US" sz="2000" kern="0" dirty="0">
                <a:solidFill>
                  <a:srgbClr val="C00000"/>
                </a:solidFill>
              </a:rPr>
              <a:t>薬品を放置しない</a:t>
            </a:r>
            <a:r>
              <a:rPr lang="ja-JP" altLang="en-US" sz="2000" kern="0" dirty="0">
                <a:solidFill>
                  <a:srgbClr val="000000"/>
                </a:solidFill>
              </a:rPr>
              <a:t>こと。また、床に薬品入り容器を放置してはならない。</a:t>
            </a:r>
          </a:p>
          <a:p>
            <a:pPr lvl="1" eaLnBrk="1" hangingPunct="1">
              <a:buClr>
                <a:srgbClr val="CC0000"/>
              </a:buClr>
              <a:defRPr/>
            </a:pPr>
            <a:r>
              <a:rPr lang="ja-JP" altLang="en-US" sz="2000" kern="0" dirty="0">
                <a:solidFill>
                  <a:srgbClr val="000000"/>
                </a:solidFill>
              </a:rPr>
              <a:t>保護眼鏡 、手袋、白衣 などの</a:t>
            </a:r>
            <a:r>
              <a:rPr lang="ja-JP" altLang="en-US" sz="2000" kern="0" dirty="0">
                <a:solidFill>
                  <a:srgbClr val="C00000"/>
                </a:solidFill>
              </a:rPr>
              <a:t>保護具を実験状況に応じて選び、着用</a:t>
            </a:r>
            <a:r>
              <a:rPr lang="ja-JP" altLang="en-US" sz="2000" kern="0" dirty="0">
                <a:solidFill>
                  <a:srgbClr val="000000"/>
                </a:solidFill>
              </a:rPr>
              <a:t>すること。</a:t>
            </a:r>
          </a:p>
          <a:p>
            <a:pPr lvl="1" eaLnBrk="1" hangingPunct="1">
              <a:buClr>
                <a:srgbClr val="CC0000"/>
              </a:buClr>
              <a:defRPr/>
            </a:pPr>
            <a:r>
              <a:rPr lang="ja-JP" altLang="en-US" sz="2000" kern="0" dirty="0">
                <a:solidFill>
                  <a:srgbClr val="000000"/>
                </a:solidFill>
              </a:rPr>
              <a:t>危険・有害性の高い作業は、原則として</a:t>
            </a:r>
            <a:r>
              <a:rPr lang="ja-JP" altLang="en-US" sz="2000" kern="0" dirty="0">
                <a:solidFill>
                  <a:srgbClr val="C00000"/>
                </a:solidFill>
                <a:highlight>
                  <a:srgbClr val="FFFF00"/>
                </a:highlight>
              </a:rPr>
              <a:t>休日及び深夜に行ってはならない</a:t>
            </a:r>
            <a:r>
              <a:rPr lang="ja-JP" altLang="en-US" sz="2000" kern="0" dirty="0">
                <a:solidFill>
                  <a:srgbClr val="000000"/>
                </a:solidFill>
                <a:highlight>
                  <a:srgbClr val="FFFF00"/>
                </a:highlight>
              </a:rPr>
              <a:t>。</a:t>
            </a:r>
            <a:r>
              <a:rPr lang="ja-JP" altLang="en-US" sz="2000" kern="0" dirty="0">
                <a:solidFill>
                  <a:srgbClr val="C00000"/>
                </a:solidFill>
                <a:highlight>
                  <a:srgbClr val="FFFF00"/>
                </a:highlight>
              </a:rPr>
              <a:t>また一人ではなく複数で行うこと。</a:t>
            </a:r>
          </a:p>
          <a:p>
            <a:pPr lvl="1" eaLnBrk="1" hangingPunct="1">
              <a:buClr>
                <a:srgbClr val="CC0000"/>
              </a:buClr>
              <a:defRPr/>
            </a:pPr>
            <a:r>
              <a:rPr lang="ja-JP" altLang="en-US" sz="2000" kern="0" dirty="0">
                <a:solidFill>
                  <a:srgbClr val="000000"/>
                </a:solidFill>
              </a:rPr>
              <a:t>万一の事故が起きた時に備えて、 あらかじめ非常口の場所、消火器の置き場所、種類、使い方等、</a:t>
            </a:r>
            <a:r>
              <a:rPr lang="ja-JP" altLang="en-US" sz="2000" kern="0" dirty="0">
                <a:solidFill>
                  <a:srgbClr val="C00000"/>
                </a:solidFill>
              </a:rPr>
              <a:t>事故対策の方法を知っておく</a:t>
            </a:r>
            <a:r>
              <a:rPr lang="ja-JP" altLang="en-US" sz="2000" kern="0" dirty="0">
                <a:solidFill>
                  <a:srgbClr val="000000"/>
                </a:solidFill>
              </a:rPr>
              <a:t>。</a:t>
            </a:r>
          </a:p>
          <a:p>
            <a:pPr lvl="1" eaLnBrk="1" hangingPunct="1">
              <a:buClr>
                <a:srgbClr val="CC0000"/>
              </a:buClr>
              <a:defRPr/>
            </a:pPr>
            <a:r>
              <a:rPr lang="ja-JP" altLang="en-US" sz="2000" kern="0" dirty="0">
                <a:solidFill>
                  <a:srgbClr val="000000"/>
                </a:solidFill>
              </a:rPr>
              <a:t>不在時に無人運転機器がある場合は、必要な安全措置をとり、</a:t>
            </a:r>
            <a:r>
              <a:rPr lang="ja-JP" altLang="en-US" sz="2000" kern="0" dirty="0">
                <a:solidFill>
                  <a:srgbClr val="C00000"/>
                </a:solidFill>
              </a:rPr>
              <a:t>緊急時の連絡先</a:t>
            </a:r>
            <a:r>
              <a:rPr lang="ja-JP" altLang="en-US" sz="2000" kern="0" dirty="0">
                <a:solidFill>
                  <a:srgbClr val="000000"/>
                </a:solidFill>
              </a:rPr>
              <a:t>を部屋の入り口等の見やすい場所に掲示すること。</a:t>
            </a:r>
          </a:p>
          <a:p>
            <a:pPr lvl="1" eaLnBrk="1" hangingPunct="1">
              <a:buClr>
                <a:srgbClr val="CC0000"/>
              </a:buClr>
              <a:defRPr/>
            </a:pPr>
            <a:r>
              <a:rPr lang="ja-JP" altLang="en-US" sz="2000" kern="0" dirty="0">
                <a:solidFill>
                  <a:srgbClr val="000000"/>
                </a:solidFill>
              </a:rPr>
              <a:t>慣れによる注意力の低下は事故につながり易い。</a:t>
            </a:r>
            <a:r>
              <a:rPr lang="ja-JP" altLang="en-US" sz="2000" kern="0" dirty="0">
                <a:solidFill>
                  <a:srgbClr val="C00000"/>
                </a:solidFill>
              </a:rPr>
              <a:t>真摯な態度で</a:t>
            </a:r>
            <a:r>
              <a:rPr lang="ja-JP" altLang="en-US" sz="2000" kern="0" dirty="0">
                <a:solidFill>
                  <a:srgbClr val="000000"/>
                </a:solidFill>
              </a:rPr>
              <a:t>実験に臨むこと。</a:t>
            </a:r>
            <a:endParaRPr lang="en-US" altLang="ja-JP"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E11AAE4E-F600-4F91-B6A7-5DD3208C15C9}"/>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16</a:t>
            </a:r>
            <a:r>
              <a:rPr lang="ja-JP" altLang="en-US" sz="1200" b="1" dirty="0">
                <a:latin typeface="+mj-ea"/>
                <a:ea typeface="+mj-ea"/>
              </a:rPr>
              <a:t>頁</a:t>
            </a:r>
          </a:p>
        </p:txBody>
      </p:sp>
      <p:sp>
        <p:nvSpPr>
          <p:cNvPr id="12" name="Rectangle 2">
            <a:extLst>
              <a:ext uri="{FF2B5EF4-FFF2-40B4-BE49-F238E27FC236}">
                <a16:creationId xmlns:a16="http://schemas.microsoft.com/office/drawing/2014/main" id="{5FE58EE8-BFB1-423C-84F6-A124F776B317}"/>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82113E16-49C2-4957-8A62-0397BF5A564C}"/>
              </a:ext>
            </a:extLst>
          </p:cNvPr>
          <p:cNvSpPr txBox="1">
            <a:spLocks noChangeArrowheads="1"/>
          </p:cNvSpPr>
          <p:nvPr/>
        </p:nvSpPr>
        <p:spPr bwMode="auto">
          <a:xfrm>
            <a:off x="250825" y="1457325"/>
            <a:ext cx="42497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薬品管理システム</a:t>
            </a:r>
          </a:p>
          <a:p>
            <a:pPr marL="444500" lvl="1" indent="-269875" eaLnBrk="1" hangingPunct="1">
              <a:buClr>
                <a:srgbClr val="CC0000"/>
              </a:buClr>
              <a:defRPr/>
            </a:pPr>
            <a:r>
              <a:rPr lang="ja-JP" altLang="en-US" sz="1800" kern="0" dirty="0">
                <a:solidFill>
                  <a:srgbClr val="000000"/>
                </a:solidFill>
              </a:rPr>
              <a:t>化学物質の安全衛生管理は、研究室の</a:t>
            </a:r>
            <a:r>
              <a:rPr lang="ja-JP" altLang="en-US" sz="1800" kern="0" dirty="0">
                <a:solidFill>
                  <a:srgbClr val="C00000"/>
                </a:solidFill>
              </a:rPr>
              <a:t>「化学物質管理担当者」</a:t>
            </a:r>
            <a:r>
              <a:rPr lang="ja-JP" altLang="en-US" sz="1800" kern="0" dirty="0">
                <a:solidFill>
                  <a:srgbClr val="000000"/>
                </a:solidFill>
              </a:rPr>
              <a:t>が中心となって管理をおこなう。</a:t>
            </a:r>
          </a:p>
          <a:p>
            <a:pPr marL="444500" lvl="1" indent="-269875" eaLnBrk="1" hangingPunct="1">
              <a:buClr>
                <a:srgbClr val="CC0000"/>
              </a:buClr>
              <a:defRPr/>
            </a:pPr>
            <a:r>
              <a:rPr lang="ja-JP" altLang="en-US" sz="1800" kern="0" dirty="0">
                <a:solidFill>
                  <a:srgbClr val="000000"/>
                </a:solidFill>
              </a:rPr>
              <a:t>保管、使用する薬品および高圧ガスについては、</a:t>
            </a:r>
            <a:r>
              <a:rPr lang="ja-JP" altLang="en-US" sz="1800" b="1" kern="0" dirty="0">
                <a:solidFill>
                  <a:srgbClr val="C00000"/>
                </a:solidFill>
              </a:rPr>
              <a:t>新化学物質・高圧ガス管理システム（</a:t>
            </a:r>
            <a:r>
              <a:rPr lang="en-US" altLang="ja-JP" sz="1800" b="1" kern="0" dirty="0">
                <a:solidFill>
                  <a:srgbClr val="C00000"/>
                </a:solidFill>
              </a:rPr>
              <a:t>UTCIMS</a:t>
            </a:r>
            <a:r>
              <a:rPr lang="ja-JP" altLang="en-US" sz="1800" b="1" kern="0" dirty="0">
                <a:solidFill>
                  <a:srgbClr val="C00000"/>
                </a:solidFill>
              </a:rPr>
              <a:t>、</a:t>
            </a:r>
            <a:r>
              <a:rPr lang="en-US" altLang="ja-JP" sz="1800" b="1" kern="0" dirty="0">
                <a:solidFill>
                  <a:srgbClr val="C00000"/>
                </a:solidFill>
              </a:rPr>
              <a:t>2020</a:t>
            </a:r>
            <a:r>
              <a:rPr lang="ja-JP" altLang="en-US" sz="1800" b="1" kern="0" dirty="0">
                <a:solidFill>
                  <a:srgbClr val="C00000"/>
                </a:solidFill>
              </a:rPr>
              <a:t>年より開始）</a:t>
            </a:r>
            <a:r>
              <a:rPr lang="ja-JP" altLang="en-US" sz="1800" kern="0" dirty="0">
                <a:solidFill>
                  <a:srgbClr val="000000"/>
                </a:solidFill>
              </a:rPr>
              <a:t>により在庫、使用量の管理をおこなうこととする。</a:t>
            </a:r>
            <a:br>
              <a:rPr lang="en-US" altLang="ja-JP" sz="1800" kern="0" dirty="0">
                <a:solidFill>
                  <a:srgbClr val="000000"/>
                </a:solidFill>
              </a:rPr>
            </a:br>
            <a:r>
              <a:rPr lang="ja-JP" altLang="en-US" sz="1800" kern="0" dirty="0">
                <a:solidFill>
                  <a:srgbClr val="000000"/>
                </a:solidFill>
              </a:rPr>
              <a:t>これにより、一括薬品管理が可能となり、各種法的規制にも確実に対応可能となる。</a:t>
            </a:r>
            <a:endParaRPr lang="en-US" altLang="ja-JP" sz="1800" kern="0" dirty="0">
              <a:solidFill>
                <a:srgbClr val="000000"/>
              </a:solidFill>
            </a:endParaRPr>
          </a:p>
          <a:p>
            <a:pPr marL="444500" lvl="1" indent="-269875" eaLnBrk="1" hangingPunct="1">
              <a:buClr>
                <a:srgbClr val="CC0000"/>
              </a:buClr>
              <a:defRPr/>
            </a:pPr>
            <a:r>
              <a:rPr lang="ja-JP" altLang="en-US" sz="1800" kern="0" dirty="0">
                <a:solidFill>
                  <a:srgbClr val="000000"/>
                </a:solidFill>
              </a:rPr>
              <a:t>不明点は</a:t>
            </a:r>
            <a:r>
              <a:rPr lang="ja-JP" altLang="en-US" sz="1800" kern="0" dirty="0"/>
              <a:t>マニュアル</a:t>
            </a:r>
            <a:r>
              <a:rPr lang="ja-JP" altLang="en-US" sz="1800" kern="0" dirty="0">
                <a:solidFill>
                  <a:srgbClr val="000000"/>
                </a:solidFill>
              </a:rPr>
              <a:t>を参照するか、環境安全管理室に連絡を。</a:t>
            </a:r>
            <a:endParaRPr lang="en-US" altLang="ja-JP" sz="1800" dirty="0"/>
          </a:p>
        </p:txBody>
      </p:sp>
      <p:pic>
        <p:nvPicPr>
          <p:cNvPr id="72709" name="図 6">
            <a:extLst>
              <a:ext uri="{FF2B5EF4-FFF2-40B4-BE49-F238E27FC236}">
                <a16:creationId xmlns:a16="http://schemas.microsoft.com/office/drawing/2014/main" id="{AB0FEB8D-BF4A-499F-BE8D-C934EC9AE4A4}"/>
              </a:ext>
            </a:extLst>
          </p:cNvPr>
          <p:cNvPicPr>
            <a:picLocks noChangeAspect="1"/>
          </p:cNvPicPr>
          <p:nvPr/>
        </p:nvPicPr>
        <p:blipFill>
          <a:blip r:embed="rId3">
            <a:extLst>
              <a:ext uri="{28A0092B-C50C-407E-A947-70E740481C1C}">
                <a14:useLocalDpi xmlns:a14="http://schemas.microsoft.com/office/drawing/2010/main" val="0"/>
              </a:ext>
            </a:extLst>
          </a:blip>
          <a:srcRect l="6174" t="27705" r="6738" b="3384"/>
          <a:stretch>
            <a:fillRect/>
          </a:stretch>
        </p:blipFill>
        <p:spPr bwMode="auto">
          <a:xfrm>
            <a:off x="4832350" y="2781300"/>
            <a:ext cx="4144963" cy="3798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10" name="図 7">
            <a:extLst>
              <a:ext uri="{FF2B5EF4-FFF2-40B4-BE49-F238E27FC236}">
                <a16:creationId xmlns:a16="http://schemas.microsoft.com/office/drawing/2014/main" id="{DB3D1D48-593D-47CE-ADFB-01F5995DFD33}"/>
              </a:ext>
            </a:extLst>
          </p:cNvPr>
          <p:cNvPicPr>
            <a:picLocks noChangeAspect="1"/>
          </p:cNvPicPr>
          <p:nvPr/>
        </p:nvPicPr>
        <p:blipFill>
          <a:blip r:embed="rId4">
            <a:extLst>
              <a:ext uri="{28A0092B-C50C-407E-A947-70E740481C1C}">
                <a14:useLocalDpi xmlns:a14="http://schemas.microsoft.com/office/drawing/2010/main" val="0"/>
              </a:ext>
            </a:extLst>
          </a:blip>
          <a:srcRect l="16571" t="12338" r="25102" b="15520"/>
          <a:stretch>
            <a:fillRect/>
          </a:stretch>
        </p:blipFill>
        <p:spPr bwMode="auto">
          <a:xfrm>
            <a:off x="6376988" y="1255713"/>
            <a:ext cx="2516187" cy="3055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78753459-C380-4EEE-BEBA-986F23B246FD}"/>
              </a:ext>
            </a:extLst>
          </p:cNvPr>
          <p:cNvSpPr>
            <a:spLocks noGrp="1" noChangeArrowheads="1"/>
          </p:cNvSpPr>
          <p:nvPr>
            <p:ph type="title"/>
          </p:nvPr>
        </p:nvSpPr>
        <p:spPr/>
        <p:txBody>
          <a:bodyPr/>
          <a:lstStyle/>
          <a:p>
            <a:r>
              <a:rPr lang="ja-JP" altLang="en-US"/>
              <a:t>理学部で実際に起こった事故例</a:t>
            </a:r>
          </a:p>
        </p:txBody>
      </p:sp>
      <p:pic>
        <p:nvPicPr>
          <p:cNvPr id="11267" name="コンテンツ プレースホルダー 6">
            <a:extLst>
              <a:ext uri="{FF2B5EF4-FFF2-40B4-BE49-F238E27FC236}">
                <a16:creationId xmlns:a16="http://schemas.microsoft.com/office/drawing/2014/main" id="{6F3D79C4-7FDA-407D-AC2A-851D6346AB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9707" t="23997" r="35583" b="34937"/>
          <a:stretch>
            <a:fillRect/>
          </a:stretch>
        </p:blipFill>
        <p:spPr>
          <a:xfrm>
            <a:off x="5348288" y="1052513"/>
            <a:ext cx="2930525" cy="1879600"/>
          </a:xfrm>
        </p:spPr>
      </p:pic>
      <p:pic>
        <p:nvPicPr>
          <p:cNvPr id="11268" name="図 4">
            <a:extLst>
              <a:ext uri="{FF2B5EF4-FFF2-40B4-BE49-F238E27FC236}">
                <a16:creationId xmlns:a16="http://schemas.microsoft.com/office/drawing/2014/main" id="{496F9D4B-2E45-4D5E-9C7B-8AF477949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313" t="23849" r="31100" b="22395"/>
          <a:stretch>
            <a:fillRect/>
          </a:stretch>
        </p:blipFill>
        <p:spPr bwMode="auto">
          <a:xfrm>
            <a:off x="833438" y="1317625"/>
            <a:ext cx="432435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0BC6AC78-246D-4995-BE1D-E6B6E3A27C3E}"/>
              </a:ext>
            </a:extLst>
          </p:cNvPr>
          <p:cNvSpPr txBox="1"/>
          <p:nvPr/>
        </p:nvSpPr>
        <p:spPr>
          <a:xfrm>
            <a:off x="6372225" y="2879725"/>
            <a:ext cx="2413000" cy="3063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2016</a:t>
            </a:r>
            <a:r>
              <a:rPr lang="ja-JP" altLang="en-US" sz="1400" dirty="0"/>
              <a:t>年 寒剤容器転倒事故</a:t>
            </a:r>
          </a:p>
        </p:txBody>
      </p:sp>
      <p:pic>
        <p:nvPicPr>
          <p:cNvPr id="11270" name="図 14">
            <a:extLst>
              <a:ext uri="{FF2B5EF4-FFF2-40B4-BE49-F238E27FC236}">
                <a16:creationId xmlns:a16="http://schemas.microsoft.com/office/drawing/2014/main" id="{5FBF3070-B1D3-4D74-89D3-1E8658711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8976" t="36925" r="46851" b="36925"/>
          <a:stretch>
            <a:fillRect/>
          </a:stretch>
        </p:blipFill>
        <p:spPr bwMode="auto">
          <a:xfrm>
            <a:off x="592138" y="4195763"/>
            <a:ext cx="2325687"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a:extLst>
              <a:ext uri="{FF2B5EF4-FFF2-40B4-BE49-F238E27FC236}">
                <a16:creationId xmlns:a16="http://schemas.microsoft.com/office/drawing/2014/main" id="{E6EFD6AE-9D17-4D56-950D-23C282E3F364}"/>
              </a:ext>
            </a:extLst>
          </p:cNvPr>
          <p:cNvSpPr txBox="1"/>
          <p:nvPr/>
        </p:nvSpPr>
        <p:spPr>
          <a:xfrm>
            <a:off x="336550" y="1473200"/>
            <a:ext cx="2376488" cy="9540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2016</a:t>
            </a:r>
            <a:r>
              <a:rPr lang="ja-JP" altLang="en-US" sz="1400" dirty="0"/>
              <a:t>年 火災事故</a:t>
            </a:r>
            <a:endParaRPr lang="en-US" altLang="ja-JP" sz="1400" dirty="0"/>
          </a:p>
          <a:p>
            <a:pPr>
              <a:defRPr/>
            </a:pPr>
            <a:r>
              <a:rPr lang="ja-JP" altLang="en-US" sz="1400" dirty="0"/>
              <a:t>（卓上フード内に設置した終夜連続実験装置の電源ケーブルのショートによる出火）</a:t>
            </a:r>
          </a:p>
        </p:txBody>
      </p:sp>
      <p:pic>
        <p:nvPicPr>
          <p:cNvPr id="11272" name="図 15">
            <a:extLst>
              <a:ext uri="{FF2B5EF4-FFF2-40B4-BE49-F238E27FC236}">
                <a16:creationId xmlns:a16="http://schemas.microsoft.com/office/drawing/2014/main" id="{91EDC7C1-97F0-46F5-AA63-E8D79D3C20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988" t="31709" r="36183" b="34599"/>
          <a:stretch>
            <a:fillRect/>
          </a:stretch>
        </p:blipFill>
        <p:spPr bwMode="auto">
          <a:xfrm>
            <a:off x="5321300" y="3500438"/>
            <a:ext cx="3621088"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a:extLst>
              <a:ext uri="{FF2B5EF4-FFF2-40B4-BE49-F238E27FC236}">
                <a16:creationId xmlns:a16="http://schemas.microsoft.com/office/drawing/2014/main" id="{188BE943-A280-4ACC-904E-B4E29F5AA2E2}"/>
              </a:ext>
            </a:extLst>
          </p:cNvPr>
          <p:cNvSpPr txBox="1"/>
          <p:nvPr/>
        </p:nvSpPr>
        <p:spPr>
          <a:xfrm>
            <a:off x="3965575" y="4824413"/>
            <a:ext cx="2376488" cy="954087"/>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2016</a:t>
            </a:r>
            <a:r>
              <a:rPr lang="ja-JP" altLang="en-US" sz="1400" dirty="0"/>
              <a:t>年 火災事故</a:t>
            </a:r>
            <a:endParaRPr lang="en-US" altLang="ja-JP" sz="1400" dirty="0"/>
          </a:p>
          <a:p>
            <a:pPr>
              <a:defRPr/>
            </a:pPr>
            <a:r>
              <a:rPr lang="ja-JP" altLang="en-US" sz="1400" dirty="0"/>
              <a:t>（実験中に気化したエーテルに引火、両手と顔面にやけどを負う）</a:t>
            </a:r>
          </a:p>
        </p:txBody>
      </p:sp>
      <p:sp>
        <p:nvSpPr>
          <p:cNvPr id="18" name="星: 16 pt 17">
            <a:extLst>
              <a:ext uri="{FF2B5EF4-FFF2-40B4-BE49-F238E27FC236}">
                <a16:creationId xmlns:a16="http://schemas.microsoft.com/office/drawing/2014/main" id="{5B54EDDE-4D17-4EEB-8CA2-1CC10C8098E2}"/>
              </a:ext>
            </a:extLst>
          </p:cNvPr>
          <p:cNvSpPr/>
          <p:nvPr/>
        </p:nvSpPr>
        <p:spPr>
          <a:xfrm>
            <a:off x="225425" y="3186113"/>
            <a:ext cx="3024188" cy="124777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電源ケーブルの折れ曲がり部分がショート</a:t>
            </a:r>
          </a:p>
        </p:txBody>
      </p:sp>
      <p:sp>
        <p:nvSpPr>
          <p:cNvPr id="19" name="星: 16 pt 18">
            <a:extLst>
              <a:ext uri="{FF2B5EF4-FFF2-40B4-BE49-F238E27FC236}">
                <a16:creationId xmlns:a16="http://schemas.microsoft.com/office/drawing/2014/main" id="{456EA31B-8F84-4F89-A3A3-248A141E4ADC}"/>
              </a:ext>
            </a:extLst>
          </p:cNvPr>
          <p:cNvSpPr/>
          <p:nvPr/>
        </p:nvSpPr>
        <p:spPr>
          <a:xfrm>
            <a:off x="7019925" y="796925"/>
            <a:ext cx="1866900" cy="124777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ひとりで</a:t>
            </a:r>
            <a:endParaRPr lang="en-US" altLang="ja-JP" dirty="0">
              <a:solidFill>
                <a:schemeClr val="tx1"/>
              </a:solidFill>
            </a:endParaRPr>
          </a:p>
          <a:p>
            <a:pPr algn="ctr">
              <a:defRPr/>
            </a:pPr>
            <a:r>
              <a:rPr lang="ja-JP" altLang="en-US" dirty="0">
                <a:solidFill>
                  <a:schemeClr val="tx1"/>
                </a:solidFill>
              </a:rPr>
              <a:t>運搬</a:t>
            </a:r>
          </a:p>
        </p:txBody>
      </p:sp>
      <p:sp>
        <p:nvSpPr>
          <p:cNvPr id="20" name="星: 16 pt 19">
            <a:extLst>
              <a:ext uri="{FF2B5EF4-FFF2-40B4-BE49-F238E27FC236}">
                <a16:creationId xmlns:a16="http://schemas.microsoft.com/office/drawing/2014/main" id="{276423BA-BF39-432F-9AEB-C932CB5C8F06}"/>
              </a:ext>
            </a:extLst>
          </p:cNvPr>
          <p:cNvSpPr/>
          <p:nvPr/>
        </p:nvSpPr>
        <p:spPr>
          <a:xfrm>
            <a:off x="4427538" y="5526088"/>
            <a:ext cx="2873375" cy="124777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手元がふらつき薬品を一気に投入</a:t>
            </a:r>
            <a:r>
              <a:rPr lang="en-US" altLang="ja-JP" dirty="0">
                <a:solidFill>
                  <a:schemeClr val="tx1"/>
                </a:solidFill>
              </a:rPr>
              <a:t>…</a:t>
            </a:r>
            <a:endParaRPr lang="ja-JP" altLang="en-US"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CDEE98DC-1735-4012-AEF9-5248D6172E4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16</a:t>
            </a:r>
            <a:r>
              <a:rPr lang="ja-JP" altLang="en-US" sz="1200" b="1" dirty="0">
                <a:latin typeface="+mj-ea"/>
                <a:ea typeface="+mj-ea"/>
              </a:rPr>
              <a:t>頁</a:t>
            </a:r>
          </a:p>
        </p:txBody>
      </p:sp>
      <p:sp>
        <p:nvSpPr>
          <p:cNvPr id="12" name="Rectangle 2">
            <a:extLst>
              <a:ext uri="{FF2B5EF4-FFF2-40B4-BE49-F238E27FC236}">
                <a16:creationId xmlns:a16="http://schemas.microsoft.com/office/drawing/2014/main" id="{AB618725-FA9B-4BC7-8B44-386105945994}"/>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A8C033E3-3385-4A6D-B54D-00962357E099}"/>
              </a:ext>
            </a:extLst>
          </p:cNvPr>
          <p:cNvSpPr txBox="1">
            <a:spLocks noChangeArrowheads="1"/>
          </p:cNvSpPr>
          <p:nvPr/>
        </p:nvSpPr>
        <p:spPr bwMode="auto">
          <a:xfrm>
            <a:off x="409575" y="1457325"/>
            <a:ext cx="430688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安全データシート（</a:t>
            </a:r>
            <a:r>
              <a:rPr lang="en-US" altLang="ja-JP" sz="2400" kern="0" dirty="0">
                <a:solidFill>
                  <a:srgbClr val="0000FF"/>
                </a:solidFill>
              </a:rPr>
              <a:t>SDS</a:t>
            </a:r>
            <a:r>
              <a:rPr lang="ja-JP" altLang="en-US" sz="2400" kern="0" dirty="0">
                <a:solidFill>
                  <a:srgbClr val="0000FF"/>
                </a:solidFill>
              </a:rPr>
              <a:t>）</a:t>
            </a:r>
          </a:p>
          <a:p>
            <a:pPr marL="444500" lvl="1" indent="-269875" eaLnBrk="1" hangingPunct="1">
              <a:buClr>
                <a:srgbClr val="CC0000"/>
              </a:buClr>
              <a:defRPr/>
            </a:pPr>
            <a:r>
              <a:rPr lang="ja-JP" altLang="en-US" sz="1800" kern="0" dirty="0">
                <a:solidFill>
                  <a:srgbClr val="000000"/>
                </a:solidFill>
              </a:rPr>
              <a:t>化学物質を取り扱う際には、その</a:t>
            </a:r>
            <a:r>
              <a:rPr lang="ja-JP" altLang="en-US" sz="1800" kern="0" dirty="0">
                <a:solidFill>
                  <a:srgbClr val="C00000"/>
                </a:solidFill>
              </a:rPr>
              <a:t>毒性、可燃性、爆発性等についてあらかじめ調査</a:t>
            </a:r>
            <a:r>
              <a:rPr lang="ja-JP" altLang="en-US" sz="1800" kern="0" dirty="0">
                <a:solidFill>
                  <a:srgbClr val="000000"/>
                </a:solidFill>
              </a:rPr>
              <a:t>しなければならない。</a:t>
            </a:r>
            <a:endParaRPr lang="en-US" altLang="ja-JP" sz="1800" kern="0" dirty="0">
              <a:solidFill>
                <a:srgbClr val="000000"/>
              </a:solidFill>
            </a:endParaRPr>
          </a:p>
          <a:p>
            <a:pPr marL="174625" lvl="1" indent="0" eaLnBrk="1" hangingPunct="1">
              <a:buClr>
                <a:srgbClr val="CC0000"/>
              </a:buClr>
              <a:buFont typeface="Wingdings" panose="05000000000000000000" pitchFamily="2" charset="2"/>
              <a:buNone/>
              <a:defRPr/>
            </a:pPr>
            <a:endParaRPr lang="en-US" altLang="ja-JP" sz="1800" kern="0" dirty="0">
              <a:solidFill>
                <a:srgbClr val="000000"/>
              </a:solidFill>
            </a:endParaRPr>
          </a:p>
          <a:p>
            <a:pPr marL="444500" lvl="1" indent="-269875" eaLnBrk="1" hangingPunct="1">
              <a:buClr>
                <a:srgbClr val="CC0000"/>
              </a:buClr>
              <a:defRPr/>
            </a:pPr>
            <a:r>
              <a:rPr lang="ja-JP" altLang="en-US" sz="1800" kern="0" dirty="0">
                <a:solidFill>
                  <a:srgbClr val="000000"/>
                </a:solidFill>
              </a:rPr>
              <a:t>「安全データシート（</a:t>
            </a:r>
            <a:r>
              <a:rPr lang="en-US" altLang="ja-JP" sz="1800" kern="0" dirty="0">
                <a:solidFill>
                  <a:srgbClr val="000000"/>
                </a:solidFill>
              </a:rPr>
              <a:t>SDS</a:t>
            </a:r>
            <a:r>
              <a:rPr lang="ja-JP" altLang="en-US" sz="1800" kern="0" dirty="0">
                <a:solidFill>
                  <a:srgbClr val="000000"/>
                </a:solidFill>
              </a:rPr>
              <a:t>）」を活用すること。</a:t>
            </a:r>
            <a:endParaRPr lang="en-US" altLang="ja-JP" sz="1800" kern="0" dirty="0">
              <a:solidFill>
                <a:srgbClr val="000000"/>
              </a:solidFill>
            </a:endParaRPr>
          </a:p>
          <a:p>
            <a:pPr marL="174625" lvl="1" indent="0" eaLnBrk="1" hangingPunct="1">
              <a:buClr>
                <a:srgbClr val="CC0000"/>
              </a:buClr>
              <a:buFont typeface="Wingdings" panose="05000000000000000000" pitchFamily="2" charset="2"/>
              <a:buNone/>
              <a:defRPr/>
            </a:pPr>
            <a:endParaRPr lang="en-US" altLang="ja-JP" sz="1800" kern="0" dirty="0">
              <a:solidFill>
                <a:srgbClr val="000000"/>
              </a:solidFill>
            </a:endParaRPr>
          </a:p>
          <a:p>
            <a:pPr marL="444500" lvl="1" indent="-269875" eaLnBrk="1" hangingPunct="1">
              <a:buClr>
                <a:srgbClr val="CC0000"/>
              </a:buClr>
              <a:defRPr/>
            </a:pPr>
            <a:r>
              <a:rPr lang="en-US" altLang="ja-JP" sz="1800" dirty="0"/>
              <a:t>SDS</a:t>
            </a:r>
            <a:r>
              <a:rPr lang="ja-JP" altLang="en-US" sz="1800" dirty="0"/>
              <a:t>は、物質の製造元や販売業者等から入手できる。</a:t>
            </a:r>
            <a:br>
              <a:rPr lang="en-US" altLang="ja-JP" sz="1800" dirty="0"/>
            </a:br>
            <a:endParaRPr lang="en-US" altLang="ja-JP" sz="1800" dirty="0"/>
          </a:p>
        </p:txBody>
      </p:sp>
      <p:pic>
        <p:nvPicPr>
          <p:cNvPr id="74757" name="図 1">
            <a:extLst>
              <a:ext uri="{FF2B5EF4-FFF2-40B4-BE49-F238E27FC236}">
                <a16:creationId xmlns:a16="http://schemas.microsoft.com/office/drawing/2014/main" id="{070BB8DF-150F-4C86-A317-4DE020D298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7138" y="1436688"/>
            <a:ext cx="3538537" cy="4725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4BDA0F78-979D-4BE3-BFC4-038FB5533E73}"/>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16,17</a:t>
            </a:r>
            <a:r>
              <a:rPr lang="ja-JP" altLang="en-US" sz="1200" b="1" dirty="0">
                <a:latin typeface="+mj-ea"/>
                <a:ea typeface="+mj-ea"/>
              </a:rPr>
              <a:t>頁</a:t>
            </a:r>
          </a:p>
        </p:txBody>
      </p:sp>
      <p:sp>
        <p:nvSpPr>
          <p:cNvPr id="12" name="Rectangle 2">
            <a:extLst>
              <a:ext uri="{FF2B5EF4-FFF2-40B4-BE49-F238E27FC236}">
                <a16:creationId xmlns:a16="http://schemas.microsoft.com/office/drawing/2014/main" id="{29A1841C-1C98-468F-90F3-D2357C50A3F2}"/>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54D50DAD-189E-4A0B-8225-9726ABB27D9F}"/>
              </a:ext>
            </a:extLst>
          </p:cNvPr>
          <p:cNvSpPr txBox="1">
            <a:spLocks noChangeArrowheads="1"/>
          </p:cNvSpPr>
          <p:nvPr/>
        </p:nvSpPr>
        <p:spPr bwMode="auto">
          <a:xfrm>
            <a:off x="409575" y="1457325"/>
            <a:ext cx="430688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危険性物質と法的規制</a:t>
            </a:r>
          </a:p>
          <a:p>
            <a:pPr marL="444500" lvl="1" indent="-269875" eaLnBrk="1" hangingPunct="1">
              <a:spcBef>
                <a:spcPts val="600"/>
              </a:spcBef>
              <a:buClr>
                <a:srgbClr val="CC0000"/>
              </a:buClr>
              <a:defRPr/>
            </a:pPr>
            <a:r>
              <a:rPr lang="ja-JP" altLang="en-US" sz="1800" kern="0" dirty="0">
                <a:solidFill>
                  <a:srgbClr val="000000"/>
                </a:solidFill>
              </a:rPr>
              <a:t>化学物質を取り扱う際には、</a:t>
            </a:r>
            <a:r>
              <a:rPr lang="ja-JP" altLang="en-US" sz="1800" kern="0" dirty="0">
                <a:solidFill>
                  <a:srgbClr val="C00000"/>
                </a:solidFill>
              </a:rPr>
              <a:t>法的に何らかの規制を受けているか、あらかじめ調査</a:t>
            </a:r>
            <a:r>
              <a:rPr lang="ja-JP" altLang="en-US" sz="1800" kern="0" dirty="0">
                <a:solidFill>
                  <a:srgbClr val="000000"/>
                </a:solidFill>
              </a:rPr>
              <a:t>しなければならない。</a:t>
            </a:r>
            <a:endParaRPr lang="en-US" altLang="ja-JP" sz="1800" kern="0" dirty="0">
              <a:solidFill>
                <a:srgbClr val="000000"/>
              </a:solidFill>
            </a:endParaRPr>
          </a:p>
          <a:p>
            <a:pPr marL="444500" lvl="1" indent="-269875" eaLnBrk="1" hangingPunct="1">
              <a:spcBef>
                <a:spcPts val="600"/>
              </a:spcBef>
              <a:buClr>
                <a:srgbClr val="CC0000"/>
              </a:buClr>
              <a:defRPr/>
            </a:pPr>
            <a:r>
              <a:rPr lang="ja-JP" altLang="en-US" sz="1800" kern="0" dirty="0">
                <a:solidFill>
                  <a:srgbClr val="000000"/>
                </a:solidFill>
              </a:rPr>
              <a:t>⇒に挙げる</a:t>
            </a:r>
            <a:r>
              <a:rPr lang="ja-JP" altLang="en-US" sz="1800" kern="0" dirty="0">
                <a:solidFill>
                  <a:srgbClr val="C00000"/>
                </a:solidFill>
              </a:rPr>
              <a:t>危険性物質</a:t>
            </a:r>
            <a:r>
              <a:rPr lang="ja-JP" altLang="en-US" sz="1800" kern="0" dirty="0">
                <a:solidFill>
                  <a:srgbClr val="000000"/>
                </a:solidFill>
              </a:rPr>
              <a:t>は、取扱いや貯蔵において</a:t>
            </a:r>
            <a:r>
              <a:rPr lang="ja-JP" altLang="en-US" sz="1800" kern="0" dirty="0">
                <a:solidFill>
                  <a:srgbClr val="C00000"/>
                </a:solidFill>
              </a:rPr>
              <a:t>法的な規制を受ける</a:t>
            </a:r>
            <a:r>
              <a:rPr lang="ja-JP" altLang="en-US" sz="1800" kern="0" dirty="0">
                <a:solidFill>
                  <a:srgbClr val="000000"/>
                </a:solidFill>
              </a:rPr>
              <a:t>ので、これらの物質を取り扱う場合には、</a:t>
            </a:r>
            <a:r>
              <a:rPr lang="ja-JP" altLang="en-US" sz="1800" kern="0" dirty="0">
                <a:solidFill>
                  <a:srgbClr val="C00000"/>
                </a:solidFill>
              </a:rPr>
              <a:t>管理室</a:t>
            </a:r>
            <a:r>
              <a:rPr lang="en-US" altLang="ja-JP" sz="1800" kern="0" dirty="0">
                <a:solidFill>
                  <a:srgbClr val="C00000"/>
                </a:solidFill>
              </a:rPr>
              <a:t>Web</a:t>
            </a:r>
            <a:r>
              <a:rPr lang="ja-JP" altLang="en-US" sz="1800" dirty="0">
                <a:solidFill>
                  <a:srgbClr val="C00000"/>
                </a:solidFill>
              </a:rPr>
              <a:t>を良く読み、安全な取扱いを</a:t>
            </a:r>
            <a:r>
              <a:rPr lang="ja-JP" altLang="en-US" sz="1800" dirty="0"/>
              <a:t>しなければならない。</a:t>
            </a:r>
            <a:endParaRPr lang="en-US" altLang="ja-JP" sz="1800" kern="0" dirty="0">
              <a:solidFill>
                <a:srgbClr val="000000"/>
              </a:solidFill>
            </a:endParaRPr>
          </a:p>
          <a:p>
            <a:pPr marL="444500" lvl="1" indent="-269875" eaLnBrk="1" hangingPunct="1">
              <a:spcBef>
                <a:spcPts val="600"/>
              </a:spcBef>
              <a:buClr>
                <a:srgbClr val="CC0000"/>
              </a:buClr>
              <a:defRPr/>
            </a:pPr>
            <a:r>
              <a:rPr lang="ja-JP" altLang="en-US" sz="1800" dirty="0"/>
              <a:t>法的な手続きが必要な場合は、管理室に相談し適切な手続きを行うこと</a:t>
            </a:r>
            <a:r>
              <a:rPr lang="ja-JP" altLang="en-US" sz="1800" kern="0" dirty="0">
                <a:solidFill>
                  <a:srgbClr val="000000"/>
                </a:solidFill>
              </a:rPr>
              <a:t>。</a:t>
            </a:r>
            <a:endParaRPr lang="en-US" altLang="ja-JP" sz="1800" kern="0" dirty="0">
              <a:solidFill>
                <a:srgbClr val="000000"/>
              </a:solidFill>
            </a:endParaRPr>
          </a:p>
          <a:p>
            <a:pPr marL="444500" lvl="1" indent="-269875" eaLnBrk="1" hangingPunct="1">
              <a:spcBef>
                <a:spcPts val="600"/>
              </a:spcBef>
              <a:buClr>
                <a:srgbClr val="CC0000"/>
              </a:buClr>
              <a:defRPr/>
            </a:pPr>
            <a:r>
              <a:rPr lang="ja-JP" altLang="en-US" sz="1800" dirty="0"/>
              <a:t>法規に定められていなくても、これらと同程度の危険性が予測される場合には、十分な安全対策や廃棄時の適切な処理が必要である。</a:t>
            </a:r>
            <a:endParaRPr lang="en-US" altLang="ja-JP" sz="1800" dirty="0"/>
          </a:p>
        </p:txBody>
      </p:sp>
      <p:sp>
        <p:nvSpPr>
          <p:cNvPr id="6" name="Rectangle 3">
            <a:extLst>
              <a:ext uri="{FF2B5EF4-FFF2-40B4-BE49-F238E27FC236}">
                <a16:creationId xmlns:a16="http://schemas.microsoft.com/office/drawing/2014/main" id="{5DFD48EF-7CE0-4E36-9166-C2D72BBAD8AA}"/>
              </a:ext>
            </a:extLst>
          </p:cNvPr>
          <p:cNvSpPr txBox="1">
            <a:spLocks noChangeArrowheads="1"/>
          </p:cNvSpPr>
          <p:nvPr/>
        </p:nvSpPr>
        <p:spPr bwMode="auto">
          <a:xfrm>
            <a:off x="4953000" y="1412875"/>
            <a:ext cx="3860800" cy="4851400"/>
          </a:xfrm>
          <a:prstGeom prst="rect">
            <a:avLst/>
          </a:prstGeom>
          <a:solidFill>
            <a:srgbClr val="FFC000"/>
          </a:solid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363538" indent="-363538" eaLnBrk="1" hangingPunct="1">
              <a:spcBef>
                <a:spcPct val="35000"/>
              </a:spcBef>
              <a:buFont typeface="Wingdings" panose="05000000000000000000" pitchFamily="2" charset="2"/>
              <a:buNone/>
              <a:defRPr/>
            </a:pPr>
            <a:r>
              <a:rPr lang="en-US" altLang="zh-TW" sz="1800" kern="0" dirty="0">
                <a:solidFill>
                  <a:schemeClr val="accent2"/>
                </a:solidFill>
              </a:rPr>
              <a:t>①</a:t>
            </a:r>
            <a:r>
              <a:rPr lang="en-US" altLang="zh-TW" sz="1800" kern="0" dirty="0"/>
              <a:t>	</a:t>
            </a:r>
            <a:r>
              <a:rPr lang="zh-TW" altLang="en-US" sz="1800" kern="0" dirty="0"/>
              <a:t>有機溶剤（労働安全衛生法</a:t>
            </a:r>
            <a:br>
              <a:rPr lang="en-US" altLang="zh-TW" sz="1800" kern="0" dirty="0"/>
            </a:br>
            <a:r>
              <a:rPr lang="zh-TW" altLang="en-US" sz="1800" kern="0" dirty="0"/>
              <a:t>有機溶剤中毒予防規則）</a:t>
            </a:r>
          </a:p>
          <a:p>
            <a:pPr marL="363538" indent="-363538" eaLnBrk="1" hangingPunct="1">
              <a:buFont typeface="Wingdings" panose="05000000000000000000" pitchFamily="2" charset="2"/>
              <a:buNone/>
              <a:defRPr/>
            </a:pPr>
            <a:r>
              <a:rPr lang="en-US" altLang="zh-TW" sz="1800" kern="0" dirty="0">
                <a:solidFill>
                  <a:schemeClr val="accent2"/>
                </a:solidFill>
              </a:rPr>
              <a:t>②</a:t>
            </a:r>
            <a:r>
              <a:rPr lang="en-US" altLang="zh-TW" sz="1800" kern="0" dirty="0"/>
              <a:t>	</a:t>
            </a:r>
            <a:r>
              <a:rPr lang="zh-TW" altLang="en-US" sz="1800" kern="0" dirty="0"/>
              <a:t>特定化学物質（労働安全衛生法　特定化学物質等障害予防規則）</a:t>
            </a:r>
          </a:p>
          <a:p>
            <a:pPr marL="363538" indent="-363538" eaLnBrk="1" hangingPunct="1">
              <a:buFont typeface="Wingdings" panose="05000000000000000000" pitchFamily="2" charset="2"/>
              <a:buAutoNum type="circleNumDbPlain" startAt="3"/>
              <a:defRPr/>
            </a:pPr>
            <a:r>
              <a:rPr lang="ja-JP" altLang="en-US" sz="1800" kern="0" dirty="0"/>
              <a:t>毒物（毒物及び劇物取締法）</a:t>
            </a:r>
            <a:endParaRPr lang="en-US" altLang="ja-JP" sz="1800" kern="0" dirty="0"/>
          </a:p>
          <a:p>
            <a:pPr marL="363538" indent="-363538" eaLnBrk="1" hangingPunct="1">
              <a:buFont typeface="Wingdings" panose="05000000000000000000" pitchFamily="2" charset="2"/>
              <a:buAutoNum type="circleNumDbPlain" startAt="3"/>
              <a:defRPr/>
            </a:pPr>
            <a:r>
              <a:rPr lang="ja-JP" altLang="en-US" sz="1800" kern="0" dirty="0"/>
              <a:t>劇物（毒物及び劇物取締法）</a:t>
            </a:r>
          </a:p>
          <a:p>
            <a:pPr marL="363538" indent="-363538" eaLnBrk="1" hangingPunct="1">
              <a:buFont typeface="Wingdings" panose="05000000000000000000" pitchFamily="2" charset="2"/>
              <a:buAutoNum type="circleNumDbPlain" startAt="3"/>
              <a:defRPr/>
            </a:pPr>
            <a:r>
              <a:rPr lang="ja-JP" altLang="en-US" sz="1800" kern="0" dirty="0"/>
              <a:t>麻薬（麻薬及び向精神薬取締法）</a:t>
            </a:r>
            <a:endParaRPr lang="en-US" altLang="ja-JP" sz="1800" kern="0" dirty="0"/>
          </a:p>
          <a:p>
            <a:pPr marL="363538" indent="-363538" eaLnBrk="1" hangingPunct="1">
              <a:buFont typeface="Wingdings" panose="05000000000000000000" pitchFamily="2" charset="2"/>
              <a:buAutoNum type="circleNumDbPlain" startAt="3"/>
              <a:defRPr/>
            </a:pPr>
            <a:r>
              <a:rPr lang="ja-JP" altLang="en-US" sz="1800" kern="0" dirty="0"/>
              <a:t>向精神薬</a:t>
            </a:r>
            <a:br>
              <a:rPr lang="en-US" altLang="ja-JP" sz="1800" kern="0" dirty="0"/>
            </a:br>
            <a:r>
              <a:rPr lang="ja-JP" altLang="en-US" sz="1800" kern="0" dirty="0"/>
              <a:t>（麻薬及び向精神薬取締法）</a:t>
            </a:r>
          </a:p>
          <a:p>
            <a:pPr marL="363538" indent="-363538" eaLnBrk="1" hangingPunct="1">
              <a:buFont typeface="Wingdings" panose="05000000000000000000" pitchFamily="2" charset="2"/>
              <a:buAutoNum type="circleNumDbPlain" startAt="3"/>
              <a:defRPr/>
            </a:pPr>
            <a:r>
              <a:rPr lang="ja-JP" altLang="en-US" sz="1800" kern="0" dirty="0"/>
              <a:t>覚せい剤（覚せい剤取締法）</a:t>
            </a:r>
          </a:p>
          <a:p>
            <a:pPr marL="363538" indent="-363538" eaLnBrk="1" hangingPunct="1">
              <a:buFont typeface="Wingdings" panose="05000000000000000000" pitchFamily="2" charset="2"/>
              <a:buAutoNum type="circleNumDbPlain" startAt="3"/>
              <a:defRPr/>
            </a:pPr>
            <a:r>
              <a:rPr lang="en-US" altLang="zh-TW" sz="1800" kern="0" dirty="0"/>
              <a:t>PRTR</a:t>
            </a:r>
            <a:r>
              <a:rPr lang="ja-JP" altLang="en-US" sz="1800" kern="0" dirty="0"/>
              <a:t>法対象物質（</a:t>
            </a:r>
            <a:r>
              <a:rPr lang="en-US" altLang="ja-JP" sz="1800" kern="0" dirty="0"/>
              <a:t>PRTR</a:t>
            </a:r>
            <a:r>
              <a:rPr lang="ja-JP" altLang="en-US" sz="1800" kern="0" dirty="0"/>
              <a:t>法）</a:t>
            </a:r>
            <a:endParaRPr lang="en-US" altLang="ja-JP" sz="1800" kern="0" dirty="0"/>
          </a:p>
          <a:p>
            <a:pPr marL="363538" indent="-363538" eaLnBrk="1" hangingPunct="1">
              <a:buFont typeface="Wingdings" panose="05000000000000000000" pitchFamily="2" charset="2"/>
              <a:buAutoNum type="circleNumDbPlain" startAt="3"/>
              <a:defRPr/>
            </a:pPr>
            <a:r>
              <a:rPr lang="zh-TW" altLang="en-US" sz="1800" kern="0" dirty="0"/>
              <a:t>危険物（消防法）</a:t>
            </a:r>
            <a:endParaRPr lang="zh-TW" altLang="ja-JP" sz="1800" kern="0" dirty="0"/>
          </a:p>
          <a:p>
            <a:pPr marL="363538" indent="-363538" eaLnBrk="1" hangingPunct="1">
              <a:buFont typeface="Wingdings" panose="05000000000000000000" pitchFamily="2" charset="2"/>
              <a:buAutoNum type="circleNumDbPlain" startAt="3"/>
              <a:defRPr/>
            </a:pPr>
            <a:r>
              <a:rPr lang="ja-JP" altLang="en-US" sz="1800" kern="0" dirty="0"/>
              <a:t>高圧ガス（高圧ガス保安法）</a:t>
            </a:r>
          </a:p>
          <a:p>
            <a:pPr marL="363538" indent="-363538" eaLnBrk="1" hangingPunct="1">
              <a:buFont typeface="Wingdings" panose="05000000000000000000" pitchFamily="2" charset="2"/>
              <a:buAutoNum type="circleNumDbPlain" startAt="3"/>
              <a:defRPr/>
            </a:pPr>
            <a:r>
              <a:rPr lang="ja-JP" altLang="en-US" sz="1800" kern="0" dirty="0"/>
              <a:t>放射性物質（</a:t>
            </a:r>
            <a:r>
              <a:rPr lang="en-US" altLang="ja-JP" sz="1800" kern="0" dirty="0"/>
              <a:t>RI</a:t>
            </a:r>
            <a:r>
              <a:rPr lang="ja-JP" altLang="en-US" sz="1800" kern="0" dirty="0"/>
              <a:t>）</a:t>
            </a:r>
          </a:p>
          <a:p>
            <a:pPr marL="363538" indent="-363538" eaLnBrk="1" hangingPunct="1">
              <a:buFont typeface="Wingdings" panose="05000000000000000000" pitchFamily="2" charset="2"/>
              <a:buAutoNum type="circleNumDbPlain" startAt="3"/>
              <a:defRPr/>
            </a:pPr>
            <a:r>
              <a:rPr lang="ja-JP" altLang="en-US" sz="1800" kern="0" dirty="0"/>
              <a:t>バイオハザード物質</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EB1D7CC9-CC1D-4078-90E0-D6E2CB332617}"/>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17</a:t>
            </a:r>
            <a:r>
              <a:rPr lang="ja-JP" altLang="en-US" sz="1200" b="1" dirty="0">
                <a:latin typeface="+mj-ea"/>
                <a:ea typeface="+mj-ea"/>
              </a:rPr>
              <a:t>頁</a:t>
            </a:r>
          </a:p>
        </p:txBody>
      </p:sp>
      <p:sp>
        <p:nvSpPr>
          <p:cNvPr id="12" name="Rectangle 2">
            <a:extLst>
              <a:ext uri="{FF2B5EF4-FFF2-40B4-BE49-F238E27FC236}">
                <a16:creationId xmlns:a16="http://schemas.microsoft.com/office/drawing/2014/main" id="{B9FCC774-BDE6-4FA6-96C4-C6689A04BCEF}"/>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2A47ECB9-B9A7-4DE5-88BA-06BC45C9020D}"/>
              </a:ext>
            </a:extLst>
          </p:cNvPr>
          <p:cNvSpPr txBox="1">
            <a:spLocks noChangeArrowheads="1"/>
          </p:cNvSpPr>
          <p:nvPr/>
        </p:nvSpPr>
        <p:spPr bwMode="auto">
          <a:xfrm>
            <a:off x="409575" y="1412875"/>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危険性物質を取り扱うときの注意</a:t>
            </a:r>
          </a:p>
          <a:p>
            <a:pPr marL="174625" lvl="1" indent="0" eaLnBrk="1" hangingPunct="1">
              <a:spcBef>
                <a:spcPts val="600"/>
              </a:spcBef>
              <a:buClr>
                <a:srgbClr val="CC0000"/>
              </a:buClr>
              <a:buFont typeface="Wingdings" panose="05000000000000000000" pitchFamily="2" charset="2"/>
              <a:buNone/>
              <a:defRPr/>
            </a:pPr>
            <a:r>
              <a:rPr lang="ja-JP" altLang="ja-JP" sz="1800" dirty="0"/>
              <a:t>その薬品に対する</a:t>
            </a:r>
            <a:r>
              <a:rPr lang="ja-JP" altLang="ja-JP" sz="1800" dirty="0">
                <a:solidFill>
                  <a:srgbClr val="C00000"/>
                </a:solidFill>
              </a:rPr>
              <a:t>十分な知識を有する者が行う</a:t>
            </a:r>
            <a:r>
              <a:rPr lang="ja-JP" altLang="ja-JP" sz="1800" dirty="0"/>
              <a:t>こと。</a:t>
            </a:r>
            <a:br>
              <a:rPr lang="en-US" altLang="ja-JP" sz="1800" dirty="0"/>
            </a:br>
            <a:r>
              <a:rPr lang="ja-JP" altLang="ja-JP" sz="1800" dirty="0"/>
              <a:t>危険性物質の教育を受けていない者に危険性物質を取り扱わせてはならない。</a:t>
            </a:r>
            <a:endParaRPr lang="en-US" altLang="ja-JP" sz="1800" dirty="0"/>
          </a:p>
          <a:p>
            <a:pPr marL="174625" lvl="1" indent="0" eaLnBrk="1" hangingPunct="1">
              <a:spcBef>
                <a:spcPts val="600"/>
              </a:spcBef>
              <a:buClr>
                <a:srgbClr val="CC0000"/>
              </a:buClr>
              <a:buFont typeface="Wingdings" panose="05000000000000000000" pitchFamily="2" charset="2"/>
              <a:buNone/>
              <a:defRPr/>
            </a:pPr>
            <a:r>
              <a:rPr lang="ja-JP" altLang="en-US" sz="2000" dirty="0"/>
              <a:t> </a:t>
            </a:r>
            <a:r>
              <a:rPr lang="en-US" altLang="ja-JP" sz="2000" dirty="0"/>
              <a:t>[</a:t>
            </a:r>
            <a:r>
              <a:rPr lang="ja-JP" altLang="en-US" sz="2000" dirty="0"/>
              <a:t>使用する前</a:t>
            </a:r>
            <a:r>
              <a:rPr lang="en-US" altLang="ja-JP" sz="2000" dirty="0"/>
              <a:t>]</a:t>
            </a:r>
          </a:p>
          <a:p>
            <a:pPr marL="444500" lvl="1" indent="-269875" eaLnBrk="1" hangingPunct="1">
              <a:spcBef>
                <a:spcPts val="600"/>
              </a:spcBef>
              <a:buClr>
                <a:srgbClr val="CC0000"/>
              </a:buClr>
              <a:defRPr/>
            </a:pPr>
            <a:r>
              <a:rPr lang="ja-JP" altLang="en-US" sz="1800" dirty="0"/>
              <a:t>実験計画の段階から、</a:t>
            </a:r>
            <a:r>
              <a:rPr lang="ja-JP" altLang="en-US" sz="1800" dirty="0">
                <a:solidFill>
                  <a:srgbClr val="C00000"/>
                </a:solidFill>
              </a:rPr>
              <a:t>代替物質はないか</a:t>
            </a:r>
            <a:r>
              <a:rPr lang="ja-JP" altLang="en-US" sz="1800" dirty="0"/>
              <a:t>検討し、危険性の高い物質の</a:t>
            </a:r>
            <a:r>
              <a:rPr lang="ja-JP" altLang="en-US" sz="1800" dirty="0">
                <a:solidFill>
                  <a:srgbClr val="C00000"/>
                </a:solidFill>
              </a:rPr>
              <a:t>使用を最小限にとどめる</a:t>
            </a:r>
            <a:r>
              <a:rPr lang="ja-JP" altLang="en-US" sz="1800" dirty="0"/>
              <a:t>努力をすること。</a:t>
            </a:r>
            <a:endParaRPr lang="en-US" altLang="ja-JP" sz="1800" dirty="0"/>
          </a:p>
          <a:p>
            <a:pPr marL="444500" lvl="1" indent="-269875" eaLnBrk="1" hangingPunct="1">
              <a:spcBef>
                <a:spcPts val="600"/>
              </a:spcBef>
              <a:buClr>
                <a:srgbClr val="CC0000"/>
              </a:buClr>
              <a:defRPr/>
            </a:pPr>
            <a:r>
              <a:rPr lang="ja-JP" altLang="en-US" sz="1800" dirty="0">
                <a:solidFill>
                  <a:srgbClr val="C00000"/>
                </a:solidFill>
              </a:rPr>
              <a:t>防護手段</a:t>
            </a:r>
            <a:r>
              <a:rPr lang="ja-JP" altLang="en-US" sz="1800" dirty="0"/>
              <a:t>を考え、万全の準備をすること。</a:t>
            </a:r>
            <a:br>
              <a:rPr lang="en-US" altLang="ja-JP" sz="1800" dirty="0"/>
            </a:br>
            <a:r>
              <a:rPr lang="ja-JP" altLang="en-US" sz="1800" dirty="0"/>
              <a:t>・火災や爆発のおそれ⇒消火器等を用意、防護マスク、耐熱保護衣を着用</a:t>
            </a:r>
            <a:br>
              <a:rPr lang="en-US" altLang="ja-JP" sz="1800" dirty="0"/>
            </a:br>
            <a:r>
              <a:rPr lang="ja-JP" altLang="en-US" sz="1800" dirty="0"/>
              <a:t>・中毒のおそれ⇒ゴム手袋、防毒マスク、防毒衣などを着用</a:t>
            </a:r>
            <a:endParaRPr lang="en-US" altLang="ja-JP" sz="1800" dirty="0"/>
          </a:p>
          <a:p>
            <a:pPr marL="174625" lvl="1" indent="0" eaLnBrk="1" hangingPunct="1">
              <a:spcBef>
                <a:spcPts val="600"/>
              </a:spcBef>
              <a:buClr>
                <a:srgbClr val="CC0000"/>
              </a:buClr>
              <a:buFont typeface="Wingdings" panose="05000000000000000000" pitchFamily="2" charset="2"/>
              <a:buNone/>
              <a:defRPr/>
            </a:pPr>
            <a:r>
              <a:rPr lang="en-US" altLang="ja-JP" sz="2000" dirty="0"/>
              <a:t>[</a:t>
            </a:r>
            <a:r>
              <a:rPr lang="ja-JP" altLang="en-US" sz="2000" dirty="0"/>
              <a:t>使用において</a:t>
            </a:r>
            <a:r>
              <a:rPr lang="en-US" altLang="ja-JP" sz="2000" dirty="0"/>
              <a:t>]</a:t>
            </a:r>
          </a:p>
          <a:p>
            <a:pPr marL="444500" lvl="1" indent="-269875" eaLnBrk="1" hangingPunct="1">
              <a:spcBef>
                <a:spcPts val="600"/>
              </a:spcBef>
              <a:buClr>
                <a:srgbClr val="CC0000"/>
              </a:buClr>
              <a:defRPr/>
            </a:pPr>
            <a:r>
              <a:rPr lang="ja-JP" altLang="en-US" sz="1800" dirty="0"/>
              <a:t>危険が予測される実験を行う場合は、</a:t>
            </a:r>
            <a:r>
              <a:rPr lang="ja-JP" altLang="en-US" sz="1800" dirty="0">
                <a:solidFill>
                  <a:srgbClr val="C00000"/>
                </a:solidFill>
              </a:rPr>
              <a:t>周囲の者に知らせ</a:t>
            </a:r>
            <a:r>
              <a:rPr lang="ja-JP" altLang="en-US" sz="1800" dirty="0"/>
              <a:t>対策を立てておく。</a:t>
            </a:r>
          </a:p>
          <a:p>
            <a:pPr marL="444500" lvl="1" indent="-269875" eaLnBrk="1" hangingPunct="1">
              <a:spcBef>
                <a:spcPts val="600"/>
              </a:spcBef>
              <a:buClr>
                <a:srgbClr val="CC0000"/>
              </a:buClr>
              <a:defRPr/>
            </a:pPr>
            <a:r>
              <a:rPr lang="ja-JP" altLang="en-US" sz="1800" dirty="0"/>
              <a:t>できるだけ</a:t>
            </a:r>
            <a:r>
              <a:rPr lang="ja-JP" altLang="en-US" sz="1800" dirty="0">
                <a:solidFill>
                  <a:srgbClr val="C00000"/>
                </a:solidFill>
              </a:rPr>
              <a:t>少量で使用</a:t>
            </a:r>
            <a:r>
              <a:rPr lang="ja-JP" altLang="en-US" sz="1800" dirty="0"/>
              <a:t>し、性質が未知の物質の場合、</a:t>
            </a:r>
            <a:r>
              <a:rPr lang="ja-JP" altLang="en-US" sz="1800" dirty="0">
                <a:solidFill>
                  <a:srgbClr val="C00000"/>
                </a:solidFill>
              </a:rPr>
              <a:t>予備試験</a:t>
            </a:r>
            <a:r>
              <a:rPr lang="ja-JP" altLang="en-US" sz="1800" dirty="0"/>
              <a:t>をする。</a:t>
            </a:r>
          </a:p>
          <a:p>
            <a:pPr marL="444500" lvl="1" indent="-269875" eaLnBrk="1" hangingPunct="1">
              <a:spcBef>
                <a:spcPts val="600"/>
              </a:spcBef>
              <a:buClr>
                <a:srgbClr val="CC0000"/>
              </a:buClr>
              <a:defRPr/>
            </a:pPr>
            <a:r>
              <a:rPr lang="ja-JP" altLang="en-US" sz="1800" dirty="0"/>
              <a:t>液体状の場合、飛散することがあるため、</a:t>
            </a:r>
            <a:r>
              <a:rPr lang="ja-JP" altLang="en-US" sz="1800" dirty="0">
                <a:solidFill>
                  <a:srgbClr val="C00000"/>
                </a:solidFill>
              </a:rPr>
              <a:t>閉鎖系容器</a:t>
            </a:r>
            <a:r>
              <a:rPr lang="ja-JP" altLang="en-US" sz="1800" dirty="0"/>
              <a:t>の中で行うこと。 </a:t>
            </a:r>
            <a:endParaRPr lang="en-US" altLang="ja-JP" sz="1800" dirty="0"/>
          </a:p>
          <a:p>
            <a:pPr marL="444500" lvl="1" indent="-269875" eaLnBrk="1" hangingPunct="1">
              <a:spcBef>
                <a:spcPts val="600"/>
              </a:spcBef>
              <a:buClr>
                <a:srgbClr val="CC0000"/>
              </a:buClr>
              <a:defRPr/>
            </a:pPr>
            <a:r>
              <a:rPr lang="ja-JP" altLang="en-US" sz="1800" dirty="0"/>
              <a:t>一般の廃棄物と共に捨ててはならない。廃棄については「実験系廃棄物」参照。</a:t>
            </a:r>
            <a:endParaRPr lang="en-US" altLang="ja-JP"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69D4B6B1-2162-4255-9CC5-54887A9DEA58}"/>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18</a:t>
            </a:r>
            <a:r>
              <a:rPr lang="ja-JP" altLang="en-US" sz="1200" b="1" dirty="0">
                <a:latin typeface="+mj-ea"/>
                <a:ea typeface="+mj-ea"/>
              </a:rPr>
              <a:t>頁</a:t>
            </a:r>
          </a:p>
        </p:txBody>
      </p:sp>
      <p:sp>
        <p:nvSpPr>
          <p:cNvPr id="12" name="Rectangle 2">
            <a:extLst>
              <a:ext uri="{FF2B5EF4-FFF2-40B4-BE49-F238E27FC236}">
                <a16:creationId xmlns:a16="http://schemas.microsoft.com/office/drawing/2014/main" id="{87354B1C-7EFC-4041-A161-43852BDF3D58}"/>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2241FAE4-2B99-45CC-92F7-F849AFB71067}"/>
              </a:ext>
            </a:extLst>
          </p:cNvPr>
          <p:cNvSpPr txBox="1">
            <a:spLocks noChangeArrowheads="1"/>
          </p:cNvSpPr>
          <p:nvPr/>
        </p:nvSpPr>
        <p:spPr bwMode="auto">
          <a:xfrm>
            <a:off x="409575" y="1412875"/>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危険性物質を取り扱うときの注意（つづき）</a:t>
            </a:r>
          </a:p>
          <a:p>
            <a:pPr marL="174625" lvl="1" indent="0" eaLnBrk="1" hangingPunct="1">
              <a:spcBef>
                <a:spcPts val="600"/>
              </a:spcBef>
              <a:buClr>
                <a:srgbClr val="CC0000"/>
              </a:buClr>
              <a:buFont typeface="Wingdings" panose="05000000000000000000" pitchFamily="2" charset="2"/>
              <a:buNone/>
              <a:defRPr/>
            </a:pPr>
            <a:r>
              <a:rPr lang="en-US" altLang="ja-JP" sz="2000" dirty="0"/>
              <a:t>[</a:t>
            </a:r>
            <a:r>
              <a:rPr lang="ja-JP" altLang="en-US" sz="2000" dirty="0"/>
              <a:t>周囲の備え</a:t>
            </a:r>
            <a:r>
              <a:rPr lang="en-US" altLang="ja-JP" sz="2000" dirty="0"/>
              <a:t>]</a:t>
            </a:r>
          </a:p>
          <a:p>
            <a:pPr marL="444500" lvl="1" indent="-269875" eaLnBrk="1" hangingPunct="1">
              <a:spcBef>
                <a:spcPts val="600"/>
              </a:spcBef>
              <a:buClr>
                <a:srgbClr val="CC0000"/>
              </a:buClr>
              <a:defRPr/>
            </a:pPr>
            <a:r>
              <a:rPr lang="ja-JP" altLang="en-US" sz="1800" dirty="0"/>
              <a:t>揮発性の溶剤を使用している実験室では</a:t>
            </a:r>
            <a:r>
              <a:rPr lang="ja-JP" altLang="en-US" sz="1800" dirty="0">
                <a:solidFill>
                  <a:srgbClr val="C00000"/>
                </a:solidFill>
              </a:rPr>
              <a:t>直火の暖房器具を使用しない</a:t>
            </a:r>
            <a:r>
              <a:rPr lang="ja-JP" altLang="en-US" sz="1800" dirty="0"/>
              <a:t>。</a:t>
            </a:r>
            <a:endParaRPr lang="en-US" altLang="ja-JP" sz="1800" dirty="0"/>
          </a:p>
          <a:p>
            <a:pPr marL="444500" lvl="1" indent="-269875" eaLnBrk="1" hangingPunct="1">
              <a:spcBef>
                <a:spcPts val="600"/>
              </a:spcBef>
              <a:buClr>
                <a:srgbClr val="CC0000"/>
              </a:buClr>
              <a:defRPr/>
            </a:pPr>
            <a:r>
              <a:rPr lang="ja-JP" altLang="en-US" sz="1800" dirty="0">
                <a:solidFill>
                  <a:srgbClr val="C00000"/>
                </a:solidFill>
              </a:rPr>
              <a:t>消火器の場所</a:t>
            </a:r>
            <a:r>
              <a:rPr lang="ja-JP" altLang="en-US" sz="1800" dirty="0"/>
              <a:t>を確認しておく。発火性の場合、あらかじめ</a:t>
            </a:r>
            <a:r>
              <a:rPr lang="ja-JP" altLang="en-US" sz="1800" dirty="0">
                <a:solidFill>
                  <a:srgbClr val="C00000"/>
                </a:solidFill>
              </a:rPr>
              <a:t>身近に用意</a:t>
            </a:r>
            <a:r>
              <a:rPr lang="ja-JP" altLang="en-US" sz="1800" dirty="0"/>
              <a:t>しておく。</a:t>
            </a:r>
          </a:p>
          <a:p>
            <a:pPr marL="444500" lvl="1" indent="-269875" eaLnBrk="1" hangingPunct="1">
              <a:spcBef>
                <a:spcPts val="600"/>
              </a:spcBef>
              <a:buClr>
                <a:srgbClr val="CC0000"/>
              </a:buClr>
              <a:defRPr/>
            </a:pPr>
            <a:r>
              <a:rPr lang="ja-JP" altLang="en-US" sz="1800" dirty="0"/>
              <a:t>部屋を留守にするときは、</a:t>
            </a:r>
            <a:r>
              <a:rPr lang="ja-JP" altLang="en-US" sz="1800" dirty="0">
                <a:solidFill>
                  <a:srgbClr val="C00000"/>
                </a:solidFill>
              </a:rPr>
              <a:t>ガスの元栓を必ず閉める</a:t>
            </a:r>
            <a:r>
              <a:rPr lang="ja-JP" altLang="en-US" sz="1800" dirty="0"/>
              <a:t>。</a:t>
            </a:r>
          </a:p>
          <a:p>
            <a:pPr marL="174625" lvl="1" indent="0" eaLnBrk="1" hangingPunct="1">
              <a:spcBef>
                <a:spcPts val="600"/>
              </a:spcBef>
              <a:buClr>
                <a:srgbClr val="CC0000"/>
              </a:buClr>
              <a:buFont typeface="Wingdings" panose="05000000000000000000" pitchFamily="2" charset="2"/>
              <a:buNone/>
              <a:defRPr/>
            </a:pPr>
            <a:r>
              <a:rPr lang="en-US" altLang="ja-JP" sz="2000" dirty="0"/>
              <a:t>[</a:t>
            </a:r>
            <a:r>
              <a:rPr lang="ja-JP" altLang="en-US" sz="2000" dirty="0"/>
              <a:t>保管</a:t>
            </a:r>
            <a:r>
              <a:rPr lang="en-US" altLang="ja-JP" sz="2000" dirty="0"/>
              <a:t>]</a:t>
            </a:r>
          </a:p>
          <a:p>
            <a:pPr marL="444500" lvl="1" indent="-269875" eaLnBrk="1" hangingPunct="1">
              <a:spcBef>
                <a:spcPts val="600"/>
              </a:spcBef>
              <a:buClr>
                <a:srgbClr val="CC0000"/>
              </a:buClr>
              <a:defRPr/>
            </a:pPr>
            <a:r>
              <a:rPr lang="ja-JP" altLang="en-US" sz="1800" dirty="0">
                <a:solidFill>
                  <a:srgbClr val="C00000"/>
                </a:solidFill>
              </a:rPr>
              <a:t>保管状態</a:t>
            </a:r>
            <a:r>
              <a:rPr lang="ja-JP" altLang="en-US" sz="1800" dirty="0"/>
              <a:t>及びその</a:t>
            </a:r>
            <a:r>
              <a:rPr lang="ja-JP" altLang="en-US" sz="1800" dirty="0">
                <a:solidFill>
                  <a:srgbClr val="C00000"/>
                </a:solidFill>
              </a:rPr>
              <a:t>量</a:t>
            </a:r>
            <a:r>
              <a:rPr lang="ja-JP" altLang="en-US" sz="1800" dirty="0"/>
              <a:t>について随時点検すること。</a:t>
            </a:r>
          </a:p>
          <a:p>
            <a:pPr marL="444500" lvl="1" indent="-269875" eaLnBrk="1" hangingPunct="1">
              <a:spcBef>
                <a:spcPts val="600"/>
              </a:spcBef>
              <a:buClr>
                <a:srgbClr val="CC0000"/>
              </a:buClr>
              <a:defRPr/>
            </a:pPr>
            <a:r>
              <a:rPr lang="ja-JP" altLang="en-US" sz="1800" dirty="0"/>
              <a:t>薬品や廃液の</a:t>
            </a:r>
            <a:r>
              <a:rPr lang="ja-JP" altLang="en-US" sz="1800" dirty="0">
                <a:solidFill>
                  <a:srgbClr val="C00000"/>
                </a:solidFill>
              </a:rPr>
              <a:t>容器</a:t>
            </a:r>
            <a:r>
              <a:rPr lang="ja-JP" altLang="en-US" sz="1800" dirty="0"/>
              <a:t>は、こぼれたり、漏れたり、浸みだしたり、発散することのないよう、蓋または栓のある堅牢なものを用い、</a:t>
            </a:r>
            <a:r>
              <a:rPr lang="ja-JP" altLang="en-US" sz="1800" dirty="0">
                <a:solidFill>
                  <a:srgbClr val="C00000"/>
                </a:solidFill>
              </a:rPr>
              <a:t>蓋や栓は必ず閉めて</a:t>
            </a:r>
            <a:r>
              <a:rPr lang="ja-JP" altLang="en-US" sz="1800" dirty="0"/>
              <a:t>おくこと。</a:t>
            </a:r>
            <a:endParaRPr lang="en-US" altLang="ja-JP" sz="1800" dirty="0"/>
          </a:p>
          <a:p>
            <a:pPr marL="444500" lvl="1" indent="-269875" eaLnBrk="1" hangingPunct="1">
              <a:spcBef>
                <a:spcPts val="600"/>
              </a:spcBef>
              <a:buClr>
                <a:srgbClr val="CC0000"/>
              </a:buClr>
              <a:defRPr/>
            </a:pPr>
            <a:r>
              <a:rPr lang="ja-JP" altLang="en-US" sz="1800" dirty="0"/>
              <a:t>直射日光を避けて冷所に貯蔵。火気や熱源から隔離。異種物質を混入しない。</a:t>
            </a:r>
            <a:endParaRPr lang="en-US" altLang="ja-JP" sz="1800" dirty="0"/>
          </a:p>
          <a:p>
            <a:pPr marL="444500" lvl="1" indent="-269875" eaLnBrk="1" hangingPunct="1">
              <a:spcBef>
                <a:spcPts val="600"/>
              </a:spcBef>
              <a:buClr>
                <a:srgbClr val="CC0000"/>
              </a:buClr>
              <a:defRPr/>
            </a:pPr>
            <a:r>
              <a:rPr lang="ja-JP" altLang="en-US" sz="1800" dirty="0">
                <a:solidFill>
                  <a:srgbClr val="C00000"/>
                </a:solidFill>
              </a:rPr>
              <a:t>地震時</a:t>
            </a:r>
            <a:r>
              <a:rPr lang="ja-JP" altLang="en-US" sz="1800" dirty="0"/>
              <a:t>に、落下、転倒、衝突等によって破損しないように</a:t>
            </a:r>
            <a:r>
              <a:rPr lang="ja-JP" altLang="en-US" sz="1800" dirty="0">
                <a:solidFill>
                  <a:srgbClr val="C00000"/>
                </a:solidFill>
              </a:rPr>
              <a:t>安全対策</a:t>
            </a:r>
            <a:r>
              <a:rPr lang="ja-JP" altLang="en-US" sz="1800" dirty="0"/>
              <a:t>を講じておく。万一容器が破損した場合でも、薬品の流出、混合による火災、爆発等が発生しないように</a:t>
            </a:r>
            <a:r>
              <a:rPr lang="ja-JP" altLang="en-US" sz="1800" dirty="0">
                <a:solidFill>
                  <a:srgbClr val="C00000"/>
                </a:solidFill>
              </a:rPr>
              <a:t>類別して保管</a:t>
            </a:r>
            <a:r>
              <a:rPr lang="ja-JP" altLang="en-US" sz="1800" dirty="0"/>
              <a:t>すること。</a:t>
            </a:r>
          </a:p>
          <a:p>
            <a:pPr marL="444500" lvl="1" indent="-269875" eaLnBrk="1" hangingPunct="1">
              <a:spcBef>
                <a:spcPts val="600"/>
              </a:spcBef>
              <a:buClr>
                <a:srgbClr val="CC0000"/>
              </a:buClr>
              <a:defRPr/>
            </a:pPr>
            <a:r>
              <a:rPr lang="ja-JP" altLang="en-US" sz="1800" dirty="0"/>
              <a:t>薬品が</a:t>
            </a:r>
            <a:r>
              <a:rPr lang="ja-JP" altLang="en-US" sz="1800" dirty="0">
                <a:solidFill>
                  <a:srgbClr val="C00000"/>
                </a:solidFill>
              </a:rPr>
              <a:t>紛失や盗難</a:t>
            </a:r>
            <a:r>
              <a:rPr lang="ja-JP" altLang="en-US" sz="1800" dirty="0"/>
              <a:t>にあったときには管理担当者に報告すること。</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F8B1DFFF-5142-4AD9-B332-C30902CCF896}"/>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D3EA4AA7-0277-4A00-B89B-47ABC1041AEA}"/>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法律で求められる管理：</a:t>
            </a:r>
            <a:r>
              <a:rPr lang="ja-JP" altLang="en-US" sz="2400" u="sng" kern="0" dirty="0">
                <a:solidFill>
                  <a:srgbClr val="0000FF"/>
                </a:solidFill>
              </a:rPr>
              <a:t>有機則、特化則</a:t>
            </a:r>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作業環境管理</a:t>
            </a:r>
            <a:r>
              <a:rPr lang="en-US" altLang="ja-JP" sz="1800" dirty="0"/>
              <a:t>]</a:t>
            </a:r>
          </a:p>
          <a:p>
            <a:pPr marL="631825" lvl="1" indent="-285750" eaLnBrk="1" hangingPunct="1">
              <a:spcBef>
                <a:spcPts val="400"/>
              </a:spcBef>
              <a:buClr>
                <a:srgbClr val="CC0000"/>
              </a:buClr>
              <a:tabLst>
                <a:tab pos="363538" algn="l"/>
              </a:tabLst>
              <a:defRPr/>
            </a:pPr>
            <a:r>
              <a:rPr lang="ja-JP" altLang="en-US" sz="1800" dirty="0"/>
              <a:t>蒸気や粉じんの発散防止（ドラフトの適切な使用・容器の蓋をしめる等）</a:t>
            </a:r>
            <a:endParaRPr lang="en-US" altLang="ja-JP" sz="1800" dirty="0"/>
          </a:p>
          <a:p>
            <a:pPr marL="631825" lvl="1" indent="-285750" eaLnBrk="1" hangingPunct="1">
              <a:spcBef>
                <a:spcPts val="400"/>
              </a:spcBef>
              <a:buClr>
                <a:srgbClr val="CC0000"/>
              </a:buClr>
              <a:tabLst>
                <a:tab pos="363538" algn="l"/>
              </a:tabLst>
              <a:defRPr/>
            </a:pPr>
            <a:r>
              <a:rPr lang="ja-JP" altLang="en-US" sz="1800" dirty="0"/>
              <a:t>作業環境測定の実施（年２回）</a:t>
            </a:r>
            <a:endParaRPr lang="en-US" altLang="ja-JP" sz="1800" dirty="0"/>
          </a:p>
          <a:p>
            <a:pPr marL="631825" lvl="1" indent="-285750" eaLnBrk="1" hangingPunct="1">
              <a:spcBef>
                <a:spcPts val="400"/>
              </a:spcBef>
              <a:buClr>
                <a:srgbClr val="CC0000"/>
              </a:buClr>
              <a:tabLst>
                <a:tab pos="363538" algn="l"/>
              </a:tabLst>
              <a:defRPr/>
            </a:pPr>
            <a:endParaRPr lang="ja-JP" altLang="en-US" sz="1800" dirty="0"/>
          </a:p>
          <a:p>
            <a:pPr marL="460375" lvl="1" indent="-285750" eaLnBrk="1" hangingPunct="1">
              <a:spcBef>
                <a:spcPts val="400"/>
              </a:spcBef>
              <a:buClr>
                <a:srgbClr val="CC0000"/>
              </a:buClr>
              <a:buFont typeface="Wingdings" panose="05000000000000000000" pitchFamily="2" charset="2"/>
              <a:buNone/>
              <a:tabLst>
                <a:tab pos="363538" algn="l"/>
              </a:tabLst>
              <a:defRPr/>
            </a:pPr>
            <a:endParaRPr lang="en-US" altLang="ja-JP" sz="1800" dirty="0"/>
          </a:p>
          <a:p>
            <a:pPr marL="460375" lvl="1" indent="-285750" eaLnBrk="1" hangingPunct="1">
              <a:spcBef>
                <a:spcPts val="400"/>
              </a:spcBef>
              <a:buClr>
                <a:srgbClr val="CC0000"/>
              </a:buClr>
              <a:buFont typeface="Wingdings" panose="05000000000000000000" pitchFamily="2" charset="2"/>
              <a:buNone/>
              <a:tabLst>
                <a:tab pos="363538" algn="l"/>
              </a:tabLst>
              <a:defRPr/>
            </a:pPr>
            <a:endParaRPr lang="en-US" altLang="ja-JP" sz="1800" dirty="0"/>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作業管理</a:t>
            </a:r>
            <a:r>
              <a:rPr lang="en-US" altLang="ja-JP" sz="1800" dirty="0"/>
              <a:t>] </a:t>
            </a:r>
          </a:p>
          <a:p>
            <a:pPr marL="631825" lvl="1" indent="-285750" eaLnBrk="1" hangingPunct="1">
              <a:spcBef>
                <a:spcPts val="400"/>
              </a:spcBef>
              <a:buClr>
                <a:srgbClr val="CC0000"/>
              </a:buClr>
              <a:tabLst>
                <a:tab pos="363538" algn="l"/>
              </a:tabLst>
              <a:defRPr/>
            </a:pPr>
            <a:r>
              <a:rPr lang="ja-JP" altLang="en-US" sz="1800" dirty="0"/>
              <a:t>安全な作業手順の確立 </a:t>
            </a:r>
          </a:p>
          <a:p>
            <a:pPr marL="631825" lvl="1" indent="-285750" eaLnBrk="1" hangingPunct="1">
              <a:spcBef>
                <a:spcPts val="400"/>
              </a:spcBef>
              <a:buClr>
                <a:srgbClr val="CC0000"/>
              </a:buClr>
              <a:tabLst>
                <a:tab pos="363538" algn="l"/>
              </a:tabLst>
              <a:defRPr/>
            </a:pPr>
            <a:r>
              <a:rPr lang="ja-JP" altLang="en-US" sz="1800" dirty="0"/>
              <a:t>保護具の使用 </a:t>
            </a:r>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健康管理</a:t>
            </a:r>
            <a:r>
              <a:rPr lang="en-US" altLang="ja-JP" sz="1800" dirty="0"/>
              <a:t>]</a:t>
            </a:r>
          </a:p>
          <a:p>
            <a:pPr marL="631825" lvl="1" indent="-285750" eaLnBrk="1" hangingPunct="1">
              <a:spcBef>
                <a:spcPts val="400"/>
              </a:spcBef>
              <a:buClr>
                <a:srgbClr val="CC0000"/>
              </a:buClr>
              <a:tabLst>
                <a:tab pos="363538" algn="l"/>
              </a:tabLst>
              <a:defRPr/>
            </a:pPr>
            <a:r>
              <a:rPr lang="ja-JP" altLang="en-US" sz="1800" dirty="0"/>
              <a:t>健康障害の予防方法・応急措置の把握 </a:t>
            </a:r>
          </a:p>
          <a:p>
            <a:pPr marL="631825" lvl="1" indent="-285750" eaLnBrk="1" hangingPunct="1">
              <a:spcBef>
                <a:spcPts val="400"/>
              </a:spcBef>
              <a:buClr>
                <a:srgbClr val="CC0000"/>
              </a:buClr>
              <a:tabLst>
                <a:tab pos="363538" algn="l"/>
              </a:tabLst>
              <a:defRPr/>
            </a:pPr>
            <a:r>
              <a:rPr lang="ja-JP" altLang="en-US" sz="1800" dirty="0"/>
              <a:t>特殊健康診断の受診（年２回） </a:t>
            </a:r>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その他</a:t>
            </a:r>
            <a:r>
              <a:rPr lang="en-US" altLang="ja-JP" sz="1800" dirty="0"/>
              <a:t>]</a:t>
            </a:r>
          </a:p>
          <a:p>
            <a:pPr marL="631825" lvl="1" indent="-285750" eaLnBrk="1" hangingPunct="1">
              <a:spcBef>
                <a:spcPts val="400"/>
              </a:spcBef>
              <a:buClr>
                <a:srgbClr val="CC0000"/>
              </a:buClr>
              <a:tabLst>
                <a:tab pos="363538" algn="l"/>
              </a:tabLst>
              <a:defRPr/>
            </a:pPr>
            <a:r>
              <a:rPr lang="ja-JP" altLang="en-US" sz="1800" dirty="0"/>
              <a:t>掲示、表示（使用物質や注意事項など） </a:t>
            </a:r>
          </a:p>
        </p:txBody>
      </p:sp>
      <p:sp>
        <p:nvSpPr>
          <p:cNvPr id="5" name="横巻き 4">
            <a:extLst>
              <a:ext uri="{FF2B5EF4-FFF2-40B4-BE49-F238E27FC236}">
                <a16:creationId xmlns:a16="http://schemas.microsoft.com/office/drawing/2014/main" id="{62D9B1A6-4F8D-4A37-AA59-457794514745}"/>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18</a:t>
            </a:r>
            <a:r>
              <a:rPr lang="ja-JP" altLang="en-US" sz="1200" b="1" dirty="0">
                <a:latin typeface="+mj-ea"/>
                <a:ea typeface="+mj-ea"/>
              </a:rPr>
              <a:t>頁</a:t>
            </a:r>
          </a:p>
        </p:txBody>
      </p:sp>
      <p:sp>
        <p:nvSpPr>
          <p:cNvPr id="6" name="角丸四角形吹き出し 5">
            <a:extLst>
              <a:ext uri="{FF2B5EF4-FFF2-40B4-BE49-F238E27FC236}">
                <a16:creationId xmlns:a16="http://schemas.microsoft.com/office/drawing/2014/main" id="{16A87684-3791-4226-A874-389059117060}"/>
              </a:ext>
            </a:extLst>
          </p:cNvPr>
          <p:cNvSpPr/>
          <p:nvPr/>
        </p:nvSpPr>
        <p:spPr>
          <a:xfrm>
            <a:off x="827088" y="2759075"/>
            <a:ext cx="7921625" cy="863600"/>
          </a:xfrm>
          <a:prstGeom prst="wedgeRoundRectCallout">
            <a:avLst>
              <a:gd name="adj1" fmla="val -46371"/>
              <a:gd name="adj2" fmla="val -18003"/>
              <a:gd name="adj3" fmla="val 16667"/>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四半期ごとに</a:t>
            </a:r>
            <a:r>
              <a:rPr lang="en-US" altLang="ja-JP" dirty="0"/>
              <a:t>UTCIMS</a:t>
            </a:r>
            <a:r>
              <a:rPr lang="ja-JP" altLang="en-US" dirty="0"/>
              <a:t>にて使用量調査（集計と申請）を行い、使用歴のある研究室から大学本部で選定し、作業環境測定を実施します。</a:t>
            </a:r>
            <a:endParaRPr lang="en-US" altLang="ja-JP" dirty="0"/>
          </a:p>
          <a:p>
            <a:pPr>
              <a:defRPr/>
            </a:pPr>
            <a:r>
              <a:rPr lang="ja-JP" altLang="en-US" dirty="0"/>
              <a:t>依頼は、環境安全管理室から、専攻・施設事務室を通して研究室に連絡します。</a:t>
            </a:r>
          </a:p>
        </p:txBody>
      </p:sp>
      <p:sp>
        <p:nvSpPr>
          <p:cNvPr id="9" name="角丸四角形吹き出し 8">
            <a:extLst>
              <a:ext uri="{FF2B5EF4-FFF2-40B4-BE49-F238E27FC236}">
                <a16:creationId xmlns:a16="http://schemas.microsoft.com/office/drawing/2014/main" id="{B14754D2-8859-40A5-A470-7BDE6ABE7BC9}"/>
              </a:ext>
            </a:extLst>
          </p:cNvPr>
          <p:cNvSpPr/>
          <p:nvPr/>
        </p:nvSpPr>
        <p:spPr>
          <a:xfrm>
            <a:off x="6300788" y="3933825"/>
            <a:ext cx="2592387" cy="2114550"/>
          </a:xfrm>
          <a:prstGeom prst="wedgeRoundRectCallout">
            <a:avLst>
              <a:gd name="adj1" fmla="val -40482"/>
              <a:gd name="adj2" fmla="val -6128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状態が悪かった場合、原因調査や再測定を行い、改善されない場合、実験ができなくなる可能性もあります。</a:t>
            </a:r>
            <a:endParaRPr lang="en-US" altLang="ja-JP" b="1" dirty="0"/>
          </a:p>
          <a:p>
            <a:pPr>
              <a:defRPr/>
            </a:pPr>
            <a:r>
              <a:rPr lang="ja-JP" altLang="en-US" b="1" dirty="0"/>
              <a:t>良い環境維持に努めましょう！</a:t>
            </a:r>
            <a:endParaRPr lang="en-US" altLang="ja-JP" dirty="0"/>
          </a:p>
        </p:txBody>
      </p:sp>
      <p:pic>
        <p:nvPicPr>
          <p:cNvPr id="82951" name="図 6">
            <a:extLst>
              <a:ext uri="{FF2B5EF4-FFF2-40B4-BE49-F238E27FC236}">
                <a16:creationId xmlns:a16="http://schemas.microsoft.com/office/drawing/2014/main" id="{55E881D6-6E00-41AE-A221-2CE7065A6FE0}"/>
              </a:ext>
            </a:extLst>
          </p:cNvPr>
          <p:cNvPicPr>
            <a:picLocks noChangeAspect="1"/>
          </p:cNvPicPr>
          <p:nvPr/>
        </p:nvPicPr>
        <p:blipFill>
          <a:blip r:embed="rId3">
            <a:extLst>
              <a:ext uri="{28A0092B-C50C-407E-A947-70E740481C1C}">
                <a14:useLocalDpi xmlns:a14="http://schemas.microsoft.com/office/drawing/2010/main" val="0"/>
              </a:ext>
            </a:extLst>
          </a:blip>
          <a:srcRect l="49081" r="13268" b="11208"/>
          <a:stretch>
            <a:fillRect/>
          </a:stretch>
        </p:blipFill>
        <p:spPr bwMode="auto">
          <a:xfrm>
            <a:off x="5043488" y="4292600"/>
            <a:ext cx="11112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5EDE7361-11D2-480C-90C8-393BFB867DE0}"/>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2E4CCE7B-42DB-4CB5-9004-11EBAA4F9ED6}"/>
              </a:ext>
            </a:extLst>
          </p:cNvPr>
          <p:cNvSpPr txBox="1">
            <a:spLocks noChangeArrowheads="1"/>
          </p:cNvSpPr>
          <p:nvPr/>
        </p:nvSpPr>
        <p:spPr bwMode="auto">
          <a:xfrm>
            <a:off x="409575" y="1268413"/>
            <a:ext cx="8339138" cy="2786062"/>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法律で求められる管理：</a:t>
            </a:r>
            <a:br>
              <a:rPr lang="en-US" altLang="ja-JP" sz="2400" kern="0" dirty="0">
                <a:solidFill>
                  <a:srgbClr val="0000FF"/>
                </a:solidFill>
              </a:rPr>
            </a:br>
            <a:r>
              <a:rPr lang="ja-JP" altLang="en-US" sz="2400" u="sng" kern="0" dirty="0">
                <a:solidFill>
                  <a:srgbClr val="0000FF"/>
                </a:solidFill>
              </a:rPr>
              <a:t>毒物・劇物・麻薬・向精神薬・覚せい剤取締法</a:t>
            </a:r>
          </a:p>
          <a:p>
            <a:pPr marL="460375" lvl="1" indent="-285750" eaLnBrk="1" hangingPunct="1">
              <a:spcBef>
                <a:spcPts val="600"/>
              </a:spcBef>
              <a:buClr>
                <a:srgbClr val="CC0000"/>
              </a:buClr>
              <a:tabLst>
                <a:tab pos="363538" algn="l"/>
              </a:tabLst>
              <a:defRPr/>
            </a:pPr>
            <a:r>
              <a:rPr lang="ja-JP" altLang="en-US" sz="1800" dirty="0"/>
              <a:t>毒劇物、麻薬、向精神薬、覚せい剤、覚せい剤原料に指定された薬品を購入や輸入、譲受、製造する場合、</a:t>
            </a:r>
            <a:r>
              <a:rPr lang="ja-JP" altLang="en-US" sz="1800" dirty="0">
                <a:solidFill>
                  <a:srgbClr val="C00000"/>
                </a:solidFill>
              </a:rPr>
              <a:t>事前の申請、免許の取得や指定、施設の届出など</a:t>
            </a:r>
            <a:r>
              <a:rPr lang="ja-JP" altLang="en-US" sz="1800" dirty="0"/>
              <a:t>が必要となる。安易に購入、譲り受けないよう注意する。</a:t>
            </a:r>
          </a:p>
          <a:p>
            <a:pPr marL="460375" lvl="1" indent="-285750" eaLnBrk="1" hangingPunct="1">
              <a:spcBef>
                <a:spcPts val="600"/>
              </a:spcBef>
              <a:buClr>
                <a:srgbClr val="CC0000"/>
              </a:buClr>
              <a:tabLst>
                <a:tab pos="363538" algn="l"/>
              </a:tabLst>
              <a:defRPr/>
            </a:pPr>
            <a:r>
              <a:rPr lang="ja-JP" altLang="en-US" sz="1800" dirty="0"/>
              <a:t>固定された堅固な保管庫に</a:t>
            </a:r>
            <a:r>
              <a:rPr lang="ja-JP" altLang="en-US" sz="1800" dirty="0">
                <a:solidFill>
                  <a:srgbClr val="C00000"/>
                </a:solidFill>
              </a:rPr>
              <a:t>他のものと区分して保管</a:t>
            </a:r>
            <a:r>
              <a:rPr lang="ja-JP" altLang="en-US" sz="1800" dirty="0"/>
              <a:t>し、</a:t>
            </a:r>
            <a:r>
              <a:rPr lang="ja-JP" altLang="en-US" sz="1800" dirty="0">
                <a:solidFill>
                  <a:srgbClr val="C00000"/>
                </a:solidFill>
              </a:rPr>
              <a:t>必ず施錠</a:t>
            </a:r>
            <a:r>
              <a:rPr lang="ja-JP" altLang="en-US" sz="1800" dirty="0"/>
              <a:t>する。</a:t>
            </a:r>
          </a:p>
          <a:p>
            <a:pPr marL="460375" lvl="1" indent="-285750" eaLnBrk="1" hangingPunct="1">
              <a:spcBef>
                <a:spcPts val="600"/>
              </a:spcBef>
              <a:buClr>
                <a:srgbClr val="CC0000"/>
              </a:buClr>
              <a:tabLst>
                <a:tab pos="363538" algn="l"/>
              </a:tabLst>
              <a:defRPr/>
            </a:pPr>
            <a:r>
              <a:rPr lang="ja-JP" altLang="en-US" sz="1800" dirty="0"/>
              <a:t>購入、使用、廃棄の都度、</a:t>
            </a:r>
            <a:r>
              <a:rPr lang="en-US" altLang="ja-JP" sz="1800" dirty="0"/>
              <a:t>UTCIMS</a:t>
            </a:r>
            <a:r>
              <a:rPr lang="ja-JP" altLang="en-US" sz="1800" dirty="0"/>
              <a:t>に入力して管理する。</a:t>
            </a:r>
            <a:endParaRPr lang="en-US" altLang="ja-JP" sz="1800" dirty="0"/>
          </a:p>
          <a:p>
            <a:pPr marL="460375" lvl="1" indent="-285750" eaLnBrk="1" hangingPunct="1">
              <a:spcBef>
                <a:spcPts val="600"/>
              </a:spcBef>
              <a:buClr>
                <a:srgbClr val="CC0000"/>
              </a:buClr>
              <a:tabLst>
                <a:tab pos="363538" algn="l"/>
              </a:tabLst>
              <a:defRPr/>
            </a:pPr>
            <a:r>
              <a:rPr lang="ja-JP" altLang="en-US" sz="1800" dirty="0"/>
              <a:t>取り扱う場合には、必要に応じ、適切な保護具を使用する。</a:t>
            </a:r>
          </a:p>
          <a:p>
            <a:pPr marL="460375" lvl="1" indent="-285750" eaLnBrk="1" hangingPunct="1">
              <a:spcBef>
                <a:spcPts val="600"/>
              </a:spcBef>
              <a:buClr>
                <a:srgbClr val="CC0000"/>
              </a:buClr>
              <a:buFont typeface="Wingdings" panose="05000000000000000000" pitchFamily="2" charset="2"/>
              <a:buNone/>
              <a:tabLst>
                <a:tab pos="363538" algn="l"/>
              </a:tabLst>
              <a:defRPr/>
            </a:pPr>
            <a:r>
              <a:rPr lang="ja-JP" altLang="en-US" sz="1800" dirty="0"/>
              <a:t> </a:t>
            </a:r>
          </a:p>
        </p:txBody>
      </p:sp>
      <p:sp>
        <p:nvSpPr>
          <p:cNvPr id="6" name="角丸四角形吹き出し 5">
            <a:extLst>
              <a:ext uri="{FF2B5EF4-FFF2-40B4-BE49-F238E27FC236}">
                <a16:creationId xmlns:a16="http://schemas.microsoft.com/office/drawing/2014/main" id="{5EB9278B-2DD9-48A9-BCA5-4377A462887A}"/>
              </a:ext>
            </a:extLst>
          </p:cNvPr>
          <p:cNvSpPr/>
          <p:nvPr/>
        </p:nvSpPr>
        <p:spPr>
          <a:xfrm>
            <a:off x="3708400" y="4922838"/>
            <a:ext cx="5040313" cy="1169987"/>
          </a:xfrm>
          <a:prstGeom prst="wedgeRoundRectCallout">
            <a:avLst>
              <a:gd name="adj1" fmla="val 32924"/>
              <a:gd name="adj2" fmla="val 4400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麻薬・向精神薬・覚せい剤・覚せい剤原料については、</a:t>
            </a:r>
            <a:r>
              <a:rPr lang="ja-JP" altLang="ja-JP" dirty="0"/>
              <a:t>研究者の異動や保管場所の変更</a:t>
            </a:r>
            <a:r>
              <a:rPr lang="ja-JP" altLang="en-US" dirty="0"/>
              <a:t>、</a:t>
            </a:r>
            <a:r>
              <a:rPr lang="ja-JP" altLang="ja-JP" dirty="0"/>
              <a:t>廃棄</a:t>
            </a:r>
            <a:r>
              <a:rPr lang="ja-JP" altLang="en-US" dirty="0"/>
              <a:t>するときも届出が必要</a:t>
            </a:r>
            <a:endParaRPr lang="ja-JP" altLang="en-US" b="1" dirty="0"/>
          </a:p>
        </p:txBody>
      </p:sp>
      <p:sp>
        <p:nvSpPr>
          <p:cNvPr id="9" name="横巻き 8">
            <a:extLst>
              <a:ext uri="{FF2B5EF4-FFF2-40B4-BE49-F238E27FC236}">
                <a16:creationId xmlns:a16="http://schemas.microsoft.com/office/drawing/2014/main" id="{E7B1EC6C-5F3E-48C1-A9DB-B41D40E9CAF6}"/>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19</a:t>
            </a:r>
            <a:r>
              <a:rPr lang="ja-JP" altLang="en-US" sz="1200" b="1" dirty="0">
                <a:latin typeface="+mj-ea"/>
                <a:ea typeface="+mj-ea"/>
              </a:rPr>
              <a:t>頁</a:t>
            </a:r>
          </a:p>
        </p:txBody>
      </p:sp>
      <p:pic>
        <p:nvPicPr>
          <p:cNvPr id="84998" name="図 3">
            <a:extLst>
              <a:ext uri="{FF2B5EF4-FFF2-40B4-BE49-F238E27FC236}">
                <a16:creationId xmlns:a16="http://schemas.microsoft.com/office/drawing/2014/main" id="{A299FC5C-A7C6-4C75-8C97-EE00876AD20B}"/>
              </a:ext>
            </a:extLst>
          </p:cNvPr>
          <p:cNvPicPr>
            <a:picLocks noChangeAspect="1"/>
          </p:cNvPicPr>
          <p:nvPr/>
        </p:nvPicPr>
        <p:blipFill>
          <a:blip r:embed="rId3">
            <a:extLst>
              <a:ext uri="{28A0092B-C50C-407E-A947-70E740481C1C}">
                <a14:useLocalDpi xmlns:a14="http://schemas.microsoft.com/office/drawing/2010/main" val="0"/>
              </a:ext>
            </a:extLst>
          </a:blip>
          <a:srcRect l="23422" t="11610" r="18993" b="14563"/>
          <a:stretch>
            <a:fillRect/>
          </a:stretch>
        </p:blipFill>
        <p:spPr bwMode="auto">
          <a:xfrm>
            <a:off x="590550" y="4054475"/>
            <a:ext cx="23034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角丸四角形吹き出し 4">
            <a:extLst>
              <a:ext uri="{FF2B5EF4-FFF2-40B4-BE49-F238E27FC236}">
                <a16:creationId xmlns:a16="http://schemas.microsoft.com/office/drawing/2014/main" id="{8867E652-5452-4FC7-9DD5-06ADF861AAE4}"/>
              </a:ext>
            </a:extLst>
          </p:cNvPr>
          <p:cNvSpPr/>
          <p:nvPr/>
        </p:nvSpPr>
        <p:spPr>
          <a:xfrm>
            <a:off x="3708400" y="4179888"/>
            <a:ext cx="2519363" cy="617537"/>
          </a:xfrm>
          <a:prstGeom prst="wedgeRoundRectCallout">
            <a:avLst>
              <a:gd name="adj1" fmla="val -93255"/>
              <a:gd name="adj2" fmla="val -1183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毒物・劇物については、</a:t>
            </a:r>
            <a:r>
              <a:rPr lang="ja-JP" altLang="ja-JP" dirty="0"/>
              <a:t>保管庫に表示を行う</a:t>
            </a:r>
            <a:endParaRPr lang="ja-JP" altLang="en-US" b="1" dirty="0"/>
          </a:p>
        </p:txBody>
      </p:sp>
      <p:sp>
        <p:nvSpPr>
          <p:cNvPr id="7" name="星 12 6">
            <a:extLst>
              <a:ext uri="{FF2B5EF4-FFF2-40B4-BE49-F238E27FC236}">
                <a16:creationId xmlns:a16="http://schemas.microsoft.com/office/drawing/2014/main" id="{285D2467-D7F1-4EFB-8F9C-6FBEC79641FB}"/>
              </a:ext>
            </a:extLst>
          </p:cNvPr>
          <p:cNvSpPr/>
          <p:nvPr/>
        </p:nvSpPr>
        <p:spPr>
          <a:xfrm>
            <a:off x="2354263" y="5092700"/>
            <a:ext cx="1223962" cy="1277938"/>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施錠する</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AFB0685C-824D-4ABF-9DAA-C6F70C027FC1}"/>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0D587A52-263D-4713-B31A-C143154E5051}"/>
              </a:ext>
            </a:extLst>
          </p:cNvPr>
          <p:cNvSpPr txBox="1">
            <a:spLocks noChangeArrowheads="1"/>
          </p:cNvSpPr>
          <p:nvPr/>
        </p:nvSpPr>
        <p:spPr bwMode="auto">
          <a:xfrm>
            <a:off x="409575" y="1268413"/>
            <a:ext cx="8339138" cy="43211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法律で求められる管理：</a:t>
            </a:r>
            <a:r>
              <a:rPr lang="ja-JP" altLang="en-US" sz="2400" u="sng" kern="0" dirty="0">
                <a:solidFill>
                  <a:srgbClr val="0000FF"/>
                </a:solidFill>
              </a:rPr>
              <a:t>消防法（危険物）</a:t>
            </a:r>
            <a:endParaRPr lang="en-US" altLang="ja-JP" sz="2400" u="sng" kern="0" dirty="0">
              <a:solidFill>
                <a:srgbClr val="0000FF"/>
              </a:solidFill>
            </a:endParaRPr>
          </a:p>
          <a:p>
            <a:pPr marL="460375" lvl="1" indent="-285750" eaLnBrk="1" hangingPunct="1">
              <a:spcBef>
                <a:spcPts val="600"/>
              </a:spcBef>
              <a:buClr>
                <a:srgbClr val="CC0000"/>
              </a:buClr>
              <a:tabLst>
                <a:tab pos="363538" algn="l"/>
              </a:tabLst>
              <a:defRPr/>
            </a:pPr>
            <a:r>
              <a:rPr lang="ja-JP" altLang="en-US" sz="1800" dirty="0"/>
              <a:t>薬品が</a:t>
            </a:r>
            <a:r>
              <a:rPr lang="ja-JP" altLang="en-US" sz="1800" dirty="0">
                <a:solidFill>
                  <a:srgbClr val="C00000"/>
                </a:solidFill>
              </a:rPr>
              <a:t>落下や転倒しない適切な薬品棚に保管</a:t>
            </a:r>
            <a:r>
              <a:rPr lang="ja-JP" altLang="en-US" sz="1800" dirty="0"/>
              <a:t>する。</a:t>
            </a:r>
            <a:br>
              <a:rPr lang="en-US" altLang="ja-JP" sz="1800" dirty="0"/>
            </a:br>
            <a:r>
              <a:rPr lang="ja-JP" altLang="en-US" sz="1800" dirty="0">
                <a:solidFill>
                  <a:srgbClr val="C00000"/>
                </a:solidFill>
              </a:rPr>
              <a:t>混触危険のあるものは分離して保管</a:t>
            </a:r>
            <a:r>
              <a:rPr lang="ja-JP" altLang="en-US" sz="1800" dirty="0"/>
              <a:t>する（酸化性物質（１類、６類 等）と可燃性物質（２類、４類 等）の組合せなど）。</a:t>
            </a:r>
          </a:p>
          <a:p>
            <a:pPr marL="460375" lvl="1" indent="-285750" eaLnBrk="1" hangingPunct="1">
              <a:spcBef>
                <a:spcPts val="600"/>
              </a:spcBef>
              <a:buClr>
                <a:srgbClr val="CC0000"/>
              </a:buClr>
              <a:tabLst>
                <a:tab pos="363538" algn="l"/>
              </a:tabLst>
              <a:defRPr/>
            </a:pPr>
            <a:r>
              <a:rPr lang="ja-JP" altLang="en-US" sz="1800" dirty="0"/>
              <a:t>合計して</a:t>
            </a:r>
            <a:r>
              <a:rPr lang="ja-JP" altLang="en-US" sz="1800" dirty="0">
                <a:solidFill>
                  <a:srgbClr val="C00000"/>
                </a:solidFill>
              </a:rPr>
              <a:t>指定数量の５分の１以上</a:t>
            </a:r>
            <a:r>
              <a:rPr lang="ja-JP" altLang="en-US" sz="1800" dirty="0"/>
              <a:t>の</a:t>
            </a:r>
            <a:br>
              <a:rPr lang="en-US" altLang="ja-JP" sz="1800" dirty="0"/>
            </a:br>
            <a:r>
              <a:rPr lang="ja-JP" altLang="en-US" sz="1800" dirty="0"/>
              <a:t>量の危険物を貯蔵するときは届出が</a:t>
            </a:r>
            <a:br>
              <a:rPr lang="en-US" altLang="ja-JP" sz="1800" dirty="0"/>
            </a:br>
            <a:r>
              <a:rPr lang="ja-JP" altLang="en-US" sz="1800" dirty="0"/>
              <a:t>必要。</a:t>
            </a:r>
          </a:p>
          <a:p>
            <a:pPr marL="460375" lvl="1" indent="-285750" eaLnBrk="1" hangingPunct="1">
              <a:spcBef>
                <a:spcPts val="600"/>
              </a:spcBef>
              <a:buClr>
                <a:srgbClr val="CC0000"/>
              </a:buClr>
              <a:tabLst>
                <a:tab pos="363538" algn="l"/>
              </a:tabLst>
              <a:defRPr/>
            </a:pPr>
            <a:r>
              <a:rPr lang="ja-JP" altLang="en-US" sz="1800" dirty="0"/>
              <a:t>保管・取扱場所では、火気等</a:t>
            </a:r>
            <a:r>
              <a:rPr lang="ja-JP" altLang="en-US" sz="1800" dirty="0">
                <a:solidFill>
                  <a:srgbClr val="C00000"/>
                </a:solidFill>
              </a:rPr>
              <a:t>発火源</a:t>
            </a:r>
            <a:br>
              <a:rPr lang="en-US" altLang="ja-JP" sz="1800" dirty="0">
                <a:solidFill>
                  <a:srgbClr val="C00000"/>
                </a:solidFill>
              </a:rPr>
            </a:br>
            <a:r>
              <a:rPr lang="ja-JP" altLang="en-US" sz="1800" dirty="0">
                <a:solidFill>
                  <a:srgbClr val="C00000"/>
                </a:solidFill>
              </a:rPr>
              <a:t>の管理を厳重に</a:t>
            </a:r>
            <a:r>
              <a:rPr lang="ja-JP" altLang="en-US" sz="1800" dirty="0"/>
              <a:t>し、</a:t>
            </a:r>
            <a:r>
              <a:rPr lang="ja-JP" altLang="en-US" sz="1800" dirty="0">
                <a:solidFill>
                  <a:srgbClr val="C00000"/>
                </a:solidFill>
              </a:rPr>
              <a:t>消火用設備</a:t>
            </a:r>
            <a:r>
              <a:rPr lang="ja-JP" altLang="en-US" sz="1800" dirty="0"/>
              <a:t>を配</a:t>
            </a:r>
            <a:br>
              <a:rPr lang="en-US" altLang="ja-JP" sz="1800" dirty="0"/>
            </a:br>
            <a:r>
              <a:rPr lang="ja-JP" altLang="en-US" sz="1800" dirty="0"/>
              <a:t>備する。</a:t>
            </a:r>
          </a:p>
          <a:p>
            <a:pPr marL="460375" lvl="1" indent="-285750" eaLnBrk="1" hangingPunct="1">
              <a:spcBef>
                <a:spcPts val="600"/>
              </a:spcBef>
              <a:buClr>
                <a:srgbClr val="CC0000"/>
              </a:buClr>
              <a:tabLst>
                <a:tab pos="363538" algn="l"/>
              </a:tabLst>
              <a:defRPr/>
            </a:pPr>
            <a:r>
              <a:rPr lang="ja-JP" altLang="en-US" sz="1800" dirty="0"/>
              <a:t>必要に応じて保護眼鏡、手袋、保護</a:t>
            </a:r>
            <a:br>
              <a:rPr lang="en-US" altLang="ja-JP" sz="1800" dirty="0"/>
            </a:br>
            <a:r>
              <a:rPr lang="ja-JP" altLang="en-US" sz="1800" dirty="0"/>
              <a:t>板等を使用して安全を確保する。</a:t>
            </a:r>
          </a:p>
          <a:p>
            <a:pPr marL="460375" lvl="1" indent="-285750" eaLnBrk="1" hangingPunct="1">
              <a:spcBef>
                <a:spcPts val="600"/>
              </a:spcBef>
              <a:buClr>
                <a:srgbClr val="CC0000"/>
              </a:buClr>
              <a:buFont typeface="Wingdings" panose="05000000000000000000" pitchFamily="2" charset="2"/>
              <a:buNone/>
              <a:tabLst>
                <a:tab pos="363538" algn="l"/>
              </a:tabLst>
              <a:defRPr/>
            </a:pPr>
            <a:endParaRPr lang="ja-JP" altLang="en-US" sz="1800" dirty="0"/>
          </a:p>
        </p:txBody>
      </p:sp>
      <p:sp>
        <p:nvSpPr>
          <p:cNvPr id="9" name="横巻き 8">
            <a:extLst>
              <a:ext uri="{FF2B5EF4-FFF2-40B4-BE49-F238E27FC236}">
                <a16:creationId xmlns:a16="http://schemas.microsoft.com/office/drawing/2014/main" id="{083C9177-A3BB-48A5-A089-99D4FC1874DB}"/>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19</a:t>
            </a:r>
            <a:r>
              <a:rPr lang="ja-JP" altLang="en-US" sz="1200" b="1" dirty="0">
                <a:latin typeface="+mj-ea"/>
                <a:ea typeface="+mj-ea"/>
              </a:rPr>
              <a:t>頁</a:t>
            </a:r>
          </a:p>
        </p:txBody>
      </p:sp>
      <p:pic>
        <p:nvPicPr>
          <p:cNvPr id="87045" name="図 2">
            <a:extLst>
              <a:ext uri="{FF2B5EF4-FFF2-40B4-BE49-F238E27FC236}">
                <a16:creationId xmlns:a16="http://schemas.microsoft.com/office/drawing/2014/main" id="{66681BCA-DB54-4403-8FA3-32275859CD21}"/>
              </a:ext>
            </a:extLst>
          </p:cNvPr>
          <p:cNvPicPr>
            <a:picLocks noChangeAspect="1"/>
          </p:cNvPicPr>
          <p:nvPr/>
        </p:nvPicPr>
        <p:blipFill>
          <a:blip r:embed="rId3">
            <a:extLst>
              <a:ext uri="{28A0092B-C50C-407E-A947-70E740481C1C}">
                <a14:useLocalDpi xmlns:a14="http://schemas.microsoft.com/office/drawing/2010/main" val="0"/>
              </a:ext>
            </a:extLst>
          </a:blip>
          <a:srcRect l="23283" t="16006" r="23036" b="5052"/>
          <a:stretch>
            <a:fillRect/>
          </a:stretch>
        </p:blipFill>
        <p:spPr bwMode="auto">
          <a:xfrm>
            <a:off x="4597400" y="2492375"/>
            <a:ext cx="415131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テキスト ボックス 7">
            <a:extLst>
              <a:ext uri="{FF2B5EF4-FFF2-40B4-BE49-F238E27FC236}">
                <a16:creationId xmlns:a16="http://schemas.microsoft.com/office/drawing/2014/main" id="{D48D1A6C-1BC8-45F7-A5F4-D8F0DBC07CD2}"/>
              </a:ext>
            </a:extLst>
          </p:cNvPr>
          <p:cNvSpPr txBox="1">
            <a:spLocks noChangeArrowheads="1"/>
          </p:cNvSpPr>
          <p:nvPr/>
        </p:nvSpPr>
        <p:spPr bwMode="auto">
          <a:xfrm>
            <a:off x="6884988" y="5689600"/>
            <a:ext cx="1987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1400"/>
              <a:t>（東京理科大資料より）</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AF57A711-4D01-4686-B64A-04BE70B5240F}"/>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実験研究の注意事項③</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B8133E79-3DCE-47CA-9BD3-55CD2C301D70}"/>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放射線・放射性物質</a:t>
            </a:r>
            <a:endParaRPr lang="ja-JP" altLang="en-US" sz="2400" u="sng" kern="0" dirty="0">
              <a:solidFill>
                <a:srgbClr val="0000FF"/>
              </a:solidFill>
            </a:endParaRPr>
          </a:p>
          <a:p>
            <a:pPr marL="631825" lvl="1" indent="-285750" eaLnBrk="1" hangingPunct="1">
              <a:spcBef>
                <a:spcPts val="400"/>
              </a:spcBef>
              <a:buClr>
                <a:srgbClr val="CC0000"/>
              </a:buClr>
              <a:tabLst>
                <a:tab pos="363538" algn="l"/>
              </a:tabLst>
              <a:defRPr/>
            </a:pPr>
            <a:r>
              <a:rPr lang="ja-JP" altLang="en-US" sz="1800" dirty="0"/>
              <a:t>放射線取扱が伴う実験研究：</a:t>
            </a:r>
            <a:endParaRPr lang="en-US" altLang="ja-JP" sz="1800" dirty="0"/>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t>	</a:t>
            </a:r>
            <a:r>
              <a:rPr lang="ja-JP" altLang="en-US" sz="1800" dirty="0"/>
              <a:t>　　</a:t>
            </a:r>
            <a:r>
              <a:rPr lang="ja-JP" altLang="en-US" sz="1800" b="1" dirty="0"/>
              <a:t>加速器施設の利用、エックス線装置、放射性同位元素、電子顕微鏡の使用</a:t>
            </a:r>
            <a:endParaRPr lang="en-US" altLang="ja-JP" sz="1800" b="1" dirty="0"/>
          </a:p>
          <a:p>
            <a:pPr marL="631825" lvl="1" indent="-285750" eaLnBrk="1" hangingPunct="1">
              <a:spcBef>
                <a:spcPts val="400"/>
              </a:spcBef>
              <a:buClr>
                <a:srgbClr val="CC0000"/>
              </a:buClr>
              <a:tabLst>
                <a:tab pos="363538" algn="l"/>
              </a:tabLst>
              <a:defRPr/>
            </a:pPr>
            <a:r>
              <a:rPr lang="ja-JP" altLang="en-US" sz="1800" dirty="0"/>
              <a:t>規定：理学部放射線障害予防規定、理学系エックス線装置等管理ルール</a:t>
            </a: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600"/>
              </a:spcBef>
              <a:buClr>
                <a:srgbClr val="CC0000"/>
              </a:buClr>
              <a:tabLst>
                <a:tab pos="363538" algn="l"/>
              </a:tabLst>
              <a:defRPr/>
            </a:pPr>
            <a:r>
              <a:rPr lang="ja-JP" altLang="en-US" sz="1800" dirty="0"/>
              <a:t>手続き</a:t>
            </a:r>
          </a:p>
        </p:txBody>
      </p:sp>
      <p:sp>
        <p:nvSpPr>
          <p:cNvPr id="5" name="横巻き 4">
            <a:extLst>
              <a:ext uri="{FF2B5EF4-FFF2-40B4-BE49-F238E27FC236}">
                <a16:creationId xmlns:a16="http://schemas.microsoft.com/office/drawing/2014/main" id="{7F8A170E-9591-45B7-8A72-CA8466691ED7}"/>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20</a:t>
            </a:r>
            <a:r>
              <a:rPr lang="ja-JP" altLang="en-US" sz="1200" b="1" dirty="0">
                <a:latin typeface="+mj-ea"/>
                <a:ea typeface="+mj-ea"/>
              </a:rPr>
              <a:t>頁</a:t>
            </a:r>
          </a:p>
        </p:txBody>
      </p:sp>
      <p:sp>
        <p:nvSpPr>
          <p:cNvPr id="9" name="角丸四角形吹き出し 8">
            <a:extLst>
              <a:ext uri="{FF2B5EF4-FFF2-40B4-BE49-F238E27FC236}">
                <a16:creationId xmlns:a16="http://schemas.microsoft.com/office/drawing/2014/main" id="{112B5803-965A-42A0-9B7C-EC7CC1AD86E7}"/>
              </a:ext>
            </a:extLst>
          </p:cNvPr>
          <p:cNvSpPr/>
          <p:nvPr/>
        </p:nvSpPr>
        <p:spPr>
          <a:xfrm>
            <a:off x="5961063" y="4137025"/>
            <a:ext cx="2957512" cy="1800225"/>
          </a:xfrm>
          <a:prstGeom prst="wedgeRoundRectCallout">
            <a:avLst>
              <a:gd name="adj1" fmla="val -61388"/>
              <a:gd name="adj2" fmla="val -3214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理学部外の放射線施設を利用する場合には、放射線取扱者として認可されている証明が必要。放射線管理室に依頼すること。</a:t>
            </a:r>
            <a:endParaRPr lang="en-US" altLang="ja-JP" dirty="0"/>
          </a:p>
        </p:txBody>
      </p:sp>
      <p:sp>
        <p:nvSpPr>
          <p:cNvPr id="8" name="角丸四角形 7">
            <a:extLst>
              <a:ext uri="{FF2B5EF4-FFF2-40B4-BE49-F238E27FC236}">
                <a16:creationId xmlns:a16="http://schemas.microsoft.com/office/drawing/2014/main" id="{C9FEB570-4D4B-4969-93BF-13A2E1059DD5}"/>
              </a:ext>
            </a:extLst>
          </p:cNvPr>
          <p:cNvSpPr/>
          <p:nvPr/>
        </p:nvSpPr>
        <p:spPr>
          <a:xfrm>
            <a:off x="728663" y="2730500"/>
            <a:ext cx="6507162" cy="1279525"/>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東京大学大学院理学系研究科・理学部　放射線管理室</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電話：内線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24606</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03-5841-4606     FAX</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03-5841-1363</a:t>
            </a:r>
          </a:p>
          <a:p>
            <a:pPr>
              <a:defRPr/>
            </a:pP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ri-kanri@chem.s.u-tokyo.ac.jp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：「管理室</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＞各種安全管理・対策＞放射線管理」</a:t>
            </a:r>
          </a:p>
        </p:txBody>
      </p:sp>
      <p:sp>
        <p:nvSpPr>
          <p:cNvPr id="89095" name="Rectangle 6">
            <a:extLst>
              <a:ext uri="{FF2B5EF4-FFF2-40B4-BE49-F238E27FC236}">
                <a16:creationId xmlns:a16="http://schemas.microsoft.com/office/drawing/2014/main" id="{B0B31FF2-9BB8-486E-A282-DD91105130B3}"/>
              </a:ext>
            </a:extLst>
          </p:cNvPr>
          <p:cNvSpPr>
            <a:spLocks noChangeArrowheads="1"/>
          </p:cNvSpPr>
          <p:nvPr/>
        </p:nvSpPr>
        <p:spPr bwMode="auto">
          <a:xfrm>
            <a:off x="574675" y="4384675"/>
            <a:ext cx="757238" cy="17811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①放射線取扱者登録申請</a:t>
            </a:r>
            <a:endParaRPr lang="ja-JP" altLang="en-US" sz="1600">
              <a:latin typeface="ＭＳ 明朝" panose="02020609040205080304" pitchFamily="17" charset="-128"/>
              <a:ea typeface="ＭＳ 明朝" panose="02020609040205080304" pitchFamily="17" charset="-128"/>
            </a:endParaRPr>
          </a:p>
        </p:txBody>
      </p:sp>
      <p:sp>
        <p:nvSpPr>
          <p:cNvPr id="14" name="下矢印 13">
            <a:extLst>
              <a:ext uri="{FF2B5EF4-FFF2-40B4-BE49-F238E27FC236}">
                <a16:creationId xmlns:a16="http://schemas.microsoft.com/office/drawing/2014/main" id="{2F9E4A63-AA7D-4077-9E1E-3664F52069F5}"/>
              </a:ext>
            </a:extLst>
          </p:cNvPr>
          <p:cNvSpPr/>
          <p:nvPr/>
        </p:nvSpPr>
        <p:spPr>
          <a:xfrm rot="16200000">
            <a:off x="1435100" y="5000626"/>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097" name="Rectangle 6">
            <a:extLst>
              <a:ext uri="{FF2B5EF4-FFF2-40B4-BE49-F238E27FC236}">
                <a16:creationId xmlns:a16="http://schemas.microsoft.com/office/drawing/2014/main" id="{B5A4AC27-5CB8-4EBC-AECD-203C10316D10}"/>
              </a:ext>
            </a:extLst>
          </p:cNvPr>
          <p:cNvSpPr>
            <a:spLocks noChangeArrowheads="1"/>
          </p:cNvSpPr>
          <p:nvPr/>
        </p:nvSpPr>
        <p:spPr bwMode="auto">
          <a:xfrm>
            <a:off x="2022475" y="4384675"/>
            <a:ext cx="757238" cy="17811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②放射線取扱者健康診断</a:t>
            </a:r>
            <a:endParaRPr lang="en-US" altLang="ja-JP">
              <a:solidFill>
                <a:schemeClr val="accent2"/>
              </a:solidFill>
              <a:latin typeface="ＭＳ Ｐゴシック" panose="020B0600070205080204" pitchFamily="50" charset="-128"/>
            </a:endParaRPr>
          </a:p>
        </p:txBody>
      </p:sp>
      <p:sp>
        <p:nvSpPr>
          <p:cNvPr id="16" name="下矢印 15">
            <a:extLst>
              <a:ext uri="{FF2B5EF4-FFF2-40B4-BE49-F238E27FC236}">
                <a16:creationId xmlns:a16="http://schemas.microsoft.com/office/drawing/2014/main" id="{C494F6DF-1114-4E83-B1DA-CD5DDE104436}"/>
              </a:ext>
            </a:extLst>
          </p:cNvPr>
          <p:cNvSpPr/>
          <p:nvPr/>
        </p:nvSpPr>
        <p:spPr>
          <a:xfrm rot="16200000">
            <a:off x="2882900" y="5000626"/>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099" name="Rectangle 6">
            <a:extLst>
              <a:ext uri="{FF2B5EF4-FFF2-40B4-BE49-F238E27FC236}">
                <a16:creationId xmlns:a16="http://schemas.microsoft.com/office/drawing/2014/main" id="{78DC9190-022A-46B6-B82E-23C5CE35BCC5}"/>
              </a:ext>
            </a:extLst>
          </p:cNvPr>
          <p:cNvSpPr>
            <a:spLocks noChangeArrowheads="1"/>
          </p:cNvSpPr>
          <p:nvPr/>
        </p:nvSpPr>
        <p:spPr bwMode="auto">
          <a:xfrm>
            <a:off x="3470275" y="4384675"/>
            <a:ext cx="755650" cy="15922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③全学一括</a:t>
            </a:r>
            <a:endParaRPr lang="en-US" altLang="ja-JP">
              <a:solidFill>
                <a:schemeClr val="accent2"/>
              </a:solidFill>
              <a:latin typeface="ＭＳ Ｐゴシック" panose="020B0600070205080204" pitchFamily="50" charset="-128"/>
            </a:endParaRPr>
          </a:p>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　　講習会</a:t>
            </a:r>
            <a:endParaRPr lang="en-US" altLang="ja-JP">
              <a:solidFill>
                <a:schemeClr val="accent2"/>
              </a:solidFill>
              <a:latin typeface="ＭＳ Ｐゴシック" panose="020B0600070205080204" pitchFamily="50" charset="-128"/>
            </a:endParaRPr>
          </a:p>
        </p:txBody>
      </p:sp>
      <p:sp>
        <p:nvSpPr>
          <p:cNvPr id="89100" name="Rectangle 6">
            <a:extLst>
              <a:ext uri="{FF2B5EF4-FFF2-40B4-BE49-F238E27FC236}">
                <a16:creationId xmlns:a16="http://schemas.microsoft.com/office/drawing/2014/main" id="{66971A56-5501-41DD-9A8B-E7DF1EB8722D}"/>
              </a:ext>
            </a:extLst>
          </p:cNvPr>
          <p:cNvSpPr>
            <a:spLocks noChangeArrowheads="1"/>
          </p:cNvSpPr>
          <p:nvPr/>
        </p:nvSpPr>
        <p:spPr bwMode="auto">
          <a:xfrm>
            <a:off x="4916488" y="4384675"/>
            <a:ext cx="525462" cy="15922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④部局講習会</a:t>
            </a:r>
            <a:endParaRPr lang="en-US" altLang="ja-JP">
              <a:solidFill>
                <a:schemeClr val="accent2"/>
              </a:solidFill>
              <a:latin typeface="ＭＳ Ｐゴシック" panose="020B0600070205080204" pitchFamily="50" charset="-128"/>
            </a:endParaRPr>
          </a:p>
        </p:txBody>
      </p:sp>
      <p:sp>
        <p:nvSpPr>
          <p:cNvPr id="19" name="下矢印 18">
            <a:extLst>
              <a:ext uri="{FF2B5EF4-FFF2-40B4-BE49-F238E27FC236}">
                <a16:creationId xmlns:a16="http://schemas.microsoft.com/office/drawing/2014/main" id="{CF45F33E-9624-4853-998B-AB4AE497B5FB}"/>
              </a:ext>
            </a:extLst>
          </p:cNvPr>
          <p:cNvSpPr/>
          <p:nvPr/>
        </p:nvSpPr>
        <p:spPr>
          <a:xfrm rot="16200000">
            <a:off x="4329113" y="5000625"/>
            <a:ext cx="4841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102" name="テキスト ボックス 1">
            <a:extLst>
              <a:ext uri="{FF2B5EF4-FFF2-40B4-BE49-F238E27FC236}">
                <a16:creationId xmlns:a16="http://schemas.microsoft.com/office/drawing/2014/main" id="{006715FD-4009-455E-A716-81B749EAF2D1}"/>
              </a:ext>
            </a:extLst>
          </p:cNvPr>
          <p:cNvSpPr txBox="1">
            <a:spLocks noChangeArrowheads="1"/>
          </p:cNvSpPr>
          <p:nvPr/>
        </p:nvSpPr>
        <p:spPr bwMode="auto">
          <a:xfrm>
            <a:off x="2779713" y="6016625"/>
            <a:ext cx="4975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a:t>※</a:t>
            </a:r>
            <a:r>
              <a:rPr lang="ja-JP" altLang="en-US" sz="1400"/>
              <a:t>エックス線装置</a:t>
            </a:r>
            <a:r>
              <a:rPr lang="en-US" altLang="ja-JP" sz="1400"/>
              <a:t>A,B</a:t>
            </a:r>
            <a:r>
              <a:rPr lang="ja-JP" altLang="en-US" sz="1400"/>
              <a:t>使用については②は不要。</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1BCBA31-47FD-4488-AE8D-49E6022CB70C}"/>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実験研究の注意事項④</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EFFCB2D1-22BB-4349-B021-14AB2F357075}"/>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バイオハザードの防止</a:t>
            </a:r>
            <a:endParaRPr lang="ja-JP" altLang="en-US" sz="2400" u="sng" kern="0" dirty="0">
              <a:solidFill>
                <a:srgbClr val="0000FF"/>
              </a:solidFill>
            </a:endParaRPr>
          </a:p>
          <a:p>
            <a:pPr marL="631825" lvl="1" indent="-285750" eaLnBrk="1" hangingPunct="1">
              <a:spcBef>
                <a:spcPts val="400"/>
              </a:spcBef>
              <a:buClr>
                <a:srgbClr val="CC0000"/>
              </a:buClr>
              <a:tabLst>
                <a:tab pos="363538" algn="l"/>
              </a:tabLst>
              <a:defRPr/>
            </a:pPr>
            <a:r>
              <a:rPr lang="ja-JP" altLang="en-US" sz="1800" dirty="0"/>
              <a:t>倫理審査・法令遵守を必要とする実験研究：</a:t>
            </a:r>
            <a:endParaRPr lang="en-US" altLang="ja-JP" sz="1800" dirty="0"/>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t>	</a:t>
            </a:r>
            <a:r>
              <a:rPr lang="ja-JP" altLang="en-US" sz="1800" dirty="0"/>
              <a:t>　　</a:t>
            </a:r>
            <a:r>
              <a:rPr lang="ja-JP" altLang="en-US" sz="1800" b="1" dirty="0"/>
              <a:t>遺伝子組換え実験、動物実験、研究用微生物、ヒト生殖クローン、再生医療等</a:t>
            </a:r>
            <a:endParaRPr lang="en-US" altLang="ja-JP" sz="1800" b="1"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346075" lvl="1" indent="0" eaLnBrk="1" hangingPunct="1">
              <a:spcBef>
                <a:spcPts val="400"/>
              </a:spcBef>
              <a:buClr>
                <a:srgbClr val="CC0000"/>
              </a:buClr>
              <a:buFont typeface="Wingdings" panose="05000000000000000000" pitchFamily="2" charset="2"/>
              <a:buNone/>
              <a:tabLst>
                <a:tab pos="363538" algn="l"/>
              </a:tabLst>
              <a:defRPr/>
            </a:pPr>
            <a:endParaRPr lang="en-US" altLang="ja-JP" sz="1800" dirty="0"/>
          </a:p>
          <a:p>
            <a:pPr marL="631825" lvl="1" indent="-285750" eaLnBrk="1" hangingPunct="1">
              <a:spcBef>
                <a:spcPts val="600"/>
              </a:spcBef>
              <a:buClr>
                <a:srgbClr val="CC0000"/>
              </a:buClr>
              <a:tabLst>
                <a:tab pos="363538" algn="l"/>
              </a:tabLst>
              <a:defRPr/>
            </a:pPr>
            <a:r>
              <a:rPr lang="ja-JP" altLang="en-US" sz="1800" dirty="0"/>
              <a:t>該当する研究、実験を実施する場合は、</a:t>
            </a:r>
            <a:r>
              <a:rPr lang="ja-JP" altLang="en-US" sz="1800" dirty="0">
                <a:solidFill>
                  <a:srgbClr val="C00000"/>
                </a:solidFill>
              </a:rPr>
              <a:t>ウェブサイトを参照</a:t>
            </a:r>
            <a:r>
              <a:rPr lang="ja-JP" altLang="en-US" sz="1800" dirty="0"/>
              <a:t>し</a:t>
            </a:r>
            <a:r>
              <a:rPr lang="ja-JP" altLang="en-US" sz="1800" dirty="0">
                <a:solidFill>
                  <a:srgbClr val="C00000"/>
                </a:solidFill>
              </a:rPr>
              <a:t>必要な手続きを取る</a:t>
            </a:r>
            <a:r>
              <a:rPr lang="ja-JP" altLang="en-US" sz="1800" dirty="0"/>
              <a:t>と共に、関係する</a:t>
            </a:r>
            <a:r>
              <a:rPr lang="ja-JP" altLang="en-US" sz="1800" dirty="0">
                <a:solidFill>
                  <a:srgbClr val="C00000"/>
                </a:solidFill>
              </a:rPr>
              <a:t>講習会に必ず出席</a:t>
            </a:r>
            <a:r>
              <a:rPr lang="ja-JP" altLang="en-US" sz="1800" dirty="0"/>
              <a:t>すること。</a:t>
            </a:r>
            <a:endParaRPr lang="en-US" altLang="ja-JP" sz="1800" dirty="0"/>
          </a:p>
          <a:p>
            <a:pPr marL="346075" lvl="1" indent="0" eaLnBrk="1" hangingPunct="1">
              <a:spcBef>
                <a:spcPts val="600"/>
              </a:spcBef>
              <a:buClr>
                <a:srgbClr val="CC0000"/>
              </a:buClr>
              <a:buFont typeface="Wingdings" panose="05000000000000000000" pitchFamily="2" charset="2"/>
              <a:buNone/>
              <a:tabLst>
                <a:tab pos="363538" algn="l"/>
              </a:tabLst>
              <a:defRPr/>
            </a:pPr>
            <a:endParaRPr lang="en-US" altLang="ja-JP" sz="1800" dirty="0"/>
          </a:p>
          <a:p>
            <a:pPr marL="631825" lvl="1" indent="-285750" eaLnBrk="1" hangingPunct="1">
              <a:spcBef>
                <a:spcPts val="600"/>
              </a:spcBef>
              <a:buClr>
                <a:srgbClr val="CC0000"/>
              </a:buClr>
              <a:tabLst>
                <a:tab pos="363538" algn="l"/>
              </a:tabLst>
              <a:defRPr/>
            </a:pPr>
            <a:r>
              <a:rPr lang="ja-JP" altLang="en-US" sz="1800" dirty="0"/>
              <a:t>理学系研究科・理学部の担当</a:t>
            </a:r>
            <a:endParaRPr lang="en-US" altLang="ja-JP" sz="1800" dirty="0"/>
          </a:p>
          <a:p>
            <a:pPr marL="346075" lvl="1" indent="0" eaLnBrk="1" hangingPunct="1">
              <a:spcBef>
                <a:spcPts val="600"/>
              </a:spcBef>
              <a:buClr>
                <a:srgbClr val="CC0000"/>
              </a:buClr>
              <a:buFont typeface="Wingdings" panose="05000000000000000000" pitchFamily="2" charset="2"/>
              <a:buNone/>
              <a:tabLst>
                <a:tab pos="363538" algn="l"/>
              </a:tabLst>
              <a:defRPr/>
            </a:pPr>
            <a:r>
              <a:rPr lang="ja-JP" altLang="en-US" sz="1800" dirty="0"/>
              <a:t>経理課研究支援・外部資金チーム（部局長へ提出する書類の提出・問合せ先）（内線</a:t>
            </a:r>
            <a:r>
              <a:rPr lang="en-US" altLang="ja-JP" sz="1800" dirty="0"/>
              <a:t>28084</a:t>
            </a:r>
            <a:r>
              <a:rPr lang="ja-JP" altLang="en-US" sz="1800" dirty="0" err="1"/>
              <a:t>、</a:t>
            </a:r>
            <a:r>
              <a:rPr lang="en-US" altLang="ja-JP" sz="1800" dirty="0"/>
              <a:t>E-mail: kenkyu-s.s@gs.mail.u-tokyo.ac.jp</a:t>
            </a:r>
            <a:r>
              <a:rPr lang="ja-JP" altLang="en-US" sz="1800" dirty="0"/>
              <a:t>）。</a:t>
            </a:r>
          </a:p>
        </p:txBody>
      </p:sp>
      <p:sp>
        <p:nvSpPr>
          <p:cNvPr id="5" name="横巻き 4">
            <a:extLst>
              <a:ext uri="{FF2B5EF4-FFF2-40B4-BE49-F238E27FC236}">
                <a16:creationId xmlns:a16="http://schemas.microsoft.com/office/drawing/2014/main" id="{73692B58-79DA-4B3B-A7BC-0CEE26EA46C4}"/>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21</a:t>
            </a:r>
            <a:r>
              <a:rPr lang="ja-JP" altLang="en-US" sz="1200" b="1" dirty="0">
                <a:latin typeface="+mj-ea"/>
                <a:ea typeface="+mj-ea"/>
              </a:rPr>
              <a:t>頁</a:t>
            </a:r>
          </a:p>
        </p:txBody>
      </p:sp>
      <p:sp>
        <p:nvSpPr>
          <p:cNvPr id="8" name="角丸四角形 7">
            <a:extLst>
              <a:ext uri="{FF2B5EF4-FFF2-40B4-BE49-F238E27FC236}">
                <a16:creationId xmlns:a16="http://schemas.microsoft.com/office/drawing/2014/main" id="{C2A80B18-3C97-434C-BC4C-F24A56B2E423}"/>
              </a:ext>
            </a:extLst>
          </p:cNvPr>
          <p:cNvSpPr/>
          <p:nvPr/>
        </p:nvSpPr>
        <p:spPr>
          <a:xfrm>
            <a:off x="827088" y="2430463"/>
            <a:ext cx="5761037" cy="1277937"/>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東京大学ライフサイエンス研究倫理支援室</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電話：内線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21580</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03-5841-1580</a:t>
            </a:r>
          </a:p>
          <a:p>
            <a:pPr>
              <a:defRPr/>
            </a:pP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lifescience.adm@gs.mail.u-tokyo.ac.jp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http://lsres.adm.u-tokyo.ac.jp/</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9537319-1785-4FC2-A978-DA18F10C4F53}"/>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実験研究の注意事項⑤</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0E12EE0E-A3E8-4E0A-B795-D4E8D4A9F304}"/>
              </a:ext>
            </a:extLst>
          </p:cNvPr>
          <p:cNvSpPr txBox="1">
            <a:spLocks noChangeArrowheads="1"/>
          </p:cNvSpPr>
          <p:nvPr/>
        </p:nvSpPr>
        <p:spPr bwMode="auto">
          <a:xfrm>
            <a:off x="409575" y="1268413"/>
            <a:ext cx="5675313" cy="49688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危険を伴う装置</a:t>
            </a:r>
            <a:endParaRPr lang="ja-JP" altLang="en-US" sz="2400" u="sng" kern="0" dirty="0">
              <a:solidFill>
                <a:srgbClr val="0000FF"/>
              </a:solidFill>
            </a:endParaRPr>
          </a:p>
          <a:p>
            <a:pPr marL="631825" lvl="1" indent="-285750" eaLnBrk="1" hangingPunct="1">
              <a:spcBef>
                <a:spcPts val="400"/>
              </a:spcBef>
              <a:buClr>
                <a:srgbClr val="CC0000"/>
              </a:buClr>
              <a:tabLst>
                <a:tab pos="363538" algn="l"/>
              </a:tabLst>
              <a:defRPr/>
            </a:pPr>
            <a:r>
              <a:rPr lang="ja-JP" altLang="en-US" sz="1800" b="1" dirty="0">
                <a:solidFill>
                  <a:srgbClr val="C00000"/>
                </a:solidFill>
              </a:rPr>
              <a:t>高温、高圧、高電圧、高速度、高重量</a:t>
            </a:r>
            <a:r>
              <a:rPr lang="ja-JP" altLang="en-US" sz="1800" dirty="0"/>
              <a:t>の装置</a:t>
            </a:r>
            <a:br>
              <a:rPr lang="en-US" altLang="ja-JP" sz="1800" dirty="0"/>
            </a:br>
            <a:r>
              <a:rPr lang="ja-JP" altLang="en-US" sz="1800" dirty="0"/>
              <a:t>→　十分な防護処置をし、慎重に取扱う。</a:t>
            </a:r>
          </a:p>
          <a:p>
            <a:pPr marL="631825" lvl="1" indent="-285750" eaLnBrk="1" hangingPunct="1">
              <a:spcBef>
                <a:spcPts val="400"/>
              </a:spcBef>
              <a:buClr>
                <a:srgbClr val="CC0000"/>
              </a:buClr>
              <a:tabLst>
                <a:tab pos="363538" algn="l"/>
              </a:tabLst>
              <a:defRPr/>
            </a:pPr>
            <a:r>
              <a:rPr lang="ja-JP" altLang="en-US" sz="1800" dirty="0"/>
              <a:t>使用経験のない装置を取扱うときには念を入れて</a:t>
            </a:r>
            <a:r>
              <a:rPr lang="ja-JP" altLang="en-US" sz="1800" dirty="0">
                <a:solidFill>
                  <a:srgbClr val="C00000"/>
                </a:solidFill>
              </a:rPr>
              <a:t>準備</a:t>
            </a:r>
            <a:r>
              <a:rPr lang="ja-JP" altLang="en-US" sz="1800" dirty="0"/>
              <a:t>し、部分毎に</a:t>
            </a:r>
            <a:r>
              <a:rPr lang="ja-JP" altLang="en-US" sz="1800" dirty="0">
                <a:solidFill>
                  <a:srgbClr val="C00000"/>
                </a:solidFill>
              </a:rPr>
              <a:t>チェック</a:t>
            </a:r>
            <a:r>
              <a:rPr lang="ja-JP" altLang="en-US" sz="1800" dirty="0"/>
              <a:t>すること。使用する前に</a:t>
            </a:r>
            <a:r>
              <a:rPr lang="ja-JP" altLang="en-US" sz="1800" dirty="0">
                <a:solidFill>
                  <a:srgbClr val="C00000"/>
                </a:solidFill>
              </a:rPr>
              <a:t>経験のある人の指導を受ける</a:t>
            </a:r>
            <a:r>
              <a:rPr lang="ja-JP" altLang="en-US" sz="1800" dirty="0"/>
              <a:t>こと。</a:t>
            </a:r>
          </a:p>
          <a:p>
            <a:pPr marL="631825" lvl="1" indent="-285750" eaLnBrk="1" hangingPunct="1">
              <a:spcBef>
                <a:spcPts val="400"/>
              </a:spcBef>
              <a:buClr>
                <a:srgbClr val="CC0000"/>
              </a:buClr>
              <a:tabLst>
                <a:tab pos="363538" algn="l"/>
              </a:tabLst>
              <a:defRPr/>
            </a:pPr>
            <a:r>
              <a:rPr lang="ja-JP" altLang="en-US" sz="1800" dirty="0"/>
              <a:t>使用後は、後始末をするとともに、不備な箇所に気づいたら修理をし、次の使用者に必ず伝えること。</a:t>
            </a:r>
          </a:p>
          <a:p>
            <a:pPr marL="631825" lvl="1" indent="-285750" eaLnBrk="1" hangingPunct="1">
              <a:spcBef>
                <a:spcPts val="400"/>
              </a:spcBef>
              <a:buClr>
                <a:srgbClr val="CC0000"/>
              </a:buClr>
              <a:tabLst>
                <a:tab pos="363538" algn="l"/>
              </a:tabLst>
              <a:defRPr/>
            </a:pPr>
            <a:r>
              <a:rPr lang="ja-JP" altLang="en-US" sz="1800" dirty="0">
                <a:solidFill>
                  <a:srgbClr val="C00000"/>
                </a:solidFill>
              </a:rPr>
              <a:t>騒音・振動・悪臭などの発生を少なくする</a:t>
            </a:r>
            <a:r>
              <a:rPr lang="ja-JP" altLang="en-US" sz="1800" dirty="0"/>
              <a:t>よう、作業環境の整備、作業手順の改善を行う。</a:t>
            </a:r>
          </a:p>
          <a:p>
            <a:pPr eaLnBrk="1" hangingPunct="1">
              <a:defRPr/>
            </a:pPr>
            <a:r>
              <a:rPr lang="ja-JP" altLang="en-US" sz="2400" u="sng" kern="0" dirty="0">
                <a:solidFill>
                  <a:srgbClr val="0000FF"/>
                </a:solidFill>
              </a:rPr>
              <a:t>保護具</a:t>
            </a:r>
          </a:p>
          <a:p>
            <a:pPr marL="631825" lvl="1" indent="-285750" eaLnBrk="1" hangingPunct="1">
              <a:spcBef>
                <a:spcPts val="400"/>
              </a:spcBef>
              <a:buClr>
                <a:srgbClr val="CC0000"/>
              </a:buClr>
              <a:tabLst>
                <a:tab pos="363538" algn="l"/>
              </a:tabLst>
              <a:defRPr/>
            </a:pPr>
            <a:r>
              <a:rPr lang="ja-JP" altLang="en-US" sz="1800" dirty="0"/>
              <a:t>保護具は常に</a:t>
            </a:r>
            <a:r>
              <a:rPr lang="ja-JP" altLang="en-US" sz="1800" dirty="0">
                <a:solidFill>
                  <a:srgbClr val="C00000"/>
                </a:solidFill>
              </a:rPr>
              <a:t>最適な状態で使用できるよう整備</a:t>
            </a:r>
            <a:r>
              <a:rPr lang="ja-JP" altLang="en-US" sz="1800" dirty="0"/>
              <a:t>する。</a:t>
            </a:r>
            <a:br>
              <a:rPr lang="en-US" altLang="ja-JP" sz="1800" dirty="0"/>
            </a:br>
            <a:r>
              <a:rPr lang="ja-JP" altLang="en-US" sz="1800" dirty="0"/>
              <a:t>作業者にその保管場所を知らせる。</a:t>
            </a:r>
          </a:p>
          <a:p>
            <a:pPr marL="631825" lvl="1" indent="-285750" eaLnBrk="1" hangingPunct="1">
              <a:spcBef>
                <a:spcPts val="400"/>
              </a:spcBef>
              <a:buClr>
                <a:srgbClr val="CC0000"/>
              </a:buClr>
              <a:tabLst>
                <a:tab pos="363538" algn="l"/>
              </a:tabLst>
              <a:defRPr/>
            </a:pPr>
            <a:r>
              <a:rPr lang="ja-JP" altLang="en-US" sz="1800" dirty="0"/>
              <a:t>作業者が適切に使用できるよう</a:t>
            </a:r>
            <a:r>
              <a:rPr lang="ja-JP" altLang="en-US" sz="1800" dirty="0">
                <a:solidFill>
                  <a:srgbClr val="C00000"/>
                </a:solidFill>
              </a:rPr>
              <a:t>教育・訓練</a:t>
            </a:r>
            <a:r>
              <a:rPr lang="ja-JP" altLang="en-US" sz="1800" dirty="0"/>
              <a:t>をする。</a:t>
            </a:r>
          </a:p>
          <a:p>
            <a:pPr marL="631825" lvl="1" indent="-285750" eaLnBrk="1" hangingPunct="1">
              <a:spcBef>
                <a:spcPts val="400"/>
              </a:spcBef>
              <a:buClr>
                <a:srgbClr val="CC0000"/>
              </a:buClr>
              <a:tabLst>
                <a:tab pos="363538" algn="l"/>
              </a:tabLst>
              <a:defRPr/>
            </a:pPr>
            <a:r>
              <a:rPr lang="ja-JP" altLang="en-US" sz="1800" dirty="0"/>
              <a:t>保護具を使用した後の消毒や</a:t>
            </a:r>
            <a:r>
              <a:rPr lang="ja-JP" altLang="en-US" sz="1800" dirty="0">
                <a:solidFill>
                  <a:srgbClr val="C00000"/>
                </a:solidFill>
              </a:rPr>
              <a:t>清潔な保管</a:t>
            </a:r>
            <a:r>
              <a:rPr lang="ja-JP" altLang="en-US" sz="1800" dirty="0"/>
              <a:t>にも注意。</a:t>
            </a:r>
          </a:p>
        </p:txBody>
      </p:sp>
      <p:sp>
        <p:nvSpPr>
          <p:cNvPr id="5" name="横巻き 4">
            <a:extLst>
              <a:ext uri="{FF2B5EF4-FFF2-40B4-BE49-F238E27FC236}">
                <a16:creationId xmlns:a16="http://schemas.microsoft.com/office/drawing/2014/main" id="{0AD068AE-3E30-4DD6-9CC0-7461CD89967F}"/>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21</a:t>
            </a:r>
            <a:r>
              <a:rPr lang="ja-JP" altLang="en-US" sz="1200" b="1" dirty="0">
                <a:latin typeface="+mj-ea"/>
                <a:ea typeface="+mj-ea"/>
              </a:rPr>
              <a:t>頁</a:t>
            </a:r>
          </a:p>
        </p:txBody>
      </p:sp>
      <p:sp>
        <p:nvSpPr>
          <p:cNvPr id="2" name="正方形/長方形 1">
            <a:extLst>
              <a:ext uri="{FF2B5EF4-FFF2-40B4-BE49-F238E27FC236}">
                <a16:creationId xmlns:a16="http://schemas.microsoft.com/office/drawing/2014/main" id="{CED9F003-C087-4954-9DF8-67DD543E2678}"/>
              </a:ext>
            </a:extLst>
          </p:cNvPr>
          <p:cNvSpPr/>
          <p:nvPr/>
        </p:nvSpPr>
        <p:spPr>
          <a:xfrm>
            <a:off x="6084888" y="1268413"/>
            <a:ext cx="2808287" cy="41052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defRPr/>
            </a:pPr>
            <a:r>
              <a:rPr lang="ja-JP" altLang="en-US" b="1" u="sng" dirty="0">
                <a:solidFill>
                  <a:schemeClr val="tx1"/>
                </a:solidFill>
              </a:rPr>
              <a:t>保護具の種類</a:t>
            </a:r>
            <a:endParaRPr lang="en-US" altLang="ja-JP" b="1" u="sng" dirty="0">
              <a:solidFill>
                <a:schemeClr val="tx1"/>
              </a:solidFill>
            </a:endParaRPr>
          </a:p>
          <a:p>
            <a:pPr>
              <a:defRPr/>
            </a:pPr>
            <a:r>
              <a:rPr lang="zh-TW" altLang="en-US" b="1" dirty="0">
                <a:solidFill>
                  <a:schemeClr val="tx1"/>
                </a:solidFill>
              </a:rPr>
              <a:t>１．安全保護具 </a:t>
            </a:r>
          </a:p>
          <a:p>
            <a:pPr>
              <a:defRPr/>
            </a:pPr>
            <a:r>
              <a:rPr lang="ja-JP" altLang="en-US" dirty="0">
                <a:solidFill>
                  <a:schemeClr val="tx1"/>
                </a:solidFill>
              </a:rPr>
              <a:t>・安全帽・安全帯・安全靴・防護面・絶縁ゴム手袋など</a:t>
            </a:r>
            <a:endParaRPr lang="en-US" altLang="ja-JP" dirty="0">
              <a:solidFill>
                <a:schemeClr val="tx1"/>
              </a:solidFill>
            </a:endParaRPr>
          </a:p>
          <a:p>
            <a:pPr>
              <a:defRPr/>
            </a:pPr>
            <a:endParaRPr lang="ja-JP" altLang="en-US" dirty="0">
              <a:solidFill>
                <a:schemeClr val="tx1"/>
              </a:solidFill>
            </a:endParaRPr>
          </a:p>
          <a:p>
            <a:pPr>
              <a:defRPr/>
            </a:pPr>
            <a:r>
              <a:rPr lang="zh-TW" altLang="en-US" b="1" dirty="0">
                <a:solidFill>
                  <a:schemeClr val="tx1"/>
                </a:solidFill>
              </a:rPr>
              <a:t>２．衛生保護具 </a:t>
            </a:r>
          </a:p>
          <a:p>
            <a:pPr>
              <a:defRPr/>
            </a:pPr>
            <a:r>
              <a:rPr lang="ja-JP" altLang="en-US" dirty="0">
                <a:solidFill>
                  <a:schemeClr val="tx1"/>
                </a:solidFill>
              </a:rPr>
              <a:t>・呼吸用保護具（防じんマスク、送気マスク等） </a:t>
            </a:r>
          </a:p>
          <a:p>
            <a:pPr>
              <a:defRPr/>
            </a:pPr>
            <a:r>
              <a:rPr lang="ja-JP" altLang="en-US" dirty="0">
                <a:solidFill>
                  <a:schemeClr val="tx1"/>
                </a:solidFill>
              </a:rPr>
              <a:t>・皮膚保護具（白衣、保護手袋等）</a:t>
            </a:r>
            <a:br>
              <a:rPr lang="en-US" altLang="ja-JP" dirty="0">
                <a:solidFill>
                  <a:schemeClr val="tx1"/>
                </a:solidFill>
              </a:rPr>
            </a:br>
            <a:r>
              <a:rPr lang="ja-JP" altLang="en-US" dirty="0">
                <a:solidFill>
                  <a:schemeClr val="tx1"/>
                </a:solidFill>
              </a:rPr>
              <a:t>・眼保護具（防じんめがね、しゃ光めがね等）</a:t>
            </a:r>
            <a:br>
              <a:rPr lang="en-US" altLang="ja-JP" dirty="0">
                <a:solidFill>
                  <a:schemeClr val="tx1"/>
                </a:solidFill>
              </a:rPr>
            </a:br>
            <a:r>
              <a:rPr lang="ja-JP" altLang="en-US" dirty="0">
                <a:solidFill>
                  <a:schemeClr val="tx1"/>
                </a:solidFill>
              </a:rPr>
              <a:t>・防音保護具（耳栓等）</a:t>
            </a:r>
            <a:br>
              <a:rPr lang="en-US" altLang="ja-JP" dirty="0">
                <a:solidFill>
                  <a:schemeClr val="tx1"/>
                </a:solidFill>
              </a:rPr>
            </a:br>
            <a:r>
              <a:rPr lang="ja-JP" altLang="en-US" dirty="0">
                <a:solidFill>
                  <a:schemeClr val="tx1"/>
                </a:solidFill>
              </a:rPr>
              <a:t>・ゴム手袋など</a:t>
            </a:r>
          </a:p>
        </p:txBody>
      </p:sp>
      <p:sp>
        <p:nvSpPr>
          <p:cNvPr id="7" name="角丸四角形吹き出し 6">
            <a:extLst>
              <a:ext uri="{FF2B5EF4-FFF2-40B4-BE49-F238E27FC236}">
                <a16:creationId xmlns:a16="http://schemas.microsoft.com/office/drawing/2014/main" id="{4E45F38C-1472-4A3A-B667-38ECAE135173}"/>
              </a:ext>
            </a:extLst>
          </p:cNvPr>
          <p:cNvSpPr/>
          <p:nvPr/>
        </p:nvSpPr>
        <p:spPr>
          <a:xfrm>
            <a:off x="6372225" y="5445125"/>
            <a:ext cx="2670175" cy="852488"/>
          </a:xfrm>
          <a:prstGeom prst="wedgeRoundRectCallout">
            <a:avLst>
              <a:gd name="adj1" fmla="val 7469"/>
              <a:gd name="adj2" fmla="val -8579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様々な種類あり。実験内容に応じて適切な物を準備・使用すること。</a:t>
            </a:r>
            <a:endParaRPr lang="en-US" altLang="ja-JP"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a:extLst>
              <a:ext uri="{FF2B5EF4-FFF2-40B4-BE49-F238E27FC236}">
                <a16:creationId xmlns:a16="http://schemas.microsoft.com/office/drawing/2014/main" id="{F9E231F4-BC97-44E5-8C77-86B6C38CB666}"/>
              </a:ext>
            </a:extLst>
          </p:cNvPr>
          <p:cNvSpPr>
            <a:spLocks noGrp="1" noChangeArrowheads="1"/>
          </p:cNvSpPr>
          <p:nvPr>
            <p:ph type="title"/>
          </p:nvPr>
        </p:nvSpPr>
        <p:spPr/>
        <p:txBody>
          <a:bodyPr/>
          <a:lstStyle/>
          <a:p>
            <a:r>
              <a:rPr lang="ja-JP" altLang="en-US"/>
              <a:t>理学部で実際に起こった事故例</a:t>
            </a:r>
          </a:p>
        </p:txBody>
      </p:sp>
      <p:pic>
        <p:nvPicPr>
          <p:cNvPr id="13315" name="図 5">
            <a:extLst>
              <a:ext uri="{FF2B5EF4-FFF2-40B4-BE49-F238E27FC236}">
                <a16:creationId xmlns:a16="http://schemas.microsoft.com/office/drawing/2014/main" id="{851D77B1-A70C-4405-A86A-4D62A4D48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333" t="19939" r="24644" b="24519"/>
          <a:stretch>
            <a:fillRect/>
          </a:stretch>
        </p:blipFill>
        <p:spPr bwMode="auto">
          <a:xfrm>
            <a:off x="560388" y="4324350"/>
            <a:ext cx="27781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図 3">
            <a:extLst>
              <a:ext uri="{FF2B5EF4-FFF2-40B4-BE49-F238E27FC236}">
                <a16:creationId xmlns:a16="http://schemas.microsoft.com/office/drawing/2014/main" id="{FCCB9357-11CA-4DA1-8A63-E4C27B9A7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12" t="18037" r="32675" b="22395"/>
          <a:stretch>
            <a:fillRect/>
          </a:stretch>
        </p:blipFill>
        <p:spPr bwMode="auto">
          <a:xfrm>
            <a:off x="6011863" y="2205038"/>
            <a:ext cx="28067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図 11">
            <a:extLst>
              <a:ext uri="{FF2B5EF4-FFF2-40B4-BE49-F238E27FC236}">
                <a16:creationId xmlns:a16="http://schemas.microsoft.com/office/drawing/2014/main" id="{9B840366-368A-4A2C-9D3D-8BCBD7D26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534" t="23849" r="31100" b="22395"/>
          <a:stretch>
            <a:fillRect/>
          </a:stretch>
        </p:blipFill>
        <p:spPr bwMode="auto">
          <a:xfrm>
            <a:off x="2397125" y="1370013"/>
            <a:ext cx="341788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図 12">
            <a:extLst>
              <a:ext uri="{FF2B5EF4-FFF2-40B4-BE49-F238E27FC236}">
                <a16:creationId xmlns:a16="http://schemas.microsoft.com/office/drawing/2014/main" id="{F9FD1128-660B-4E67-882F-2F047B282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525" t="42352" r="26050" b="45203"/>
          <a:stretch>
            <a:fillRect/>
          </a:stretch>
        </p:blipFill>
        <p:spPr bwMode="auto">
          <a:xfrm>
            <a:off x="498475" y="1223963"/>
            <a:ext cx="18002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a:extLst>
              <a:ext uri="{FF2B5EF4-FFF2-40B4-BE49-F238E27FC236}">
                <a16:creationId xmlns:a16="http://schemas.microsoft.com/office/drawing/2014/main" id="{B4880D9C-54E4-4883-ADDF-48AB290A0684}"/>
              </a:ext>
            </a:extLst>
          </p:cNvPr>
          <p:cNvSpPr txBox="1"/>
          <p:nvPr/>
        </p:nvSpPr>
        <p:spPr>
          <a:xfrm>
            <a:off x="2130425" y="1285875"/>
            <a:ext cx="2016125" cy="9540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2017</a:t>
            </a:r>
            <a:r>
              <a:rPr lang="ja-JP" altLang="en-US" sz="1400" dirty="0"/>
              <a:t>年 火災事故</a:t>
            </a:r>
            <a:endParaRPr lang="en-US" altLang="ja-JP" sz="1400" dirty="0"/>
          </a:p>
          <a:p>
            <a:pPr>
              <a:defRPr/>
            </a:pPr>
            <a:r>
              <a:rPr lang="ja-JP" altLang="en-US" sz="1400" dirty="0"/>
              <a:t>（金属ナトリウムをアルコールで不活性化した後の溶液から出火）</a:t>
            </a:r>
          </a:p>
        </p:txBody>
      </p:sp>
      <p:pic>
        <p:nvPicPr>
          <p:cNvPr id="13320" name="図 10">
            <a:extLst>
              <a:ext uri="{FF2B5EF4-FFF2-40B4-BE49-F238E27FC236}">
                <a16:creationId xmlns:a16="http://schemas.microsoft.com/office/drawing/2014/main" id="{B57BE396-C88C-4737-9A1C-57427DEB6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6218" t="8514" r="37399" b="25302"/>
          <a:stretch>
            <a:fillRect/>
          </a:stretch>
        </p:blipFill>
        <p:spPr bwMode="auto">
          <a:xfrm>
            <a:off x="5216525" y="4219575"/>
            <a:ext cx="1677988"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a:extLst>
              <a:ext uri="{FF2B5EF4-FFF2-40B4-BE49-F238E27FC236}">
                <a16:creationId xmlns:a16="http://schemas.microsoft.com/office/drawing/2014/main" id="{0C8E59A0-4893-4FF3-AECF-CEF6CCB37DCA}"/>
              </a:ext>
            </a:extLst>
          </p:cNvPr>
          <p:cNvSpPr txBox="1"/>
          <p:nvPr/>
        </p:nvSpPr>
        <p:spPr>
          <a:xfrm>
            <a:off x="2749550" y="4232275"/>
            <a:ext cx="2016125" cy="9540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2020</a:t>
            </a:r>
            <a:r>
              <a:rPr lang="ja-JP" altLang="en-US" sz="1400" dirty="0"/>
              <a:t>年 溶解事故</a:t>
            </a:r>
            <a:endParaRPr lang="en-US" altLang="ja-JP" sz="1400" dirty="0"/>
          </a:p>
          <a:p>
            <a:pPr>
              <a:defRPr/>
            </a:pPr>
            <a:r>
              <a:rPr lang="ja-JP" altLang="en-US" sz="1400" dirty="0"/>
              <a:t>（投げ込みヒーターの異常発熱により室内のプラスチック製品が溶解）</a:t>
            </a:r>
          </a:p>
        </p:txBody>
      </p:sp>
      <p:sp>
        <p:nvSpPr>
          <p:cNvPr id="16" name="テキスト ボックス 15">
            <a:extLst>
              <a:ext uri="{FF2B5EF4-FFF2-40B4-BE49-F238E27FC236}">
                <a16:creationId xmlns:a16="http://schemas.microsoft.com/office/drawing/2014/main" id="{E0C3C09E-4199-4FF0-B278-7823FF47273B}"/>
              </a:ext>
            </a:extLst>
          </p:cNvPr>
          <p:cNvSpPr txBox="1"/>
          <p:nvPr/>
        </p:nvSpPr>
        <p:spPr>
          <a:xfrm>
            <a:off x="6516688" y="1581150"/>
            <a:ext cx="2016125" cy="7381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2020</a:t>
            </a:r>
            <a:r>
              <a:rPr lang="ja-JP" altLang="en-US" sz="1400" dirty="0"/>
              <a:t>年 火災事故</a:t>
            </a:r>
            <a:endParaRPr lang="en-US" altLang="ja-JP" sz="1400" dirty="0"/>
          </a:p>
          <a:p>
            <a:pPr>
              <a:defRPr/>
            </a:pPr>
            <a:r>
              <a:rPr lang="ja-JP" altLang="en-US" sz="1400" dirty="0"/>
              <a:t>（装置の切り忘れにより近くの段ボールが発火）</a:t>
            </a:r>
          </a:p>
        </p:txBody>
      </p:sp>
      <p:sp>
        <p:nvSpPr>
          <p:cNvPr id="17" name="星: 16 pt 16">
            <a:extLst>
              <a:ext uri="{FF2B5EF4-FFF2-40B4-BE49-F238E27FC236}">
                <a16:creationId xmlns:a16="http://schemas.microsoft.com/office/drawing/2014/main" id="{3A66D379-5BAC-4FF5-ACA5-FA6C8F4B599C}"/>
              </a:ext>
            </a:extLst>
          </p:cNvPr>
          <p:cNvSpPr/>
          <p:nvPr/>
        </p:nvSpPr>
        <p:spPr>
          <a:xfrm>
            <a:off x="549275" y="2776538"/>
            <a:ext cx="2870200" cy="116522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不活性化が不十分だった</a:t>
            </a:r>
          </a:p>
        </p:txBody>
      </p:sp>
      <p:sp>
        <p:nvSpPr>
          <p:cNvPr id="18" name="星: 16 pt 17">
            <a:extLst>
              <a:ext uri="{FF2B5EF4-FFF2-40B4-BE49-F238E27FC236}">
                <a16:creationId xmlns:a16="http://schemas.microsoft.com/office/drawing/2014/main" id="{C96F65FD-B10E-4DA0-9BEE-D0DE97F60443}"/>
              </a:ext>
            </a:extLst>
          </p:cNvPr>
          <p:cNvSpPr/>
          <p:nvPr/>
        </p:nvSpPr>
        <p:spPr>
          <a:xfrm>
            <a:off x="1630363" y="5395913"/>
            <a:ext cx="3417887" cy="116522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使っていない機器をコンセントから抜いていなかった</a:t>
            </a:r>
          </a:p>
        </p:txBody>
      </p:sp>
      <p:sp>
        <p:nvSpPr>
          <p:cNvPr id="19" name="星: 16 pt 18">
            <a:extLst>
              <a:ext uri="{FF2B5EF4-FFF2-40B4-BE49-F238E27FC236}">
                <a16:creationId xmlns:a16="http://schemas.microsoft.com/office/drawing/2014/main" id="{4C3386B5-E000-457A-AE65-FC99B8F4867F}"/>
              </a:ext>
            </a:extLst>
          </p:cNvPr>
          <p:cNvSpPr/>
          <p:nvPr/>
        </p:nvSpPr>
        <p:spPr>
          <a:xfrm>
            <a:off x="6272213" y="4776788"/>
            <a:ext cx="2870200" cy="116522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夜間ひとりで作業・報告が翌朝に</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Line 3">
            <a:extLst>
              <a:ext uri="{FF2B5EF4-FFF2-40B4-BE49-F238E27FC236}">
                <a16:creationId xmlns:a16="http://schemas.microsoft.com/office/drawing/2014/main" id="{DFBB07EC-210C-433B-BC17-8B76A89D17B2}"/>
              </a:ext>
            </a:extLst>
          </p:cNvPr>
          <p:cNvSpPr>
            <a:spLocks noChangeShapeType="1"/>
          </p:cNvSpPr>
          <p:nvPr/>
        </p:nvSpPr>
        <p:spPr bwMode="auto">
          <a:xfrm>
            <a:off x="4267200" y="2438400"/>
            <a:ext cx="0" cy="11430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5235" name="AutoShape 4">
            <a:extLst>
              <a:ext uri="{FF2B5EF4-FFF2-40B4-BE49-F238E27FC236}">
                <a16:creationId xmlns:a16="http://schemas.microsoft.com/office/drawing/2014/main" id="{1DAC83D8-06D6-479D-B94B-A63DFC18DC93}"/>
              </a:ext>
            </a:extLst>
          </p:cNvPr>
          <p:cNvSpPr>
            <a:spLocks noChangeArrowheads="1"/>
          </p:cNvSpPr>
          <p:nvPr/>
        </p:nvSpPr>
        <p:spPr bwMode="auto">
          <a:xfrm rot="-5400000">
            <a:off x="792162" y="1809751"/>
            <a:ext cx="358775" cy="431800"/>
          </a:xfrm>
          <a:prstGeom prst="downArrow">
            <a:avLst>
              <a:gd name="adj1" fmla="val 33389"/>
              <a:gd name="adj2" fmla="val 49440"/>
            </a:avLst>
          </a:prstGeom>
          <a:solidFill>
            <a:schemeClr val="accent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7" name="Rectangle 3">
            <a:extLst>
              <a:ext uri="{FF2B5EF4-FFF2-40B4-BE49-F238E27FC236}">
                <a16:creationId xmlns:a16="http://schemas.microsoft.com/office/drawing/2014/main" id="{9A183A91-80D6-42D1-B0B4-DE658032F9CA}"/>
              </a:ext>
            </a:extLst>
          </p:cNvPr>
          <p:cNvSpPr txBox="1">
            <a:spLocks noChangeArrowheads="1"/>
          </p:cNvSpPr>
          <p:nvPr/>
        </p:nvSpPr>
        <p:spPr>
          <a:xfrm>
            <a:off x="566738" y="1341438"/>
            <a:ext cx="8326437" cy="4319587"/>
          </a:xfrm>
          <a:prstGeom prst="rect">
            <a:avLst/>
          </a:prstGeom>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a:defRPr/>
            </a:pPr>
            <a:r>
              <a:rPr lang="ja-JP" altLang="en-US" sz="2400" kern="0" dirty="0">
                <a:solidFill>
                  <a:srgbClr val="0000FF"/>
                </a:solidFill>
              </a:rPr>
              <a:t>廃棄物の適正処理</a:t>
            </a:r>
            <a:endParaRPr lang="en-US" altLang="ja-JP" sz="2400" kern="0" dirty="0">
              <a:solidFill>
                <a:srgbClr val="0000FF"/>
              </a:solidFill>
            </a:endParaRPr>
          </a:p>
          <a:p>
            <a:pPr marL="0" indent="0">
              <a:buFont typeface="Wingdings" panose="05000000000000000000" pitchFamily="2" charset="2"/>
              <a:buNone/>
              <a:defRPr/>
            </a:pPr>
            <a:r>
              <a:rPr lang="ja-JP" altLang="en-US" sz="2000" b="1" dirty="0">
                <a:latin typeface="Times New Roman" panose="02020603050405020304" pitchFamily="18" charset="0"/>
                <a:ea typeface="Osaka" charset="-128"/>
              </a:rPr>
              <a:t>　　　　研究、教育を続けるため</a:t>
            </a:r>
            <a:endParaRPr lang="en-US" altLang="ja-JP" sz="2000" b="1" dirty="0">
              <a:latin typeface="Times New Roman" panose="02020603050405020304" pitchFamily="18" charset="0"/>
              <a:ea typeface="Osaka" charset="-128"/>
            </a:endParaRPr>
          </a:p>
          <a:p>
            <a:pPr marL="0" indent="0">
              <a:buFont typeface="Wingdings" panose="05000000000000000000" pitchFamily="2" charset="2"/>
              <a:buNone/>
              <a:defRPr/>
            </a:pPr>
            <a:r>
              <a:rPr lang="ja-JP" altLang="en-US" sz="2000" b="1" dirty="0">
                <a:latin typeface="Times New Roman" panose="02020603050405020304" pitchFamily="18" charset="0"/>
                <a:ea typeface="Osaka" charset="-128"/>
              </a:rPr>
              <a:t>　　</a:t>
            </a:r>
            <a:r>
              <a:rPr lang="en-US" altLang="ja-JP" sz="2800" b="1" dirty="0">
                <a:latin typeface="Times New Roman" panose="02020603050405020304" pitchFamily="18" charset="0"/>
                <a:ea typeface="Osaka" charset="-128"/>
              </a:rPr>
              <a:t>『</a:t>
            </a:r>
            <a:r>
              <a:rPr lang="ja-JP" altLang="en-US" sz="2800" b="1" dirty="0">
                <a:solidFill>
                  <a:srgbClr val="C00000"/>
                </a:solidFill>
                <a:latin typeface="Times New Roman" panose="02020603050405020304" pitchFamily="18" charset="0"/>
                <a:ea typeface="Osaka" charset="-128"/>
              </a:rPr>
              <a:t>大学から公害を出さない</a:t>
            </a:r>
            <a:r>
              <a:rPr lang="en-US" altLang="ja-JP" sz="2800" b="1" dirty="0">
                <a:latin typeface="Times New Roman" panose="02020603050405020304" pitchFamily="18" charset="0"/>
                <a:ea typeface="Osaka" charset="-128"/>
              </a:rPr>
              <a:t>』</a:t>
            </a:r>
            <a:endParaRPr lang="en-US" altLang="ja-JP" sz="2000" kern="0" dirty="0">
              <a:solidFill>
                <a:srgbClr val="0000FF"/>
              </a:solidFill>
            </a:endParaRPr>
          </a:p>
          <a:p>
            <a:pPr>
              <a:spcBef>
                <a:spcPts val="1200"/>
              </a:spcBef>
              <a:defRPr/>
            </a:pPr>
            <a:r>
              <a:rPr lang="ja-JP" altLang="en-US" sz="2400" kern="0" dirty="0">
                <a:solidFill>
                  <a:srgbClr val="0000FF"/>
                </a:solidFill>
              </a:rPr>
              <a:t>原点処理の原則</a:t>
            </a:r>
          </a:p>
          <a:p>
            <a:pPr marL="0" indent="0">
              <a:buFont typeface="Wingdings" panose="05000000000000000000" pitchFamily="2" charset="2"/>
              <a:buNone/>
              <a:defRPr/>
            </a:pPr>
            <a:br>
              <a:rPr lang="en-US" altLang="ja-JP" sz="2000" kern="0" dirty="0">
                <a:solidFill>
                  <a:srgbClr val="0000FF"/>
                </a:solidFill>
              </a:rPr>
            </a:br>
            <a:endParaRPr lang="en-US" altLang="ja-JP" sz="2600" kern="0" dirty="0"/>
          </a:p>
        </p:txBody>
      </p:sp>
      <p:sp>
        <p:nvSpPr>
          <p:cNvPr id="95237" name="Text Box 3">
            <a:extLst>
              <a:ext uri="{FF2B5EF4-FFF2-40B4-BE49-F238E27FC236}">
                <a16:creationId xmlns:a16="http://schemas.microsoft.com/office/drawing/2014/main" id="{D18C734A-D8DC-40A4-A62E-0D760F963B9F}"/>
              </a:ext>
            </a:extLst>
          </p:cNvPr>
          <p:cNvSpPr txBox="1">
            <a:spLocks noChangeArrowheads="1"/>
          </p:cNvSpPr>
          <p:nvPr/>
        </p:nvSpPr>
        <p:spPr bwMode="auto">
          <a:xfrm>
            <a:off x="5624513" y="6311900"/>
            <a:ext cx="3176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latin typeface="Times New Roman" panose="02020603050405020304" pitchFamily="18" charset="0"/>
                <a:ea typeface="Osaka" charset="-128"/>
              </a:rPr>
              <a:t>大学における廃棄物の流れ</a:t>
            </a:r>
          </a:p>
        </p:txBody>
      </p:sp>
      <p:sp>
        <p:nvSpPr>
          <p:cNvPr id="95238" name="Text Box 16">
            <a:extLst>
              <a:ext uri="{FF2B5EF4-FFF2-40B4-BE49-F238E27FC236}">
                <a16:creationId xmlns:a16="http://schemas.microsoft.com/office/drawing/2014/main" id="{EC0C0D9F-3744-49F4-9509-9C3D65DA0744}"/>
              </a:ext>
            </a:extLst>
          </p:cNvPr>
          <p:cNvSpPr txBox="1">
            <a:spLocks noChangeArrowheads="1"/>
          </p:cNvSpPr>
          <p:nvPr/>
        </p:nvSpPr>
        <p:spPr bwMode="auto">
          <a:xfrm>
            <a:off x="941388" y="4887913"/>
            <a:ext cx="42386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600" b="1" u="sng">
                <a:solidFill>
                  <a:srgbClr val="C00000"/>
                </a:solidFill>
                <a:latin typeface="Times" panose="02020603050405020304" pitchFamily="18" charset="0"/>
                <a:ea typeface="Osaka" charset="-128"/>
              </a:rPr>
              <a:t>廃棄物の排出者（個人・研究室／事務室）が適切に分別することが必要</a:t>
            </a:r>
          </a:p>
        </p:txBody>
      </p:sp>
      <p:sp>
        <p:nvSpPr>
          <p:cNvPr id="95239" name="AutoShape 18">
            <a:extLst>
              <a:ext uri="{FF2B5EF4-FFF2-40B4-BE49-F238E27FC236}">
                <a16:creationId xmlns:a16="http://schemas.microsoft.com/office/drawing/2014/main" id="{0F9AF3EA-A4A0-482B-8968-64C58BD50737}"/>
              </a:ext>
            </a:extLst>
          </p:cNvPr>
          <p:cNvSpPr>
            <a:spLocks noChangeArrowheads="1"/>
          </p:cNvSpPr>
          <p:nvPr/>
        </p:nvSpPr>
        <p:spPr bwMode="auto">
          <a:xfrm>
            <a:off x="6011863" y="4292600"/>
            <a:ext cx="457200" cy="381000"/>
          </a:xfrm>
          <a:prstGeom prst="downArrow">
            <a:avLst>
              <a:gd name="adj1" fmla="val 50000"/>
              <a:gd name="adj2" fmla="val 25000"/>
            </a:avLst>
          </a:prstGeom>
          <a:solidFill>
            <a:srgbClr val="00FF00"/>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0" name="AutoShape 2">
            <a:extLst>
              <a:ext uri="{FF2B5EF4-FFF2-40B4-BE49-F238E27FC236}">
                <a16:creationId xmlns:a16="http://schemas.microsoft.com/office/drawing/2014/main" id="{3173886B-5D8C-4905-91AB-B8179F9FEF72}"/>
              </a:ext>
            </a:extLst>
          </p:cNvPr>
          <p:cNvSpPr>
            <a:spLocks noChangeArrowheads="1"/>
          </p:cNvSpPr>
          <p:nvPr/>
        </p:nvSpPr>
        <p:spPr bwMode="auto">
          <a:xfrm>
            <a:off x="5610225" y="1249363"/>
            <a:ext cx="3205163" cy="4921250"/>
          </a:xfrm>
          <a:prstGeom prst="roundRect">
            <a:avLst>
              <a:gd name="adj" fmla="val 16667"/>
            </a:avLst>
          </a:prstGeom>
          <a:solidFill>
            <a:schemeClr val="bg2"/>
          </a:solidFill>
          <a:ln w="9525">
            <a:solidFill>
              <a:schemeClr val="tx1"/>
            </a:solidFill>
            <a:round/>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1" name="Text Box 4">
            <a:extLst>
              <a:ext uri="{FF2B5EF4-FFF2-40B4-BE49-F238E27FC236}">
                <a16:creationId xmlns:a16="http://schemas.microsoft.com/office/drawing/2014/main" id="{FA1C97D8-88B3-4B82-8EB9-4DFDAF3A9028}"/>
              </a:ext>
            </a:extLst>
          </p:cNvPr>
          <p:cNvSpPr txBox="1">
            <a:spLocks noChangeArrowheads="1"/>
          </p:cNvSpPr>
          <p:nvPr/>
        </p:nvSpPr>
        <p:spPr bwMode="auto">
          <a:xfrm>
            <a:off x="6762750" y="1306513"/>
            <a:ext cx="1143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0000FF"/>
                </a:solidFill>
                <a:latin typeface="Times New Roman" panose="02020603050405020304" pitchFamily="18" charset="0"/>
                <a:ea typeface="Osaka" charset="-128"/>
              </a:rPr>
              <a:t>個人</a:t>
            </a:r>
          </a:p>
        </p:txBody>
      </p:sp>
      <p:sp>
        <p:nvSpPr>
          <p:cNvPr id="95242" name="Text Box 5">
            <a:extLst>
              <a:ext uri="{FF2B5EF4-FFF2-40B4-BE49-F238E27FC236}">
                <a16:creationId xmlns:a16="http://schemas.microsoft.com/office/drawing/2014/main" id="{61C4950E-AD96-4FD1-9044-84334BC98634}"/>
              </a:ext>
            </a:extLst>
          </p:cNvPr>
          <p:cNvSpPr txBox="1">
            <a:spLocks noChangeArrowheads="1"/>
          </p:cNvSpPr>
          <p:nvPr/>
        </p:nvSpPr>
        <p:spPr bwMode="auto">
          <a:xfrm>
            <a:off x="6029325" y="2360613"/>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00CC66"/>
                </a:solidFill>
                <a:latin typeface="Times New Roman" panose="02020603050405020304" pitchFamily="18" charset="0"/>
                <a:ea typeface="Osaka" charset="-128"/>
              </a:rPr>
              <a:t>研究室・事務室</a:t>
            </a:r>
          </a:p>
        </p:txBody>
      </p:sp>
      <p:sp>
        <p:nvSpPr>
          <p:cNvPr id="95243" name="Text Box 6">
            <a:extLst>
              <a:ext uri="{FF2B5EF4-FFF2-40B4-BE49-F238E27FC236}">
                <a16:creationId xmlns:a16="http://schemas.microsoft.com/office/drawing/2014/main" id="{B92D3CF4-DC65-4432-A6A5-DEF3EFB0D5D9}"/>
              </a:ext>
            </a:extLst>
          </p:cNvPr>
          <p:cNvSpPr txBox="1">
            <a:spLocks noChangeArrowheads="1"/>
          </p:cNvSpPr>
          <p:nvPr/>
        </p:nvSpPr>
        <p:spPr bwMode="auto">
          <a:xfrm>
            <a:off x="6762750" y="3440113"/>
            <a:ext cx="1219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FFFF00"/>
                </a:solidFill>
                <a:latin typeface="Times New Roman" panose="02020603050405020304" pitchFamily="18" charset="0"/>
                <a:ea typeface="Osaka" charset="-128"/>
              </a:rPr>
              <a:t>部局</a:t>
            </a:r>
          </a:p>
        </p:txBody>
      </p:sp>
      <p:sp>
        <p:nvSpPr>
          <p:cNvPr id="95244" name="Text Box 7">
            <a:extLst>
              <a:ext uri="{FF2B5EF4-FFF2-40B4-BE49-F238E27FC236}">
                <a16:creationId xmlns:a16="http://schemas.microsoft.com/office/drawing/2014/main" id="{CEDD3D0B-420B-4491-8ED7-44AE0D1B3AD7}"/>
              </a:ext>
            </a:extLst>
          </p:cNvPr>
          <p:cNvSpPr txBox="1">
            <a:spLocks noChangeArrowheads="1"/>
          </p:cNvSpPr>
          <p:nvPr/>
        </p:nvSpPr>
        <p:spPr bwMode="auto">
          <a:xfrm>
            <a:off x="6762750" y="4506913"/>
            <a:ext cx="990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FF9933"/>
                </a:solidFill>
                <a:latin typeface="Times New Roman" panose="02020603050405020304" pitchFamily="18" charset="0"/>
                <a:ea typeface="Osaka" charset="-128"/>
              </a:rPr>
              <a:t>大学</a:t>
            </a:r>
          </a:p>
        </p:txBody>
      </p:sp>
      <p:sp>
        <p:nvSpPr>
          <p:cNvPr id="95245" name="AutoShape 8">
            <a:extLst>
              <a:ext uri="{FF2B5EF4-FFF2-40B4-BE49-F238E27FC236}">
                <a16:creationId xmlns:a16="http://schemas.microsoft.com/office/drawing/2014/main" id="{B9A8306D-1B56-4E8D-99EA-5514E8360D6F}"/>
              </a:ext>
            </a:extLst>
          </p:cNvPr>
          <p:cNvSpPr>
            <a:spLocks noChangeArrowheads="1"/>
          </p:cNvSpPr>
          <p:nvPr/>
        </p:nvSpPr>
        <p:spPr bwMode="auto">
          <a:xfrm>
            <a:off x="7105650" y="1839913"/>
            <a:ext cx="76200" cy="457200"/>
          </a:xfrm>
          <a:prstGeom prst="downArrow">
            <a:avLst>
              <a:gd name="adj1" fmla="val 50000"/>
              <a:gd name="adj2" fmla="val 150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6" name="AutoShape 9">
            <a:extLst>
              <a:ext uri="{FF2B5EF4-FFF2-40B4-BE49-F238E27FC236}">
                <a16:creationId xmlns:a16="http://schemas.microsoft.com/office/drawing/2014/main" id="{8C2CF963-E155-4673-B1DE-EBDFC2E9BED1}"/>
              </a:ext>
            </a:extLst>
          </p:cNvPr>
          <p:cNvSpPr>
            <a:spLocks noChangeArrowheads="1"/>
          </p:cNvSpPr>
          <p:nvPr/>
        </p:nvSpPr>
        <p:spPr bwMode="auto">
          <a:xfrm>
            <a:off x="7086600" y="2925763"/>
            <a:ext cx="152400" cy="457200"/>
          </a:xfrm>
          <a:prstGeom prst="downArrow">
            <a:avLst>
              <a:gd name="adj1" fmla="val 50000"/>
              <a:gd name="adj2" fmla="val 75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7" name="AutoShape 10">
            <a:extLst>
              <a:ext uri="{FF2B5EF4-FFF2-40B4-BE49-F238E27FC236}">
                <a16:creationId xmlns:a16="http://schemas.microsoft.com/office/drawing/2014/main" id="{415C9EEB-4A62-4660-9AD3-C67AE7BF308E}"/>
              </a:ext>
            </a:extLst>
          </p:cNvPr>
          <p:cNvSpPr>
            <a:spLocks noChangeArrowheads="1"/>
          </p:cNvSpPr>
          <p:nvPr/>
        </p:nvSpPr>
        <p:spPr bwMode="auto">
          <a:xfrm>
            <a:off x="7048500" y="3973513"/>
            <a:ext cx="228600" cy="457200"/>
          </a:xfrm>
          <a:prstGeom prst="downArrow">
            <a:avLst>
              <a:gd name="adj1" fmla="val 50000"/>
              <a:gd name="adj2" fmla="val 50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8" name="AutoShape 12">
            <a:extLst>
              <a:ext uri="{FF2B5EF4-FFF2-40B4-BE49-F238E27FC236}">
                <a16:creationId xmlns:a16="http://schemas.microsoft.com/office/drawing/2014/main" id="{380159CC-AF55-4834-A374-3FCAF912CC58}"/>
              </a:ext>
            </a:extLst>
          </p:cNvPr>
          <p:cNvSpPr>
            <a:spLocks noChangeArrowheads="1"/>
          </p:cNvSpPr>
          <p:nvPr/>
        </p:nvSpPr>
        <p:spPr bwMode="auto">
          <a:xfrm>
            <a:off x="6934200" y="5059363"/>
            <a:ext cx="457200" cy="457200"/>
          </a:xfrm>
          <a:prstGeom prst="downArrow">
            <a:avLst>
              <a:gd name="adj1" fmla="val 50000"/>
              <a:gd name="adj2" fmla="val 25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9" name="Text Box 13">
            <a:extLst>
              <a:ext uri="{FF2B5EF4-FFF2-40B4-BE49-F238E27FC236}">
                <a16:creationId xmlns:a16="http://schemas.microsoft.com/office/drawing/2014/main" id="{498EED44-2CB3-452B-9406-E51155FCAC3D}"/>
              </a:ext>
            </a:extLst>
          </p:cNvPr>
          <p:cNvSpPr txBox="1">
            <a:spLocks noChangeArrowheads="1"/>
          </p:cNvSpPr>
          <p:nvPr/>
        </p:nvSpPr>
        <p:spPr bwMode="auto">
          <a:xfrm>
            <a:off x="5964238" y="5594350"/>
            <a:ext cx="2667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FF0000"/>
                </a:solidFill>
                <a:latin typeface="Times New Roman" panose="02020603050405020304" pitchFamily="18" charset="0"/>
                <a:ea typeface="Osaka" charset="-128"/>
              </a:rPr>
              <a:t>廃棄物処理業者</a:t>
            </a:r>
          </a:p>
        </p:txBody>
      </p:sp>
      <p:sp>
        <p:nvSpPr>
          <p:cNvPr id="95250" name="Oval 15">
            <a:extLst>
              <a:ext uri="{FF2B5EF4-FFF2-40B4-BE49-F238E27FC236}">
                <a16:creationId xmlns:a16="http://schemas.microsoft.com/office/drawing/2014/main" id="{0B957020-E9FF-471A-96C9-141E581E02CA}"/>
              </a:ext>
            </a:extLst>
          </p:cNvPr>
          <p:cNvSpPr>
            <a:spLocks noChangeArrowheads="1"/>
          </p:cNvSpPr>
          <p:nvPr/>
        </p:nvSpPr>
        <p:spPr bwMode="auto">
          <a:xfrm>
            <a:off x="5591175" y="1116013"/>
            <a:ext cx="3181350" cy="19986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51" name="AutoShape 18">
            <a:extLst>
              <a:ext uri="{FF2B5EF4-FFF2-40B4-BE49-F238E27FC236}">
                <a16:creationId xmlns:a16="http://schemas.microsoft.com/office/drawing/2014/main" id="{4AB0FF61-6746-43FF-B75A-9A8835270BD2}"/>
              </a:ext>
            </a:extLst>
          </p:cNvPr>
          <p:cNvSpPr>
            <a:spLocks noChangeArrowheads="1"/>
          </p:cNvSpPr>
          <p:nvPr/>
        </p:nvSpPr>
        <p:spPr bwMode="auto">
          <a:xfrm>
            <a:off x="10795000" y="4200525"/>
            <a:ext cx="457200" cy="381000"/>
          </a:xfrm>
          <a:prstGeom prst="downArrow">
            <a:avLst>
              <a:gd name="adj1" fmla="val 50000"/>
              <a:gd name="adj2" fmla="val 25000"/>
            </a:avLst>
          </a:prstGeom>
          <a:solidFill>
            <a:srgbClr val="00FF00"/>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52" name="Text Box 11">
            <a:extLst>
              <a:ext uri="{FF2B5EF4-FFF2-40B4-BE49-F238E27FC236}">
                <a16:creationId xmlns:a16="http://schemas.microsoft.com/office/drawing/2014/main" id="{5E2DCABF-1D6F-4524-9CFE-426AC0733C8D}"/>
              </a:ext>
            </a:extLst>
          </p:cNvPr>
          <p:cNvSpPr txBox="1">
            <a:spLocks noChangeArrowheads="1"/>
          </p:cNvSpPr>
          <p:nvPr/>
        </p:nvSpPr>
        <p:spPr bwMode="auto">
          <a:xfrm>
            <a:off x="730250" y="3241675"/>
            <a:ext cx="48228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C00000"/>
                </a:solidFill>
                <a:latin typeface="Times New Roman" panose="02020603050405020304" pitchFamily="18" charset="0"/>
                <a:ea typeface="Osaka" charset="-128"/>
              </a:rPr>
              <a:t>下流にいくほど処理が難しくなる</a:t>
            </a:r>
          </a:p>
          <a:p>
            <a:pPr eaLnBrk="1" hangingPunct="1"/>
            <a:r>
              <a:rPr lang="ja-JP" altLang="en-US" sz="2400" b="1">
                <a:latin typeface="Times New Roman" panose="02020603050405020304" pitchFamily="18" charset="0"/>
                <a:ea typeface="Osaka" charset="-128"/>
              </a:rPr>
              <a:t>　</a:t>
            </a:r>
            <a:r>
              <a:rPr lang="ja-JP" altLang="en-US" sz="2000" b="1">
                <a:latin typeface="Times New Roman" panose="02020603050405020304" pitchFamily="18" charset="0"/>
                <a:ea typeface="Osaka" charset="-128"/>
              </a:rPr>
              <a:t>・内容物の不確実さ</a:t>
            </a:r>
          </a:p>
          <a:p>
            <a:pPr eaLnBrk="1" hangingPunct="1">
              <a:spcBef>
                <a:spcPct val="50000"/>
              </a:spcBef>
            </a:pPr>
            <a:r>
              <a:rPr lang="ja-JP" altLang="en-US" sz="2000" b="1">
                <a:latin typeface="Times New Roman" panose="02020603050405020304" pitchFamily="18" charset="0"/>
                <a:ea typeface="Osaka" charset="-128"/>
              </a:rPr>
              <a:t>　・混合による危険性の増加と</a:t>
            </a:r>
            <a:br>
              <a:rPr lang="en-US" altLang="ja-JP" sz="2000" b="1">
                <a:latin typeface="Times New Roman" panose="02020603050405020304" pitchFamily="18" charset="0"/>
                <a:ea typeface="Osaka" charset="-128"/>
              </a:rPr>
            </a:br>
            <a:r>
              <a:rPr lang="ja-JP" altLang="en-US" sz="2000" b="1">
                <a:latin typeface="Times New Roman" panose="02020603050405020304" pitchFamily="18" charset="0"/>
                <a:ea typeface="Osaka" charset="-128"/>
              </a:rPr>
              <a:t>　　処理の非効率化</a:t>
            </a:r>
          </a:p>
        </p:txBody>
      </p:sp>
      <p:sp>
        <p:nvSpPr>
          <p:cNvPr id="37" name="横巻き 36">
            <a:extLst>
              <a:ext uri="{FF2B5EF4-FFF2-40B4-BE49-F238E27FC236}">
                <a16:creationId xmlns:a16="http://schemas.microsoft.com/office/drawing/2014/main" id="{7AA4343C-4608-49D4-835B-3C6C03DD19E0}"/>
              </a:ext>
            </a:extLst>
          </p:cNvPr>
          <p:cNvSpPr/>
          <p:nvPr/>
        </p:nvSpPr>
        <p:spPr>
          <a:xfrm>
            <a:off x="6588125" y="188913"/>
            <a:ext cx="23050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22,25</a:t>
            </a:r>
            <a:r>
              <a:rPr lang="ja-JP" altLang="en-US" sz="1200" b="1" dirty="0">
                <a:latin typeface="+mj-ea"/>
                <a:ea typeface="+mj-ea"/>
              </a:rPr>
              <a:t>頁</a:t>
            </a:r>
          </a:p>
        </p:txBody>
      </p:sp>
      <p:sp>
        <p:nvSpPr>
          <p:cNvPr id="23" name="Rectangle 2">
            <a:extLst>
              <a:ext uri="{FF2B5EF4-FFF2-40B4-BE49-F238E27FC236}">
                <a16:creationId xmlns:a16="http://schemas.microsoft.com/office/drawing/2014/main" id="{0AC6D7B7-5CCC-42F9-B072-3D1FF12287D4}"/>
              </a:ext>
            </a:extLst>
          </p:cNvPr>
          <p:cNvSpPr txBox="1">
            <a:spLocks noChangeArrowheads="1"/>
          </p:cNvSpPr>
          <p:nvPr/>
        </p:nvSpPr>
        <p:spPr>
          <a:xfrm>
            <a:off x="655638" y="90488"/>
            <a:ext cx="8001000" cy="747712"/>
          </a:xfrm>
          <a:prstGeom prst="rect">
            <a:avLst/>
          </a:prstGeom>
        </p:spPr>
        <p:txBody>
          <a:bodyPr/>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solidFill>
                  <a:srgbClr val="000000"/>
                </a:solidFill>
                <a:cs typeface="+mn-cs"/>
              </a:rPr>
              <a:t>8</a:t>
            </a:r>
            <a:r>
              <a:rPr lang="ja-JP" altLang="en-US" sz="3200" kern="0" dirty="0">
                <a:solidFill>
                  <a:srgbClr val="000000"/>
                </a:solidFill>
                <a:cs typeface="+mn-cs"/>
              </a:rPr>
              <a:t>．実験研究の注意事項⑥</a:t>
            </a:r>
            <a:br>
              <a:rPr lang="en-US" altLang="ja-JP" sz="3200" kern="0" dirty="0">
                <a:solidFill>
                  <a:srgbClr val="000000"/>
                </a:solidFill>
                <a:cs typeface="+mn-cs"/>
              </a:rPr>
            </a:br>
            <a:r>
              <a:rPr lang="ja-JP" altLang="en-US" sz="3200" dirty="0">
                <a:solidFill>
                  <a:srgbClr val="000000"/>
                </a:solidFill>
                <a:cs typeface="+mn-cs"/>
              </a:rPr>
              <a:t>化学物質・危険性物質の管理</a:t>
            </a:r>
            <a:endParaRPr lang="en-US" altLang="ja-JP" sz="3200" kern="0" dirty="0">
              <a:solidFill>
                <a:srgbClr val="000000"/>
              </a:solidFill>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a:extLst>
              <a:ext uri="{FF2B5EF4-FFF2-40B4-BE49-F238E27FC236}">
                <a16:creationId xmlns:a16="http://schemas.microsoft.com/office/drawing/2014/main" id="{08EF6BEB-4873-468E-BA16-632DCBAC3B41}"/>
              </a:ext>
            </a:extLst>
          </p:cNvPr>
          <p:cNvSpPr txBox="1">
            <a:spLocks noChangeArrowheads="1"/>
          </p:cNvSpPr>
          <p:nvPr/>
        </p:nvSpPr>
        <p:spPr bwMode="auto">
          <a:xfrm>
            <a:off x="971550" y="3300413"/>
            <a:ext cx="26749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 </a:t>
            </a:r>
            <a:r>
              <a:rPr lang="ja-JP" altLang="en-US" sz="2400" b="1">
                <a:latin typeface="Times" panose="02020603050405020304" pitchFamily="18" charset="0"/>
                <a:ea typeface="Osaka" charset="-128"/>
              </a:rPr>
              <a:t>実験系廃棄物</a:t>
            </a:r>
          </a:p>
        </p:txBody>
      </p:sp>
      <p:sp>
        <p:nvSpPr>
          <p:cNvPr id="97283" name="Text Box 3">
            <a:extLst>
              <a:ext uri="{FF2B5EF4-FFF2-40B4-BE49-F238E27FC236}">
                <a16:creationId xmlns:a16="http://schemas.microsoft.com/office/drawing/2014/main" id="{26DD3E6E-65CC-4D41-8FF4-965C81C68C8F}"/>
              </a:ext>
            </a:extLst>
          </p:cNvPr>
          <p:cNvSpPr txBox="1">
            <a:spLocks noChangeArrowheads="1"/>
          </p:cNvSpPr>
          <p:nvPr/>
        </p:nvSpPr>
        <p:spPr bwMode="auto">
          <a:xfrm>
            <a:off x="4067175" y="3444875"/>
            <a:ext cx="327183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85000"/>
              </a:lnSpc>
              <a:spcBef>
                <a:spcPts val="800"/>
              </a:spcBef>
            </a:pPr>
            <a:r>
              <a:rPr lang="en-US" altLang="ja-JP" sz="2000" b="1">
                <a:latin typeface="Times" panose="02020603050405020304" pitchFamily="18" charset="0"/>
                <a:ea typeface="Osaka" charset="-128"/>
              </a:rPr>
              <a:t>1) </a:t>
            </a:r>
            <a:r>
              <a:rPr lang="ja-JP" altLang="en-US" sz="2000" b="1">
                <a:latin typeface="Times" panose="02020603050405020304" pitchFamily="18" charset="0"/>
                <a:ea typeface="Osaka" charset="-128"/>
              </a:rPr>
              <a:t>化学的有害廃棄物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2) </a:t>
            </a:r>
            <a:r>
              <a:rPr lang="ja-JP" altLang="en-US" sz="2000" b="1">
                <a:latin typeface="Times" panose="02020603050405020304" pitchFamily="18" charset="0"/>
                <a:ea typeface="Osaka" charset="-128"/>
              </a:rPr>
              <a:t>生物系廃棄物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3) </a:t>
            </a:r>
            <a:r>
              <a:rPr lang="ja-JP" altLang="en-US" sz="2000" b="1">
                <a:latin typeface="Times" panose="02020603050405020304" pitchFamily="18" charset="0"/>
                <a:ea typeface="Osaka" charset="-128"/>
              </a:rPr>
              <a:t>疑似感染性廃棄物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4) </a:t>
            </a:r>
            <a:r>
              <a:rPr lang="ja-JP" altLang="en-US" sz="2000" b="1">
                <a:latin typeface="Times" panose="02020603050405020304" pitchFamily="18" charset="0"/>
                <a:ea typeface="Osaka" charset="-128"/>
              </a:rPr>
              <a:t>放射性廃棄物 </a:t>
            </a:r>
          </a:p>
          <a:p>
            <a:pPr eaLnBrk="1" hangingPunct="1">
              <a:lnSpc>
                <a:spcPct val="85000"/>
              </a:lnSpc>
              <a:spcBef>
                <a:spcPts val="800"/>
              </a:spcBef>
            </a:pPr>
            <a:r>
              <a:rPr lang="en-US" altLang="ja-JP" sz="2000" b="1">
                <a:latin typeface="Times" panose="02020603050405020304" pitchFamily="18" charset="0"/>
                <a:ea typeface="Osaka" charset="-128"/>
              </a:rPr>
              <a:t>5) </a:t>
            </a:r>
            <a:r>
              <a:rPr lang="ja-JP" altLang="en-US" sz="2000" b="1">
                <a:latin typeface="Times" panose="02020603050405020304" pitchFamily="18" charset="0"/>
                <a:ea typeface="Osaka" charset="-128"/>
              </a:rPr>
              <a:t>気体廃棄物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6) </a:t>
            </a:r>
            <a:r>
              <a:rPr lang="ja-JP" altLang="en-US" sz="2000" b="1">
                <a:latin typeface="Times" panose="02020603050405020304" pitchFamily="18" charset="0"/>
                <a:ea typeface="Osaka" charset="-128"/>
              </a:rPr>
              <a:t>その他の実験系廃棄物</a:t>
            </a:r>
            <a:endParaRPr lang="ja-JP" altLang="en-US" sz="2000">
              <a:latin typeface="Times" panose="02020603050405020304" pitchFamily="18" charset="0"/>
              <a:ea typeface="Osaka" charset="-128"/>
            </a:endParaRPr>
          </a:p>
        </p:txBody>
      </p:sp>
      <p:sp>
        <p:nvSpPr>
          <p:cNvPr id="97284" name="Text Box 4">
            <a:extLst>
              <a:ext uri="{FF2B5EF4-FFF2-40B4-BE49-F238E27FC236}">
                <a16:creationId xmlns:a16="http://schemas.microsoft.com/office/drawing/2014/main" id="{252285BE-773B-438A-A807-FEA26C820F3F}"/>
              </a:ext>
            </a:extLst>
          </p:cNvPr>
          <p:cNvSpPr txBox="1">
            <a:spLocks noChangeArrowheads="1"/>
          </p:cNvSpPr>
          <p:nvPr/>
        </p:nvSpPr>
        <p:spPr bwMode="auto">
          <a:xfrm>
            <a:off x="4049713" y="1776413"/>
            <a:ext cx="327183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90000"/>
              </a:lnSpc>
              <a:spcBef>
                <a:spcPts val="800"/>
              </a:spcBef>
            </a:pPr>
            <a:r>
              <a:rPr lang="en-US" altLang="ja-JP" sz="2000" b="1">
                <a:latin typeface="Times" panose="02020603050405020304" pitchFamily="18" charset="0"/>
                <a:ea typeface="Osaka" charset="-128"/>
              </a:rPr>
              <a:t>1) </a:t>
            </a:r>
            <a:r>
              <a:rPr lang="ja-JP" altLang="en-US" sz="2000" b="1">
                <a:latin typeface="Times" panose="02020603050405020304" pitchFamily="18" charset="0"/>
                <a:ea typeface="Osaka" charset="-128"/>
              </a:rPr>
              <a:t>リサイクル可能なもの</a:t>
            </a:r>
          </a:p>
          <a:p>
            <a:pPr eaLnBrk="1" hangingPunct="1">
              <a:lnSpc>
                <a:spcPct val="90000"/>
              </a:lnSpc>
              <a:spcBef>
                <a:spcPts val="800"/>
              </a:spcBef>
            </a:pPr>
            <a:r>
              <a:rPr lang="en-US" altLang="ja-JP" sz="2000" b="1">
                <a:latin typeface="Times" panose="02020603050405020304" pitchFamily="18" charset="0"/>
                <a:ea typeface="Osaka" charset="-128"/>
              </a:rPr>
              <a:t>2) </a:t>
            </a:r>
            <a:r>
              <a:rPr lang="ja-JP" altLang="en-US" sz="2000" b="1">
                <a:latin typeface="Times" panose="02020603050405020304" pitchFamily="18" charset="0"/>
                <a:ea typeface="Osaka" charset="-128"/>
              </a:rPr>
              <a:t>可燃物（事業系一般）</a:t>
            </a:r>
          </a:p>
          <a:p>
            <a:pPr eaLnBrk="1" hangingPunct="1">
              <a:lnSpc>
                <a:spcPct val="90000"/>
              </a:lnSpc>
              <a:spcBef>
                <a:spcPts val="800"/>
              </a:spcBef>
            </a:pPr>
            <a:r>
              <a:rPr lang="en-US" altLang="ja-JP" sz="2000" b="1">
                <a:latin typeface="Times" panose="02020603050405020304" pitchFamily="18" charset="0"/>
                <a:ea typeface="Osaka" charset="-128"/>
              </a:rPr>
              <a:t>3) </a:t>
            </a:r>
            <a:r>
              <a:rPr lang="ja-JP" altLang="en-US" sz="2000" b="1">
                <a:latin typeface="Times" panose="02020603050405020304" pitchFamily="18" charset="0"/>
                <a:ea typeface="Osaka" charset="-128"/>
              </a:rPr>
              <a:t>不燃物（産業廃棄物）</a:t>
            </a:r>
          </a:p>
          <a:p>
            <a:pPr eaLnBrk="1" hangingPunct="1">
              <a:lnSpc>
                <a:spcPct val="90000"/>
              </a:lnSpc>
              <a:spcBef>
                <a:spcPts val="800"/>
              </a:spcBef>
            </a:pPr>
            <a:r>
              <a:rPr lang="en-US" altLang="ja-JP" sz="2000" b="1">
                <a:latin typeface="Times" panose="02020603050405020304" pitchFamily="18" charset="0"/>
                <a:ea typeface="Osaka" charset="-128"/>
              </a:rPr>
              <a:t>4) </a:t>
            </a:r>
            <a:r>
              <a:rPr lang="ja-JP" altLang="en-US" sz="2000" b="1">
                <a:latin typeface="Times" panose="02020603050405020304" pitchFamily="18" charset="0"/>
                <a:ea typeface="Osaka" charset="-128"/>
              </a:rPr>
              <a:t>有害物を含む廃棄物</a:t>
            </a:r>
            <a:endParaRPr lang="ja-JP" altLang="en-US" sz="2000">
              <a:latin typeface="Times" panose="02020603050405020304" pitchFamily="18" charset="0"/>
              <a:ea typeface="Osaka" charset="-128"/>
            </a:endParaRPr>
          </a:p>
        </p:txBody>
      </p:sp>
      <p:sp>
        <p:nvSpPr>
          <p:cNvPr id="97285" name="Text Box 5">
            <a:extLst>
              <a:ext uri="{FF2B5EF4-FFF2-40B4-BE49-F238E27FC236}">
                <a16:creationId xmlns:a16="http://schemas.microsoft.com/office/drawing/2014/main" id="{4CC96CA9-7B6B-4FFB-BE5F-1CFD725D4B30}"/>
              </a:ext>
            </a:extLst>
          </p:cNvPr>
          <p:cNvSpPr txBox="1">
            <a:spLocks noChangeArrowheads="1"/>
          </p:cNvSpPr>
          <p:nvPr/>
        </p:nvSpPr>
        <p:spPr bwMode="auto">
          <a:xfrm>
            <a:off x="971550" y="1736725"/>
            <a:ext cx="26289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 </a:t>
            </a:r>
            <a:r>
              <a:rPr lang="ja-JP" altLang="en-US" sz="2400" b="1">
                <a:latin typeface="Times" panose="02020603050405020304" pitchFamily="18" charset="0"/>
                <a:ea typeface="Osaka" charset="-128"/>
              </a:rPr>
              <a:t>生活系廃棄物</a:t>
            </a:r>
          </a:p>
        </p:txBody>
      </p:sp>
      <p:sp>
        <p:nvSpPr>
          <p:cNvPr id="97286" name="Text Box 6">
            <a:extLst>
              <a:ext uri="{FF2B5EF4-FFF2-40B4-BE49-F238E27FC236}">
                <a16:creationId xmlns:a16="http://schemas.microsoft.com/office/drawing/2014/main" id="{F6CDEAA0-76D1-4EBF-A39E-A85D17339F74}"/>
              </a:ext>
            </a:extLst>
          </p:cNvPr>
          <p:cNvSpPr txBox="1">
            <a:spLocks noChangeArrowheads="1"/>
          </p:cNvSpPr>
          <p:nvPr/>
        </p:nvSpPr>
        <p:spPr bwMode="auto">
          <a:xfrm>
            <a:off x="900113" y="5548313"/>
            <a:ext cx="30289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III. </a:t>
            </a:r>
            <a:r>
              <a:rPr lang="ja-JP" altLang="en-US" sz="2400" b="1">
                <a:latin typeface="Times" panose="02020603050405020304" pitchFamily="18" charset="0"/>
                <a:ea typeface="Osaka" charset="-128"/>
              </a:rPr>
              <a:t>医療系廃棄物</a:t>
            </a:r>
          </a:p>
        </p:txBody>
      </p:sp>
      <p:sp>
        <p:nvSpPr>
          <p:cNvPr id="97287" name="Text Box 7">
            <a:extLst>
              <a:ext uri="{FF2B5EF4-FFF2-40B4-BE49-F238E27FC236}">
                <a16:creationId xmlns:a16="http://schemas.microsoft.com/office/drawing/2014/main" id="{D7FD5D2C-1A61-44CE-9BB5-DB2C42B46B6D}"/>
              </a:ext>
            </a:extLst>
          </p:cNvPr>
          <p:cNvSpPr txBox="1">
            <a:spLocks noChangeArrowheads="1"/>
          </p:cNvSpPr>
          <p:nvPr/>
        </p:nvSpPr>
        <p:spPr bwMode="auto">
          <a:xfrm>
            <a:off x="900113" y="5908675"/>
            <a:ext cx="28146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IV. </a:t>
            </a:r>
            <a:r>
              <a:rPr lang="ja-JP" altLang="en-US" sz="2400" b="1">
                <a:latin typeface="Times" panose="02020603050405020304" pitchFamily="18" charset="0"/>
                <a:ea typeface="Osaka" charset="-128"/>
              </a:rPr>
              <a:t>排水</a:t>
            </a:r>
          </a:p>
        </p:txBody>
      </p:sp>
      <p:sp>
        <p:nvSpPr>
          <p:cNvPr id="97288" name="AutoShape 8">
            <a:extLst>
              <a:ext uri="{FF2B5EF4-FFF2-40B4-BE49-F238E27FC236}">
                <a16:creationId xmlns:a16="http://schemas.microsoft.com/office/drawing/2014/main" id="{163B9522-0493-45BA-8BE3-CF601BF6429F}"/>
              </a:ext>
            </a:extLst>
          </p:cNvPr>
          <p:cNvSpPr>
            <a:spLocks noChangeArrowheads="1"/>
          </p:cNvSpPr>
          <p:nvPr/>
        </p:nvSpPr>
        <p:spPr bwMode="auto">
          <a:xfrm>
            <a:off x="430213" y="1270000"/>
            <a:ext cx="2974975" cy="501650"/>
          </a:xfrm>
          <a:prstGeom prst="roundRect">
            <a:avLst>
              <a:gd name="adj" fmla="val 16667"/>
            </a:avLst>
          </a:prstGeom>
          <a:solidFill>
            <a:srgbClr val="FFFF99"/>
          </a:solidFill>
          <a:ln w="9525">
            <a:solidFill>
              <a:schemeClr val="tx1"/>
            </a:solidFill>
            <a:round/>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7289" name="Text Box 9">
            <a:extLst>
              <a:ext uri="{FF2B5EF4-FFF2-40B4-BE49-F238E27FC236}">
                <a16:creationId xmlns:a16="http://schemas.microsoft.com/office/drawing/2014/main" id="{A5C68602-388A-4DA3-8BCA-97F338129182}"/>
              </a:ext>
            </a:extLst>
          </p:cNvPr>
          <p:cNvSpPr txBox="1">
            <a:spLocks noChangeArrowheads="1"/>
          </p:cNvSpPr>
          <p:nvPr/>
        </p:nvSpPr>
        <p:spPr bwMode="auto">
          <a:xfrm>
            <a:off x="323850" y="1200150"/>
            <a:ext cx="30194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800" b="1">
                <a:solidFill>
                  <a:srgbClr val="000099"/>
                </a:solidFill>
                <a:latin typeface="Times" panose="02020603050405020304" pitchFamily="18" charset="0"/>
                <a:ea typeface="Osaka" charset="-128"/>
              </a:rPr>
              <a:t>廃棄物の区分</a:t>
            </a:r>
            <a:endParaRPr lang="ja-JP" altLang="en-US" sz="2400" b="1">
              <a:solidFill>
                <a:srgbClr val="000099"/>
              </a:solidFill>
              <a:latin typeface="Osaka" charset="-128"/>
              <a:ea typeface="Osaka" charset="-128"/>
            </a:endParaRPr>
          </a:p>
        </p:txBody>
      </p:sp>
      <p:sp>
        <p:nvSpPr>
          <p:cNvPr id="97290" name="Oval 10">
            <a:extLst>
              <a:ext uri="{FF2B5EF4-FFF2-40B4-BE49-F238E27FC236}">
                <a16:creationId xmlns:a16="http://schemas.microsoft.com/office/drawing/2014/main" id="{260A7525-E166-4D39-BC15-BF6406F5DFAF}"/>
              </a:ext>
            </a:extLst>
          </p:cNvPr>
          <p:cNvSpPr>
            <a:spLocks noChangeArrowheads="1"/>
          </p:cNvSpPr>
          <p:nvPr/>
        </p:nvSpPr>
        <p:spPr bwMode="auto">
          <a:xfrm>
            <a:off x="655638" y="3297238"/>
            <a:ext cx="7662862" cy="2652712"/>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11" name="Rectangle 2">
            <a:extLst>
              <a:ext uri="{FF2B5EF4-FFF2-40B4-BE49-F238E27FC236}">
                <a16:creationId xmlns:a16="http://schemas.microsoft.com/office/drawing/2014/main" id="{2628F39A-A8C1-46A4-8707-C1AEFCC92536}"/>
              </a:ext>
            </a:extLst>
          </p:cNvPr>
          <p:cNvSpPr txBox="1">
            <a:spLocks noChangeArrowheads="1"/>
          </p:cNvSpPr>
          <p:nvPr/>
        </p:nvSpPr>
        <p:spPr>
          <a:xfrm>
            <a:off x="655638" y="90488"/>
            <a:ext cx="8001000" cy="747712"/>
          </a:xfrm>
          <a:prstGeom prst="rect">
            <a:avLst/>
          </a:prstGeom>
        </p:spPr>
        <p:txBody>
          <a:bodyPr/>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solidFill>
                  <a:srgbClr val="000000"/>
                </a:solidFill>
                <a:cs typeface="+mn-cs"/>
              </a:rPr>
              <a:t>8</a:t>
            </a:r>
            <a:r>
              <a:rPr lang="ja-JP" altLang="en-US" sz="3200" kern="0" dirty="0">
                <a:solidFill>
                  <a:srgbClr val="000000"/>
                </a:solidFill>
                <a:cs typeface="+mn-cs"/>
              </a:rPr>
              <a:t>．実験研究の注意事項⑥</a:t>
            </a:r>
            <a:br>
              <a:rPr lang="en-US" altLang="ja-JP" sz="3200" kern="0" dirty="0">
                <a:solidFill>
                  <a:srgbClr val="000000"/>
                </a:solidFill>
                <a:cs typeface="+mn-cs"/>
              </a:rPr>
            </a:br>
            <a:r>
              <a:rPr lang="ja-JP" altLang="en-US" sz="3200" dirty="0">
                <a:solidFill>
                  <a:srgbClr val="000000"/>
                </a:solidFill>
                <a:cs typeface="+mn-cs"/>
              </a:rPr>
              <a:t>化学物質・危険性物質の管理</a:t>
            </a:r>
            <a:endParaRPr lang="en-US" altLang="ja-JP" sz="3200" kern="0" dirty="0">
              <a:solidFill>
                <a:srgbClr val="000000"/>
              </a:solidFill>
              <a:cs typeface="+mn-cs"/>
            </a:endParaRPr>
          </a:p>
        </p:txBody>
      </p:sp>
      <p:sp>
        <p:nvSpPr>
          <p:cNvPr id="12" name="横巻き 11">
            <a:extLst>
              <a:ext uri="{FF2B5EF4-FFF2-40B4-BE49-F238E27FC236}">
                <a16:creationId xmlns:a16="http://schemas.microsoft.com/office/drawing/2014/main" id="{9910860B-514B-42A6-A9ED-635EA420BE67}"/>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22,25</a:t>
            </a:r>
            <a:r>
              <a:rPr lang="ja-JP" altLang="en-US" sz="1200" b="1" dirty="0">
                <a:latin typeface="+mj-ea"/>
                <a:ea typeface="+mj-ea"/>
              </a:rPr>
              <a:t>頁</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50B5105C-1A96-472F-9C06-7E768F630F76}"/>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実験研究の注意事項⑥</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F9032FB0-2E28-4A6A-885E-3F186355FA23}"/>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実験系廃棄物（理学系での取扱）</a:t>
            </a:r>
            <a:endParaRPr lang="en-US" altLang="ja-JP" sz="2400" kern="0" dirty="0">
              <a:solidFill>
                <a:srgbClr val="0000FF"/>
              </a:solidFill>
            </a:endParaRPr>
          </a:p>
        </p:txBody>
      </p:sp>
      <p:sp>
        <p:nvSpPr>
          <p:cNvPr id="8" name="角丸四角形 7">
            <a:extLst>
              <a:ext uri="{FF2B5EF4-FFF2-40B4-BE49-F238E27FC236}">
                <a16:creationId xmlns:a16="http://schemas.microsoft.com/office/drawing/2014/main" id="{54F231F0-C795-47F6-8C96-424C91726CE3}"/>
              </a:ext>
            </a:extLst>
          </p:cNvPr>
          <p:cNvSpPr/>
          <p:nvPr/>
        </p:nvSpPr>
        <p:spPr>
          <a:xfrm>
            <a:off x="577850" y="2274888"/>
            <a:ext cx="5835650" cy="2200275"/>
          </a:xfrm>
          <a:prstGeom prst="roundRect">
            <a:avLst>
              <a:gd name="adj" fmla="val 132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週に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回、回収。</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solidFill>
                  <a:srgbClr val="C00000"/>
                </a:solidFill>
                <a:latin typeface="AR P丸ゴシック体E" panose="020F0900000000000000" pitchFamily="50" charset="-128"/>
                <a:ea typeface="AR P丸ゴシック体E" panose="020F0900000000000000" pitchFamily="50" charset="-128"/>
                <a:cs typeface="Times New Roman" panose="02020603050405020304" pitchFamily="18" charset="0"/>
              </a:rPr>
              <a:t>化学的有害廃棄物分別収集早見表</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」→に従い分別。</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排出者は、</a:t>
            </a:r>
            <a:r>
              <a:rPr lang="ja-JP" altLang="en-US" dirty="0">
                <a:solidFill>
                  <a:srgbClr val="C00000"/>
                </a:solidFill>
                <a:latin typeface="AR P丸ゴシック体E" panose="020F0900000000000000" pitchFamily="50" charset="-128"/>
                <a:ea typeface="AR P丸ゴシック体E" panose="020F0900000000000000" pitchFamily="50" charset="-128"/>
                <a:cs typeface="Times New Roman" panose="02020603050405020304" pitchFamily="18" charset="0"/>
              </a:rPr>
              <a:t>環境安全研究センターの講習</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を受け資格</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を取得すること。</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担当（ポリ容器や処理依頼伝票の入手先）：</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経理課経理チーム管理業務担当</a:t>
            </a:r>
          </a:p>
          <a:p>
            <a:pPr>
              <a:tabLst>
                <a:tab pos="174625" algn="l"/>
              </a:tabLst>
              <a:defRPr/>
            </a:pP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keiri-k.s@gs.mail.u-tokyo.ac.jp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6" name="角丸四角形 5">
            <a:extLst>
              <a:ext uri="{FF2B5EF4-FFF2-40B4-BE49-F238E27FC236}">
                <a16:creationId xmlns:a16="http://schemas.microsoft.com/office/drawing/2014/main" id="{666FBE12-E02A-40FC-B32F-6E9591280FEC}"/>
              </a:ext>
            </a:extLst>
          </p:cNvPr>
          <p:cNvSpPr/>
          <p:nvPr/>
        </p:nvSpPr>
        <p:spPr>
          <a:xfrm>
            <a:off x="574675" y="1773238"/>
            <a:ext cx="5581650"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廃液・固形廃棄物</a:t>
            </a:r>
            <a:r>
              <a:rPr lang="en-US" altLang="ja-JP"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p>
        </p:txBody>
      </p:sp>
      <p:pic>
        <p:nvPicPr>
          <p:cNvPr id="99334" name="図 2">
            <a:extLst>
              <a:ext uri="{FF2B5EF4-FFF2-40B4-BE49-F238E27FC236}">
                <a16:creationId xmlns:a16="http://schemas.microsoft.com/office/drawing/2014/main" id="{AE9F464B-4789-453F-9CE2-08D4EF164109}"/>
              </a:ext>
            </a:extLst>
          </p:cNvPr>
          <p:cNvPicPr>
            <a:picLocks noChangeAspect="1"/>
          </p:cNvPicPr>
          <p:nvPr/>
        </p:nvPicPr>
        <p:blipFill>
          <a:blip r:embed="rId3">
            <a:extLst>
              <a:ext uri="{28A0092B-C50C-407E-A947-70E740481C1C}">
                <a14:useLocalDpi xmlns:a14="http://schemas.microsoft.com/office/drawing/2010/main" val="0"/>
              </a:ext>
            </a:extLst>
          </a:blip>
          <a:srcRect l="27202" t="15430" r="41331" b="2869"/>
          <a:stretch>
            <a:fillRect/>
          </a:stretch>
        </p:blipFill>
        <p:spPr bwMode="auto">
          <a:xfrm>
            <a:off x="6554788" y="884238"/>
            <a:ext cx="2338387"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角丸四角形 8">
            <a:extLst>
              <a:ext uri="{FF2B5EF4-FFF2-40B4-BE49-F238E27FC236}">
                <a16:creationId xmlns:a16="http://schemas.microsoft.com/office/drawing/2014/main" id="{A55A43FA-04B1-4405-B9E1-E481DC627320}"/>
              </a:ext>
            </a:extLst>
          </p:cNvPr>
          <p:cNvSpPr/>
          <p:nvPr/>
        </p:nvSpPr>
        <p:spPr>
          <a:xfrm>
            <a:off x="577850" y="5226050"/>
            <a:ext cx="8170863" cy="1000125"/>
          </a:xfrm>
          <a:prstGeom prst="roundRect">
            <a:avLst>
              <a:gd name="adj" fmla="val 253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・購入時の容器に残った薬品や、試薬名がはっきりしているもの。</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年に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回、回収。</a:t>
            </a:r>
            <a:r>
              <a:rPr lang="ja-JP" altLang="en-US" dirty="0">
                <a:solidFill>
                  <a:srgbClr val="C00000"/>
                </a:solidFill>
                <a:latin typeface="AR P丸ゴシック体E" panose="020F0900000000000000" pitchFamily="50" charset="-128"/>
                <a:ea typeface="AR P丸ゴシック体E" panose="020F0900000000000000" pitchFamily="50" charset="-128"/>
                <a:cs typeface="Times New Roman" panose="02020603050405020304" pitchFamily="18" charset="0"/>
              </a:rPr>
              <a:t>環境安全管理室に排出予定数量を事前に連絡</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する必要あり。</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担当：環境安全管理室（内線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28868</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
        <p:nvSpPr>
          <p:cNvPr id="10" name="角丸四角形 9">
            <a:extLst>
              <a:ext uri="{FF2B5EF4-FFF2-40B4-BE49-F238E27FC236}">
                <a16:creationId xmlns:a16="http://schemas.microsoft.com/office/drawing/2014/main" id="{42C966BB-29D7-4717-90DF-C38A3D52A1BD}"/>
              </a:ext>
            </a:extLst>
          </p:cNvPr>
          <p:cNvSpPr/>
          <p:nvPr/>
        </p:nvSpPr>
        <p:spPr>
          <a:xfrm>
            <a:off x="574675" y="4724400"/>
            <a:ext cx="5581650"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廃棄試薬</a:t>
            </a:r>
            <a:r>
              <a:rPr lang="en-US" altLang="ja-JP"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p>
        </p:txBody>
      </p:sp>
      <p:sp>
        <p:nvSpPr>
          <p:cNvPr id="11" name="角丸四角形吹き出し 10">
            <a:extLst>
              <a:ext uri="{FF2B5EF4-FFF2-40B4-BE49-F238E27FC236}">
                <a16:creationId xmlns:a16="http://schemas.microsoft.com/office/drawing/2014/main" id="{E1CF80AD-0434-40F9-9573-C12AD3EAAFAB}"/>
              </a:ext>
            </a:extLst>
          </p:cNvPr>
          <p:cNvSpPr/>
          <p:nvPr/>
        </p:nvSpPr>
        <p:spPr>
          <a:xfrm>
            <a:off x="6323013" y="4049713"/>
            <a:ext cx="2670175" cy="852487"/>
          </a:xfrm>
          <a:prstGeom prst="wedgeRoundRectCallout">
            <a:avLst>
              <a:gd name="adj1" fmla="val -64043"/>
              <a:gd name="adj2" fmla="val -5740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廃液は運ぶときにも蓋を閉め、漏えいに注意！</a:t>
            </a:r>
            <a:endParaRPr lang="en-US" altLang="ja-JP"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1D823D01-6EEE-4DC9-A3A7-EC9607ACDD93}"/>
              </a:ext>
            </a:extLst>
          </p:cNvPr>
          <p:cNvSpPr/>
          <p:nvPr/>
        </p:nvSpPr>
        <p:spPr>
          <a:xfrm>
            <a:off x="592138" y="1895475"/>
            <a:ext cx="7165975" cy="1246188"/>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・年に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4</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回、回収。</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専攻等でとりまとめて排出予定数量を事前に回答する。</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・担当：経理課経理チーム管理業務担当</a:t>
            </a:r>
            <a:b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keiri-k.s@gs.mail.u-tokyo.ac.jp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
        <p:nvSpPr>
          <p:cNvPr id="5" name="角丸四角形 4">
            <a:extLst>
              <a:ext uri="{FF2B5EF4-FFF2-40B4-BE49-F238E27FC236}">
                <a16:creationId xmlns:a16="http://schemas.microsoft.com/office/drawing/2014/main" id="{816DAB77-D30F-4648-A9AA-732289DD9498}"/>
              </a:ext>
            </a:extLst>
          </p:cNvPr>
          <p:cNvSpPr/>
          <p:nvPr/>
        </p:nvSpPr>
        <p:spPr>
          <a:xfrm>
            <a:off x="574675" y="1393825"/>
            <a:ext cx="6373813"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水銀系廃棄物（乾電池、蛍光灯含む）</a:t>
            </a:r>
            <a:endParaRPr lang="en-US" altLang="ja-JP"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6" name="角丸四角形 5">
            <a:extLst>
              <a:ext uri="{FF2B5EF4-FFF2-40B4-BE49-F238E27FC236}">
                <a16:creationId xmlns:a16="http://schemas.microsoft.com/office/drawing/2014/main" id="{211C243B-01BE-4CA3-B3A7-69DC68A7650C}"/>
              </a:ext>
            </a:extLst>
          </p:cNvPr>
          <p:cNvSpPr/>
          <p:nvPr/>
        </p:nvSpPr>
        <p:spPr>
          <a:xfrm>
            <a:off x="574675" y="3357563"/>
            <a:ext cx="6373813" cy="500062"/>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大型廃棄物</a:t>
            </a:r>
            <a:endParaRPr lang="en-US" altLang="ja-JP"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7" name="角丸四角形 6">
            <a:extLst>
              <a:ext uri="{FF2B5EF4-FFF2-40B4-BE49-F238E27FC236}">
                <a16:creationId xmlns:a16="http://schemas.microsoft.com/office/drawing/2014/main" id="{1D271176-A2F6-41FA-82D8-4FA48618C968}"/>
              </a:ext>
            </a:extLst>
          </p:cNvPr>
          <p:cNvSpPr/>
          <p:nvPr/>
        </p:nvSpPr>
        <p:spPr>
          <a:xfrm>
            <a:off x="574675" y="3857625"/>
            <a:ext cx="8001000" cy="2379663"/>
          </a:xfrm>
          <a:prstGeom prst="roundRect">
            <a:avLst>
              <a:gd name="adj" fmla="val 1345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・年に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回、全学不用物品として回収。</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専攻等でとりまとめて排出予定数量を事前に回答する。</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・中に化学的有害物質が含まれていないか確認する。</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・冷蔵庫やエアコン：</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→家庭用のもの</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家電リサイクル法に基づく物品の場合、上記回収に出す。　</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→業務用のもの</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販売業者やメーカーに問い合わせ、回収を依頼する。</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・担当 ：専攻等事務室、経理課チーム調達業担当</a:t>
            </a:r>
            <a:b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keiri-c.s@gs.mail.u-tokyo.ac.jp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
        <p:nvSpPr>
          <p:cNvPr id="8" name="Rectangle 2">
            <a:extLst>
              <a:ext uri="{FF2B5EF4-FFF2-40B4-BE49-F238E27FC236}">
                <a16:creationId xmlns:a16="http://schemas.microsoft.com/office/drawing/2014/main" id="{13F6885D-888C-413C-AA48-F131CE4654F4}"/>
              </a:ext>
            </a:extLst>
          </p:cNvPr>
          <p:cNvSpPr txBox="1">
            <a:spLocks noChangeArrowheads="1"/>
          </p:cNvSpPr>
          <p:nvPr/>
        </p:nvSpPr>
        <p:spPr>
          <a:xfrm>
            <a:off x="574675" y="104775"/>
            <a:ext cx="8001000" cy="747713"/>
          </a:xfrm>
          <a:prstGeom prst="rect">
            <a:avLst/>
          </a:prstGeom>
        </p:spPr>
        <p:txBody>
          <a:bodyPr/>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a:solidFill>
                  <a:srgbClr val="000000"/>
                </a:solidFill>
                <a:cs typeface="+mn-cs"/>
              </a:rPr>
              <a:t>8</a:t>
            </a:r>
            <a:r>
              <a:rPr lang="ja-JP" altLang="en-US" sz="3200" kern="0">
                <a:solidFill>
                  <a:srgbClr val="000000"/>
                </a:solidFill>
                <a:cs typeface="+mn-cs"/>
              </a:rPr>
              <a:t>．実験研究の注意事項⑥</a:t>
            </a:r>
            <a:br>
              <a:rPr lang="en-US" altLang="ja-JP" sz="3200" kern="0">
                <a:solidFill>
                  <a:srgbClr val="000000"/>
                </a:solidFill>
                <a:cs typeface="+mn-cs"/>
              </a:rPr>
            </a:br>
            <a:r>
              <a:rPr lang="ja-JP" altLang="en-US" sz="3200">
                <a:solidFill>
                  <a:srgbClr val="000000"/>
                </a:solidFill>
                <a:cs typeface="+mn-cs"/>
              </a:rPr>
              <a:t>化学物質・危険性物質の管理</a:t>
            </a:r>
            <a:endParaRPr lang="en-US" altLang="ja-JP" sz="3200" kern="0" dirty="0">
              <a:solidFill>
                <a:srgbClr val="000000"/>
              </a:solidFill>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B392C73-0F6A-4C26-8B3C-7C62C14BA52D}"/>
              </a:ext>
            </a:extLst>
          </p:cNvPr>
          <p:cNvSpPr>
            <a:spLocks noGrp="1" noChangeArrowheads="1"/>
          </p:cNvSpPr>
          <p:nvPr>
            <p:ph type="title"/>
          </p:nvPr>
        </p:nvSpPr>
        <p:spPr>
          <a:xfrm>
            <a:off x="574675" y="404813"/>
            <a:ext cx="8001000" cy="747712"/>
          </a:xfrm>
        </p:spPr>
        <p:txBody>
          <a:bodyPr/>
          <a:lstStyle/>
          <a:p>
            <a:pPr eaLnBrk="1" hangingPunct="1">
              <a:defRPr/>
            </a:pPr>
            <a:r>
              <a:rPr lang="en-US" altLang="ja-JP" sz="3600" dirty="0">
                <a:solidFill>
                  <a:srgbClr val="000000"/>
                </a:solidFill>
                <a:cs typeface="+mn-cs"/>
              </a:rPr>
              <a:t>9</a:t>
            </a:r>
            <a:r>
              <a:rPr lang="ja-JP" altLang="en-US" sz="3600" dirty="0" err="1">
                <a:solidFill>
                  <a:srgbClr val="000000"/>
                </a:solidFill>
                <a:cs typeface="+mn-cs"/>
              </a:rPr>
              <a:t>．</a:t>
            </a:r>
            <a:r>
              <a:rPr lang="ja-JP" altLang="en-US" sz="3600" dirty="0">
                <a:solidFill>
                  <a:srgbClr val="000000"/>
                </a:solidFill>
                <a:cs typeface="+mn-cs"/>
              </a:rPr>
              <a:t>野外における教育研究活動</a:t>
            </a:r>
            <a:endParaRPr lang="en-US" altLang="ja-JP" sz="3600" dirty="0">
              <a:solidFill>
                <a:srgbClr val="000000"/>
              </a:solidFill>
              <a:cs typeface="+mn-cs"/>
            </a:endParaRPr>
          </a:p>
        </p:txBody>
      </p:sp>
      <p:sp>
        <p:nvSpPr>
          <p:cNvPr id="13" name="Rectangle 3">
            <a:extLst>
              <a:ext uri="{FF2B5EF4-FFF2-40B4-BE49-F238E27FC236}">
                <a16:creationId xmlns:a16="http://schemas.microsoft.com/office/drawing/2014/main" id="{F9CF4672-D0AF-4BA3-B4D9-A38C505D5388}"/>
              </a:ext>
            </a:extLst>
          </p:cNvPr>
          <p:cNvSpPr txBox="1">
            <a:spLocks noChangeArrowheads="1"/>
          </p:cNvSpPr>
          <p:nvPr/>
        </p:nvSpPr>
        <p:spPr bwMode="auto">
          <a:xfrm>
            <a:off x="179388" y="1268413"/>
            <a:ext cx="6624637" cy="49688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631825" lvl="1" indent="-285750" eaLnBrk="1" hangingPunct="1">
              <a:spcBef>
                <a:spcPts val="400"/>
              </a:spcBef>
              <a:buClr>
                <a:srgbClr val="CC0000"/>
              </a:buClr>
              <a:tabLst>
                <a:tab pos="363538" algn="l"/>
              </a:tabLst>
              <a:defRPr/>
            </a:pPr>
            <a:r>
              <a:rPr lang="ja-JP" altLang="en-US" sz="2000" b="1" dirty="0">
                <a:solidFill>
                  <a:srgbClr val="C00000"/>
                </a:solidFill>
                <a:latin typeface="Times New Roman" panose="02020603050405020304" pitchFamily="18" charset="0"/>
                <a:cs typeface="Times New Roman" panose="02020603050405020304" pitchFamily="18" charset="0"/>
              </a:rPr>
              <a:t>野外活動とは：</a:t>
            </a:r>
            <a:br>
              <a:rPr lang="en-US" altLang="ja-JP" sz="2000" dirty="0">
                <a:latin typeface="Times New Roman" panose="02020603050405020304" pitchFamily="18" charset="0"/>
                <a:cs typeface="Times New Roman" panose="02020603050405020304" pitchFamily="18" charset="0"/>
              </a:rPr>
            </a:br>
            <a:r>
              <a:rPr lang="ja-JP" altLang="en-US" sz="2000" dirty="0">
                <a:latin typeface="Times New Roman" panose="02020603050405020304" pitchFamily="18" charset="0"/>
                <a:cs typeface="Times New Roman" panose="02020603050405020304" pitchFamily="18" charset="0"/>
              </a:rPr>
              <a:t>フィールドワーク、野外観測、観測船による調査、</a:t>
            </a:r>
            <a:br>
              <a:rPr lang="en-US" altLang="ja-JP" sz="2000" dirty="0">
                <a:latin typeface="Times New Roman" panose="02020603050405020304" pitchFamily="18" charset="0"/>
                <a:cs typeface="Times New Roman" panose="02020603050405020304" pitchFamily="18" charset="0"/>
              </a:rPr>
            </a:br>
            <a:r>
              <a:rPr lang="ja-JP" altLang="en-US" sz="2000" dirty="0">
                <a:latin typeface="Times New Roman" panose="02020603050405020304" pitchFamily="18" charset="0"/>
                <a:cs typeface="Times New Roman" panose="02020603050405020304" pitchFamily="18" charset="0"/>
              </a:rPr>
              <a:t>野外実習、巡検、など</a:t>
            </a: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endParaRPr lang="ja-JP" altLang="en-US" sz="18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tabLst>
                <a:tab pos="363538" algn="l"/>
              </a:tabLst>
              <a:defRPr/>
            </a:pPr>
            <a:r>
              <a:rPr lang="ja-JP" altLang="en-US" sz="2000" dirty="0">
                <a:latin typeface="Times New Roman" panose="02020603050405020304" pitchFamily="18" charset="0"/>
                <a:cs typeface="Times New Roman" panose="02020603050405020304" pitchFamily="18" charset="0"/>
              </a:rPr>
              <a:t>屋内とは異なる様々な危険がある。</a:t>
            </a:r>
            <a:br>
              <a:rPr lang="en-US" altLang="ja-JP" sz="2000" dirty="0">
                <a:latin typeface="Times New Roman" panose="02020603050405020304" pitchFamily="18" charset="0"/>
                <a:cs typeface="Times New Roman" panose="02020603050405020304" pitchFamily="18" charset="0"/>
              </a:rPr>
            </a:br>
            <a:r>
              <a:rPr lang="ja-JP" altLang="en-US" sz="2000" b="1" dirty="0">
                <a:solidFill>
                  <a:srgbClr val="C00000"/>
                </a:solidFill>
                <a:latin typeface="Times New Roman" panose="02020603050405020304" pitchFamily="18" charset="0"/>
                <a:cs typeface="Times New Roman" panose="02020603050405020304" pitchFamily="18" charset="0"/>
              </a:rPr>
              <a:t>「野外における安全衛生管理事故防止指針」</a:t>
            </a:r>
            <a:r>
              <a:rPr lang="ja-JP" altLang="en-US" sz="2000" dirty="0">
                <a:latin typeface="Times New Roman" panose="02020603050405020304" pitchFamily="18" charset="0"/>
                <a:cs typeface="Times New Roman" panose="02020603050405020304" pitchFamily="18" charset="0"/>
              </a:rPr>
              <a:t>を事前</a:t>
            </a:r>
            <a:br>
              <a:rPr lang="en-US" altLang="ja-JP" sz="2000" dirty="0">
                <a:latin typeface="Times New Roman" panose="02020603050405020304" pitchFamily="18" charset="0"/>
                <a:cs typeface="Times New Roman" panose="02020603050405020304" pitchFamily="18" charset="0"/>
              </a:rPr>
            </a:br>
            <a:r>
              <a:rPr lang="ja-JP" altLang="en-US" sz="2000" dirty="0">
                <a:latin typeface="Times New Roman" panose="02020603050405020304" pitchFamily="18" charset="0"/>
                <a:cs typeface="Times New Roman" panose="02020603050405020304" pitchFamily="18" charset="0"/>
              </a:rPr>
              <a:t>によく読み、かつ携行して事故防止に努めること。</a:t>
            </a: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endParaRPr lang="ja-JP" altLang="en-US" sz="20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tabLst>
                <a:tab pos="363538" algn="l"/>
              </a:tabLst>
              <a:defRPr/>
            </a:pPr>
            <a:r>
              <a:rPr lang="ja-JP" altLang="en-US" sz="2000" dirty="0">
                <a:latin typeface="Times New Roman" panose="02020603050405020304" pitchFamily="18" charset="0"/>
                <a:cs typeface="Times New Roman" panose="02020603050405020304" pitchFamily="18" charset="0"/>
              </a:rPr>
              <a:t>野外活動を実施する際は、実施の１週間前までに</a:t>
            </a:r>
            <a:br>
              <a:rPr lang="en-US" altLang="ja-JP" sz="2000" dirty="0">
                <a:latin typeface="Times New Roman" panose="02020603050405020304" pitchFamily="18" charset="0"/>
                <a:cs typeface="Times New Roman" panose="02020603050405020304" pitchFamily="18" charset="0"/>
              </a:rPr>
            </a:br>
            <a:r>
              <a:rPr lang="ja-JP" altLang="en-US" sz="2000" b="1" dirty="0">
                <a:solidFill>
                  <a:srgbClr val="C00000"/>
                </a:solidFill>
                <a:latin typeface="Times New Roman" panose="02020603050405020304" pitchFamily="18" charset="0"/>
                <a:cs typeface="Times New Roman" panose="02020603050405020304" pitchFamily="18" charset="0"/>
              </a:rPr>
              <a:t>「野外における教育研究活動　安全衛生管理計画書」</a:t>
            </a:r>
            <a:r>
              <a:rPr lang="ja-JP" altLang="en-US" sz="2000" dirty="0">
                <a:latin typeface="Times New Roman" panose="02020603050405020304" pitchFamily="18" charset="0"/>
                <a:cs typeface="Times New Roman" panose="02020603050405020304" pitchFamily="18" charset="0"/>
              </a:rPr>
              <a:t>を管理室へ提出する。</a:t>
            </a:r>
            <a:endParaRPr lang="en-US" altLang="ja-JP" sz="20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tabLst>
                <a:tab pos="363538" algn="l"/>
              </a:tabLst>
              <a:defRPr/>
            </a:pPr>
            <a:endParaRPr lang="ja-JP" altLang="en-US" sz="18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solidFill>
                  <a:srgbClr val="C00000"/>
                </a:solidFill>
                <a:latin typeface="Times New Roman" panose="02020603050405020304" pitchFamily="18" charset="0"/>
                <a:cs typeface="Times New Roman" panose="02020603050405020304" pitchFamily="18" charset="0"/>
              </a:rPr>
              <a:t>		</a:t>
            </a:r>
            <a:r>
              <a:rPr lang="ja-JP" altLang="en-US" sz="1800" dirty="0">
                <a:solidFill>
                  <a:srgbClr val="C00000"/>
                </a:solidFill>
                <a:latin typeface="Times New Roman" panose="02020603050405020304" pitchFamily="18" charset="0"/>
                <a:cs typeface="Times New Roman" panose="02020603050405020304" pitchFamily="18" charset="0"/>
              </a:rPr>
              <a:t>詳細は、管理室</a:t>
            </a:r>
            <a:r>
              <a:rPr lang="en-US" altLang="ja-JP" sz="1800" dirty="0">
                <a:solidFill>
                  <a:srgbClr val="C00000"/>
                </a:solidFill>
                <a:latin typeface="Times New Roman" panose="02020603050405020304" pitchFamily="18" charset="0"/>
                <a:cs typeface="Times New Roman" panose="02020603050405020304" pitchFamily="18" charset="0"/>
              </a:rPr>
              <a:t>Web</a:t>
            </a:r>
            <a:r>
              <a:rPr lang="ja-JP" altLang="en-US" sz="1800" dirty="0">
                <a:solidFill>
                  <a:srgbClr val="C00000"/>
                </a:solidFill>
                <a:latin typeface="Times New Roman" panose="02020603050405020304" pitchFamily="18" charset="0"/>
                <a:cs typeface="Times New Roman" panose="02020603050405020304" pitchFamily="18" charset="0"/>
              </a:rPr>
              <a:t>を参照すること。</a:t>
            </a:r>
            <a:endParaRPr lang="en-US" altLang="ja-JP" sz="1800" dirty="0">
              <a:solidFill>
                <a:srgbClr val="C00000"/>
              </a:solidFill>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latin typeface="Times New Roman" panose="02020603050405020304" pitchFamily="18" charset="0"/>
                <a:ea typeface="+mj-ea"/>
                <a:cs typeface="Times New Roman" panose="02020603050405020304" pitchFamily="18" charset="0"/>
              </a:rPr>
              <a:t>		Web</a:t>
            </a:r>
            <a:r>
              <a:rPr lang="ja-JP" altLang="en-US" sz="1800" dirty="0">
                <a:latin typeface="Times New Roman" panose="02020603050405020304" pitchFamily="18" charset="0"/>
                <a:ea typeface="+mj-ea"/>
                <a:cs typeface="Times New Roman" panose="02020603050405020304" pitchFamily="18" charset="0"/>
              </a:rPr>
              <a:t>：「管理室</a:t>
            </a:r>
            <a:r>
              <a:rPr lang="en-US" altLang="ja-JP" sz="1800" dirty="0">
                <a:latin typeface="Times New Roman" panose="02020603050405020304" pitchFamily="18" charset="0"/>
                <a:ea typeface="+mj-ea"/>
                <a:cs typeface="Times New Roman" panose="02020603050405020304" pitchFamily="18" charset="0"/>
              </a:rPr>
              <a:t>Web</a:t>
            </a:r>
            <a:r>
              <a:rPr lang="ja-JP" altLang="en-US" sz="1800" dirty="0">
                <a:latin typeface="Times New Roman" panose="02020603050405020304" pitchFamily="18" charset="0"/>
                <a:ea typeface="+mj-ea"/>
                <a:cs typeface="Times New Roman" panose="02020603050405020304" pitchFamily="18" charset="0"/>
              </a:rPr>
              <a:t>＞野外活動」</a:t>
            </a:r>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latin typeface="Times New Roman" panose="02020603050405020304" pitchFamily="18" charset="0"/>
                <a:ea typeface="+mj-ea"/>
                <a:cs typeface="Times New Roman" panose="02020603050405020304" pitchFamily="18" charset="0"/>
              </a:rPr>
              <a:t>		http://jimubu.adm.s.u-tokyo.ac.jp/inside/index.php/outdoor</a:t>
            </a:r>
            <a:endParaRPr lang="ja-JP" altLang="en-US" sz="1800" dirty="0">
              <a:latin typeface="Times New Roman" panose="02020603050405020304" pitchFamily="18" charset="0"/>
              <a:ea typeface="+mj-ea"/>
              <a:cs typeface="Times New Roman" panose="02020603050405020304" pitchFamily="18" charset="0"/>
            </a:endParaRPr>
          </a:p>
        </p:txBody>
      </p:sp>
      <p:sp>
        <p:nvSpPr>
          <p:cNvPr id="5" name="横巻き 4">
            <a:extLst>
              <a:ext uri="{FF2B5EF4-FFF2-40B4-BE49-F238E27FC236}">
                <a16:creationId xmlns:a16="http://schemas.microsoft.com/office/drawing/2014/main" id="{AEAE63AE-3BCB-49CA-8052-02A68D174B0D}"/>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23</a:t>
            </a:r>
            <a:r>
              <a:rPr lang="ja-JP" altLang="en-US" sz="1200" b="1" dirty="0">
                <a:latin typeface="+mj-ea"/>
                <a:ea typeface="+mj-ea"/>
              </a:rPr>
              <a:t>頁</a:t>
            </a:r>
          </a:p>
        </p:txBody>
      </p:sp>
      <p:pic>
        <p:nvPicPr>
          <p:cNvPr id="103429" name="図 2">
            <a:extLst>
              <a:ext uri="{FF2B5EF4-FFF2-40B4-BE49-F238E27FC236}">
                <a16:creationId xmlns:a16="http://schemas.microsoft.com/office/drawing/2014/main" id="{7528E29A-4E0B-4B55-B15C-6523256201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9425" y="1295400"/>
            <a:ext cx="2097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C6BCEE6B-C0AE-4F40-82A1-9A9C91FB214D}"/>
              </a:ext>
            </a:extLst>
          </p:cNvPr>
          <p:cNvSpPr>
            <a:spLocks noGrp="1" noChangeArrowheads="1"/>
          </p:cNvSpPr>
          <p:nvPr>
            <p:ph type="title"/>
          </p:nvPr>
        </p:nvSpPr>
        <p:spPr>
          <a:xfrm>
            <a:off x="574675" y="404813"/>
            <a:ext cx="8001000" cy="747712"/>
          </a:xfrm>
        </p:spPr>
        <p:txBody>
          <a:bodyPr/>
          <a:lstStyle/>
          <a:p>
            <a:pPr eaLnBrk="1" hangingPunct="1">
              <a:defRPr/>
            </a:pPr>
            <a:r>
              <a:rPr lang="en-US" altLang="ja-JP" sz="3600" dirty="0">
                <a:solidFill>
                  <a:srgbClr val="000000"/>
                </a:solidFill>
                <a:cs typeface="+mn-cs"/>
              </a:rPr>
              <a:t>10</a:t>
            </a:r>
            <a:r>
              <a:rPr lang="ja-JP" altLang="en-US" sz="3600" dirty="0" err="1">
                <a:solidFill>
                  <a:srgbClr val="000000"/>
                </a:solidFill>
                <a:cs typeface="+mn-cs"/>
              </a:rPr>
              <a:t>．</a:t>
            </a:r>
            <a:r>
              <a:rPr lang="ja-JP" altLang="en-US" sz="3600" dirty="0">
                <a:solidFill>
                  <a:srgbClr val="000000"/>
                </a:solidFill>
                <a:cs typeface="+mn-cs"/>
              </a:rPr>
              <a:t>電気機器および設備</a:t>
            </a:r>
            <a:endParaRPr lang="en-US" altLang="ja-JP" sz="3600" dirty="0">
              <a:solidFill>
                <a:srgbClr val="000000"/>
              </a:solidFill>
              <a:cs typeface="+mn-cs"/>
            </a:endParaRPr>
          </a:p>
        </p:txBody>
      </p:sp>
      <p:sp>
        <p:nvSpPr>
          <p:cNvPr id="13" name="Rectangle 3">
            <a:extLst>
              <a:ext uri="{FF2B5EF4-FFF2-40B4-BE49-F238E27FC236}">
                <a16:creationId xmlns:a16="http://schemas.microsoft.com/office/drawing/2014/main" id="{3E082069-BF04-40F3-9ED0-C80EC4949006}"/>
              </a:ext>
            </a:extLst>
          </p:cNvPr>
          <p:cNvSpPr txBox="1">
            <a:spLocks noChangeArrowheads="1"/>
          </p:cNvSpPr>
          <p:nvPr/>
        </p:nvSpPr>
        <p:spPr bwMode="auto">
          <a:xfrm>
            <a:off x="468313" y="1268413"/>
            <a:ext cx="8424862" cy="49688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0" lvl="1" indent="0" eaLnBrk="1" hangingPunct="1">
              <a:spcBef>
                <a:spcPts val="400"/>
              </a:spcBef>
              <a:buClr>
                <a:srgbClr val="CC0000"/>
              </a:buClr>
              <a:buFont typeface="Wingdings" panose="05000000000000000000" pitchFamily="2" charset="2"/>
              <a:buNone/>
              <a:tabLst>
                <a:tab pos="363538" algn="l"/>
              </a:tabLst>
              <a:defRPr/>
            </a:pPr>
            <a:r>
              <a:rPr lang="ja-JP" altLang="en-US" sz="2000" b="1" dirty="0">
                <a:solidFill>
                  <a:srgbClr val="C00000"/>
                </a:solidFill>
                <a:latin typeface="Times New Roman" panose="02020603050405020304" pitchFamily="18" charset="0"/>
                <a:cs typeface="Times New Roman" panose="02020603050405020304" pitchFamily="18" charset="0"/>
              </a:rPr>
              <a:t>電気機器や設備（配線、テーブルタップ等）</a:t>
            </a:r>
            <a:r>
              <a:rPr lang="ja-JP" altLang="en-US" sz="2000" dirty="0">
                <a:latin typeface="Times New Roman" panose="02020603050405020304" pitchFamily="18" charset="0"/>
                <a:cs typeface="Times New Roman" panose="02020603050405020304" pitchFamily="18" charset="0"/>
              </a:rPr>
              <a:t>は、取り扱いを誤ると、感電事故や過熱による火災、電気火花による可燃性ガスの着火等の事故原因となる。</a:t>
            </a: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1200"/>
              </a:spcBef>
              <a:buClr>
                <a:srgbClr val="CC0000"/>
              </a:buClr>
              <a:buFont typeface="Wingdings" panose="05000000000000000000" pitchFamily="2" charset="2"/>
              <a:buNone/>
              <a:tabLst>
                <a:tab pos="363538" algn="l"/>
              </a:tabLst>
              <a:defRPr/>
            </a:pPr>
            <a:r>
              <a:rPr lang="ja-JP" altLang="en-US" sz="1800" dirty="0">
                <a:latin typeface="Times New Roman" panose="02020603050405020304" pitchFamily="18" charset="0"/>
                <a:cs typeface="Times New Roman" panose="02020603050405020304" pitchFamily="18" charset="0"/>
              </a:rPr>
              <a:t>　　　　　　　　　　　　・</a:t>
            </a:r>
            <a:r>
              <a:rPr lang="ja-JP" altLang="en-US" sz="1800" dirty="0">
                <a:solidFill>
                  <a:srgbClr val="C00000"/>
                </a:solidFill>
                <a:latin typeface="Times New Roman" panose="02020603050405020304" pitchFamily="18" charset="0"/>
                <a:cs typeface="Times New Roman" panose="02020603050405020304" pitchFamily="18" charset="0"/>
              </a:rPr>
              <a:t>「ビリッ」と感じる</a:t>
            </a:r>
            <a:endParaRPr lang="en-US" altLang="ja-JP" sz="1800" dirty="0">
              <a:solidFill>
                <a:srgbClr val="C00000"/>
              </a:solidFill>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ja-JP" altLang="en-US" sz="1800" dirty="0">
                <a:latin typeface="Times New Roman" panose="02020603050405020304" pitchFamily="18" charset="0"/>
                <a:cs typeface="Times New Roman" panose="02020603050405020304" pitchFamily="18" charset="0"/>
              </a:rPr>
              <a:t>　　　　　　　　　　　　・コードが</a:t>
            </a:r>
            <a:r>
              <a:rPr lang="ja-JP" altLang="en-US" sz="1800" dirty="0">
                <a:solidFill>
                  <a:srgbClr val="C00000"/>
                </a:solidFill>
                <a:latin typeface="Times New Roman" panose="02020603050405020304" pitchFamily="18" charset="0"/>
                <a:cs typeface="Times New Roman" panose="02020603050405020304" pitchFamily="18" charset="0"/>
              </a:rPr>
              <a:t>変色・熱くなっている</a:t>
            </a:r>
            <a:endParaRPr lang="en-US" altLang="ja-JP" sz="1800" dirty="0">
              <a:solidFill>
                <a:srgbClr val="C00000"/>
              </a:solidFill>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ja-JP" altLang="en-US" sz="1800" dirty="0">
                <a:latin typeface="Times New Roman" panose="02020603050405020304" pitchFamily="18" charset="0"/>
                <a:cs typeface="Times New Roman" panose="02020603050405020304" pitchFamily="18" charset="0"/>
              </a:rPr>
              <a:t>　　　　　　　　　　　　・</a:t>
            </a:r>
            <a:r>
              <a:rPr lang="ja-JP" altLang="en-US" sz="1800" dirty="0">
                <a:solidFill>
                  <a:srgbClr val="C00000"/>
                </a:solidFill>
                <a:latin typeface="Times New Roman" panose="02020603050405020304" pitchFamily="18" charset="0"/>
                <a:cs typeface="Times New Roman" panose="02020603050405020304" pitchFamily="18" charset="0"/>
              </a:rPr>
              <a:t>異臭、異音</a:t>
            </a:r>
            <a:r>
              <a:rPr lang="ja-JP" altLang="en-US" sz="1800" dirty="0">
                <a:latin typeface="Times New Roman" panose="02020603050405020304" pitchFamily="18" charset="0"/>
                <a:cs typeface="Times New Roman" panose="02020603050405020304" pitchFamily="18" charset="0"/>
              </a:rPr>
              <a:t>を発している</a:t>
            </a:r>
            <a:br>
              <a:rPr lang="en-US" altLang="ja-JP" sz="2000" dirty="0">
                <a:latin typeface="Times New Roman" panose="02020603050405020304" pitchFamily="18" charset="0"/>
                <a:cs typeface="Times New Roman" panose="02020603050405020304" pitchFamily="18" charset="0"/>
              </a:rPr>
            </a:br>
            <a:endParaRPr lang="en-US" altLang="ja-JP" sz="2000" dirty="0">
              <a:latin typeface="Times New Roman" panose="02020603050405020304" pitchFamily="18" charset="0"/>
              <a:cs typeface="Times New Roman" panose="02020603050405020304" pitchFamily="18" charset="0"/>
            </a:endParaRPr>
          </a:p>
          <a:p>
            <a:pPr marL="363538" lvl="1" indent="-342900" eaLnBrk="1" hangingPunct="1">
              <a:spcBef>
                <a:spcPts val="400"/>
              </a:spcBef>
              <a:buClr>
                <a:srgbClr val="CC0000"/>
              </a:buClr>
              <a:tabLst>
                <a:tab pos="363538" algn="l"/>
              </a:tabLst>
              <a:defRPr/>
            </a:pPr>
            <a:r>
              <a:rPr lang="ja-JP" altLang="en-US" sz="2000" dirty="0">
                <a:latin typeface="Times New Roman" panose="02020603050405020304" pitchFamily="18" charset="0"/>
                <a:cs typeface="Times New Roman" panose="02020603050405020304" pitchFamily="18" charset="0"/>
              </a:rPr>
              <a:t>次の項目を</a:t>
            </a:r>
            <a:r>
              <a:rPr lang="ja-JP" altLang="en-US" sz="2000" dirty="0">
                <a:highlight>
                  <a:srgbClr val="FFFF00"/>
                </a:highlight>
                <a:latin typeface="Times New Roman" panose="02020603050405020304" pitchFamily="18" charset="0"/>
                <a:cs typeface="Times New Roman" panose="02020603050405020304" pitchFamily="18" charset="0"/>
              </a:rPr>
              <a:t>定期的に点検</a:t>
            </a:r>
            <a:r>
              <a:rPr lang="ja-JP" altLang="en-US" sz="2000" dirty="0">
                <a:latin typeface="Times New Roman" panose="02020603050405020304" pitchFamily="18" charset="0"/>
                <a:cs typeface="Times New Roman" panose="02020603050405020304" pitchFamily="18" charset="0"/>
              </a:rPr>
              <a:t>することによって事故の大半を防止できる。</a:t>
            </a:r>
            <a:endParaRPr lang="en-US" altLang="ja-JP" sz="20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b="1" dirty="0">
                <a:latin typeface="Times New Roman" panose="02020603050405020304" pitchFamily="18" charset="0"/>
                <a:cs typeface="Times New Roman" panose="02020603050405020304" pitchFamily="18" charset="0"/>
              </a:rPr>
              <a:t>コード類の被覆</a:t>
            </a:r>
            <a:r>
              <a:rPr lang="ja-JP" altLang="en-US" sz="1800" dirty="0">
                <a:latin typeface="Times New Roman" panose="02020603050405020304" pitchFamily="18" charset="0"/>
                <a:cs typeface="Times New Roman" panose="02020603050405020304" pitchFamily="18" charset="0"/>
              </a:rPr>
              <a:t>⇒破損しており折り曲げて傷口が開くようならば、交換。</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b="1" dirty="0">
                <a:latin typeface="Times New Roman" panose="02020603050405020304" pitchFamily="18" charset="0"/>
                <a:cs typeface="Times New Roman" panose="02020603050405020304" pitchFamily="18" charset="0"/>
              </a:rPr>
              <a:t>接続ネジ</a:t>
            </a:r>
            <a:r>
              <a:rPr lang="ja-JP" altLang="en-US" sz="1800" dirty="0">
                <a:latin typeface="Times New Roman" panose="02020603050405020304" pitchFamily="18" charset="0"/>
                <a:cs typeface="Times New Roman" panose="02020603050405020304" pitchFamily="18" charset="0"/>
              </a:rPr>
              <a:t>⇒緩みがある場合、絶縁ドライバーなどで増し締め。</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b="1" dirty="0">
                <a:latin typeface="Times New Roman" panose="02020603050405020304" pitchFamily="18" charset="0"/>
                <a:cs typeface="Times New Roman" panose="02020603050405020304" pitchFamily="18" charset="0"/>
              </a:rPr>
              <a:t>アース線</a:t>
            </a:r>
            <a:r>
              <a:rPr lang="ja-JP" altLang="en-US" sz="1800" dirty="0">
                <a:latin typeface="Times New Roman" panose="02020603050405020304" pitchFamily="18" charset="0"/>
                <a:cs typeface="Times New Roman" panose="02020603050405020304" pitchFamily="18" charset="0"/>
              </a:rPr>
              <a:t>⇒移動した際の取り付け忘れに注意。抵抗値を年</a:t>
            </a:r>
            <a:r>
              <a:rPr lang="en-US" altLang="ja-JP" sz="1800" dirty="0">
                <a:latin typeface="Times New Roman" panose="02020603050405020304" pitchFamily="18" charset="0"/>
                <a:cs typeface="Times New Roman" panose="02020603050405020304" pitchFamily="18" charset="0"/>
              </a:rPr>
              <a:t>1</a:t>
            </a:r>
            <a:r>
              <a:rPr lang="ja-JP" altLang="en-US" sz="1800" dirty="0">
                <a:latin typeface="Times New Roman" panose="02020603050405020304" pitchFamily="18" charset="0"/>
                <a:cs typeface="Times New Roman" panose="02020603050405020304" pitchFamily="18" charset="0"/>
              </a:rPr>
              <a:t>回以上測定し、不足の場合は修正工事、補強を行うこと。</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dirty="0">
                <a:latin typeface="Times New Roman" panose="02020603050405020304" pitchFamily="18" charset="0"/>
                <a:cs typeface="Times New Roman" panose="02020603050405020304" pitchFamily="18" charset="0"/>
              </a:rPr>
              <a:t>機器が</a:t>
            </a:r>
            <a:r>
              <a:rPr lang="ja-JP" altLang="en-US" sz="1800" b="1" dirty="0">
                <a:latin typeface="Times New Roman" panose="02020603050405020304" pitchFamily="18" charset="0"/>
                <a:cs typeface="Times New Roman" panose="02020603050405020304" pitchFamily="18" charset="0"/>
              </a:rPr>
              <a:t>水</a:t>
            </a:r>
            <a:r>
              <a:rPr lang="ja-JP" altLang="en-US" sz="1800" dirty="0">
                <a:latin typeface="Times New Roman" panose="02020603050405020304" pitchFamily="18" charset="0"/>
                <a:cs typeface="Times New Roman" panose="02020603050405020304" pitchFamily="18" charset="0"/>
              </a:rPr>
              <a:t>に触れたり、電源コードが</a:t>
            </a:r>
            <a:r>
              <a:rPr lang="ja-JP" altLang="en-US" sz="1800" b="1" dirty="0">
                <a:latin typeface="Times New Roman" panose="02020603050405020304" pitchFamily="18" charset="0"/>
                <a:cs typeface="Times New Roman" panose="02020603050405020304" pitchFamily="18" charset="0"/>
              </a:rPr>
              <a:t>機器の下敷き</a:t>
            </a:r>
            <a:r>
              <a:rPr lang="ja-JP" altLang="en-US" sz="1800" dirty="0">
                <a:latin typeface="Times New Roman" panose="02020603050405020304" pitchFamily="18" charset="0"/>
                <a:cs typeface="Times New Roman" panose="02020603050405020304" pitchFamily="18" charset="0"/>
              </a:rPr>
              <a:t>になっていないか。</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dirty="0">
                <a:latin typeface="Times New Roman" panose="02020603050405020304" pitchFamily="18" charset="0"/>
                <a:cs typeface="Times New Roman" panose="02020603050405020304" pitchFamily="18" charset="0"/>
              </a:rPr>
              <a:t>手袋など</a:t>
            </a:r>
            <a:r>
              <a:rPr lang="ja-JP" altLang="en-US" sz="1800" b="1" dirty="0">
                <a:latin typeface="Times New Roman" panose="02020603050405020304" pitchFamily="18" charset="0"/>
                <a:cs typeface="Times New Roman" panose="02020603050405020304" pitchFamily="18" charset="0"/>
              </a:rPr>
              <a:t>絶縁用保護具</a:t>
            </a:r>
            <a:r>
              <a:rPr lang="ja-JP" altLang="en-US" sz="1800" dirty="0">
                <a:latin typeface="Times New Roman" panose="02020603050405020304" pitchFamily="18" charset="0"/>
                <a:cs typeface="Times New Roman" panose="02020603050405020304" pitchFamily="18" charset="0"/>
              </a:rPr>
              <a:t>⇒</a:t>
            </a:r>
            <a:r>
              <a:rPr lang="en-US" altLang="ja-JP" sz="1800" dirty="0">
                <a:latin typeface="Times New Roman" panose="02020603050405020304" pitchFamily="18" charset="0"/>
                <a:cs typeface="Times New Roman" panose="02020603050405020304" pitchFamily="18" charset="0"/>
              </a:rPr>
              <a:t>6</a:t>
            </a:r>
            <a:r>
              <a:rPr lang="ja-JP" altLang="en-US" sz="1800" dirty="0">
                <a:latin typeface="Times New Roman" panose="02020603050405020304" pitchFamily="18" charset="0"/>
                <a:cs typeface="Times New Roman" panose="02020603050405020304" pitchFamily="18" charset="0"/>
              </a:rPr>
              <a:t>ヶ月以内ごとに</a:t>
            </a:r>
            <a:r>
              <a:rPr lang="en-US" altLang="ja-JP" sz="1800" dirty="0">
                <a:latin typeface="Times New Roman" panose="02020603050405020304" pitchFamily="18" charset="0"/>
                <a:cs typeface="Times New Roman" panose="02020603050405020304" pitchFamily="18" charset="0"/>
              </a:rPr>
              <a:t>1</a:t>
            </a:r>
            <a:r>
              <a:rPr lang="ja-JP" altLang="en-US" sz="1800" dirty="0">
                <a:latin typeface="Times New Roman" panose="02020603050405020304" pitchFamily="18" charset="0"/>
                <a:cs typeface="Times New Roman" panose="02020603050405020304" pitchFamily="18" charset="0"/>
              </a:rPr>
              <a:t>回の自主点検を行う。</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dirty="0">
                <a:latin typeface="Times New Roman" panose="02020603050405020304" pitchFamily="18" charset="0"/>
                <a:cs typeface="Times New Roman" panose="02020603050405020304" pitchFamily="18" charset="0"/>
              </a:rPr>
              <a:t>漏電遮断装置やサーキットブレーカーを使用すること。特に大型モーターには、適正なサーマルリレーやモーター保護リレーを使用すること。  </a:t>
            </a:r>
          </a:p>
          <a:p>
            <a:pPr marL="631825" lvl="1" indent="-285750" eaLnBrk="1" hangingPunct="1">
              <a:spcBef>
                <a:spcPts val="400"/>
              </a:spcBef>
              <a:buClr>
                <a:srgbClr val="CC0000"/>
              </a:buClr>
              <a:tabLst>
                <a:tab pos="363538" algn="l"/>
              </a:tabLst>
              <a:defRPr/>
            </a:pP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endParaRPr lang="ja-JP" altLang="en-US" sz="2000" dirty="0">
              <a:latin typeface="Times New Roman" panose="02020603050405020304" pitchFamily="18" charset="0"/>
              <a:cs typeface="Times New Roman" panose="02020603050405020304" pitchFamily="18" charset="0"/>
            </a:endParaRPr>
          </a:p>
        </p:txBody>
      </p:sp>
      <p:sp>
        <p:nvSpPr>
          <p:cNvPr id="5" name="横巻き 4">
            <a:extLst>
              <a:ext uri="{FF2B5EF4-FFF2-40B4-BE49-F238E27FC236}">
                <a16:creationId xmlns:a16="http://schemas.microsoft.com/office/drawing/2014/main" id="{FA1B050D-E43A-4593-8EDB-EFC428E38D3C}"/>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23</a:t>
            </a:r>
            <a:r>
              <a:rPr lang="ja-JP" altLang="en-US" sz="1200" b="1" dirty="0">
                <a:latin typeface="+mj-ea"/>
                <a:ea typeface="+mj-ea"/>
              </a:rPr>
              <a:t>頁</a:t>
            </a:r>
          </a:p>
        </p:txBody>
      </p:sp>
      <p:sp>
        <p:nvSpPr>
          <p:cNvPr id="2" name="右中かっこ 1">
            <a:extLst>
              <a:ext uri="{FF2B5EF4-FFF2-40B4-BE49-F238E27FC236}">
                <a16:creationId xmlns:a16="http://schemas.microsoft.com/office/drawing/2014/main" id="{0DEAA062-38A9-48E6-B11F-C5CF973F97A7}"/>
              </a:ext>
            </a:extLst>
          </p:cNvPr>
          <p:cNvSpPr/>
          <p:nvPr/>
        </p:nvSpPr>
        <p:spPr>
          <a:xfrm>
            <a:off x="5562600" y="2057400"/>
            <a:ext cx="431800" cy="914400"/>
          </a:xfrm>
          <a:prstGeom prst="rightBrac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05478" name="テキスト ボックス 3">
            <a:extLst>
              <a:ext uri="{FF2B5EF4-FFF2-40B4-BE49-F238E27FC236}">
                <a16:creationId xmlns:a16="http://schemas.microsoft.com/office/drawing/2014/main" id="{3656526D-F7DC-40D3-B318-A9D7D4276F29}"/>
              </a:ext>
            </a:extLst>
          </p:cNvPr>
          <p:cNvSpPr txBox="1">
            <a:spLocks noChangeArrowheads="1"/>
          </p:cNvSpPr>
          <p:nvPr/>
        </p:nvSpPr>
        <p:spPr bwMode="auto">
          <a:xfrm>
            <a:off x="6040438" y="1951038"/>
            <a:ext cx="2808287" cy="12001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Times New Roman" panose="02020603050405020304" pitchFamily="18" charset="0"/>
                <a:cs typeface="Times New Roman" panose="02020603050405020304" pitchFamily="18" charset="0"/>
              </a:rPr>
              <a:t>漏電、絶縁不良、過電流等があり非常に危険。直ちに使用停止し専門家に連絡すること。</a:t>
            </a:r>
            <a:endParaRPr lang="ja-JP" altLang="en-US"/>
          </a:p>
        </p:txBody>
      </p:sp>
      <p:sp>
        <p:nvSpPr>
          <p:cNvPr id="7" name="角丸四角形吹き出し 6">
            <a:extLst>
              <a:ext uri="{FF2B5EF4-FFF2-40B4-BE49-F238E27FC236}">
                <a16:creationId xmlns:a16="http://schemas.microsoft.com/office/drawing/2014/main" id="{BAD2049E-5B72-4942-B022-E7F63871FD4E}"/>
              </a:ext>
            </a:extLst>
          </p:cNvPr>
          <p:cNvSpPr/>
          <p:nvPr/>
        </p:nvSpPr>
        <p:spPr>
          <a:xfrm>
            <a:off x="6084888" y="6172200"/>
            <a:ext cx="2670175" cy="496888"/>
          </a:xfrm>
          <a:prstGeom prst="wedgeRoundRectCallout">
            <a:avLst>
              <a:gd name="adj1" fmla="val 20436"/>
              <a:gd name="adj2" fmla="val -32266"/>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古いものは交換しよう！</a:t>
            </a:r>
            <a:endParaRPr lang="en-US" altLang="ja-JP" dirty="0"/>
          </a:p>
        </p:txBody>
      </p:sp>
      <p:sp>
        <p:nvSpPr>
          <p:cNvPr id="8" name="星 12 6">
            <a:extLst>
              <a:ext uri="{FF2B5EF4-FFF2-40B4-BE49-F238E27FC236}">
                <a16:creationId xmlns:a16="http://schemas.microsoft.com/office/drawing/2014/main" id="{CD81406B-1447-453A-898E-557116ED5FE2}"/>
              </a:ext>
            </a:extLst>
          </p:cNvPr>
          <p:cNvSpPr/>
          <p:nvPr/>
        </p:nvSpPr>
        <p:spPr>
          <a:xfrm>
            <a:off x="142875" y="1873250"/>
            <a:ext cx="2628900" cy="1484313"/>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東大における火災事故の約</a:t>
            </a:r>
            <a:r>
              <a:rPr lang="en-US" altLang="ja-JP" b="1" dirty="0">
                <a:solidFill>
                  <a:schemeClr val="tx1"/>
                </a:solidFill>
              </a:rPr>
              <a:t>4</a:t>
            </a:r>
            <a:r>
              <a:rPr lang="ja-JP" altLang="en-US" b="1" dirty="0">
                <a:solidFill>
                  <a:schemeClr val="tx1"/>
                </a:solidFill>
              </a:rPr>
              <a:t>割が電気関係！</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7078018-63F9-411A-956D-7D574FAA4C95}"/>
              </a:ext>
            </a:extLst>
          </p:cNvPr>
          <p:cNvSpPr>
            <a:spLocks noGrp="1"/>
          </p:cNvSpPr>
          <p:nvPr>
            <p:ph idx="1"/>
          </p:nvPr>
        </p:nvSpPr>
        <p:spPr>
          <a:xfrm>
            <a:off x="561975" y="1341438"/>
            <a:ext cx="8005763" cy="4824412"/>
          </a:xfrm>
        </p:spPr>
        <p:txBody>
          <a:bodyPr/>
          <a:lstStyle/>
          <a:p>
            <a:pPr marL="0" indent="0" algn="ctr">
              <a:buFont typeface="Wingdings" panose="05000000000000000000" pitchFamily="2" charset="2"/>
              <a:buNone/>
              <a:defRPr/>
            </a:pPr>
            <a:r>
              <a:rPr lang="ja-JP" altLang="en-US" sz="2400" dirty="0"/>
              <a:t>安全・衛生に配慮して、健康かつ持続的に、</a:t>
            </a:r>
            <a:br>
              <a:rPr lang="en-US" altLang="ja-JP" sz="2400" dirty="0"/>
            </a:br>
            <a:r>
              <a:rPr lang="ja-JP" altLang="en-US" sz="2400" dirty="0"/>
              <a:t>仕事・研究が行えるよう、ご協力よろしくお願いします。</a:t>
            </a:r>
            <a:endParaRPr lang="en-US" altLang="ja-JP" sz="2400" dirty="0"/>
          </a:p>
          <a:p>
            <a:pPr marL="0" indent="0" algn="ctr">
              <a:buFont typeface="Wingdings" panose="05000000000000000000" pitchFamily="2" charset="2"/>
              <a:buNone/>
              <a:defRPr/>
            </a:pPr>
            <a:endParaRPr lang="en-US" altLang="ja-JP" sz="2400" dirty="0"/>
          </a:p>
          <a:p>
            <a:pPr marL="0" indent="0" algn="ctr">
              <a:buFont typeface="Wingdings" panose="05000000000000000000" pitchFamily="2" charset="2"/>
              <a:buNone/>
              <a:defRPr/>
            </a:pPr>
            <a:r>
              <a:rPr lang="ja-JP" altLang="en-US" sz="2400" dirty="0"/>
              <a:t>問合せ先：</a:t>
            </a:r>
            <a:endParaRPr lang="en-US" altLang="ja-JP" sz="2400" dirty="0"/>
          </a:p>
          <a:p>
            <a:pPr algn="ctr">
              <a:defRPr/>
            </a:pPr>
            <a:endParaRPr lang="ja-JP" altLang="en-US" dirty="0"/>
          </a:p>
        </p:txBody>
      </p:sp>
      <p:sp>
        <p:nvSpPr>
          <p:cNvPr id="4" name="角丸四角形 3">
            <a:extLst>
              <a:ext uri="{FF2B5EF4-FFF2-40B4-BE49-F238E27FC236}">
                <a16:creationId xmlns:a16="http://schemas.microsoft.com/office/drawing/2014/main" id="{ADD8D608-F28A-43C5-A864-3A34F06150E7}"/>
              </a:ext>
            </a:extLst>
          </p:cNvPr>
          <p:cNvSpPr/>
          <p:nvPr/>
        </p:nvSpPr>
        <p:spPr>
          <a:xfrm>
            <a:off x="696913" y="4149725"/>
            <a:ext cx="7740650" cy="2001838"/>
          </a:xfrm>
          <a:prstGeom prst="roundRect">
            <a:avLst>
              <a:gd name="adj" fmla="val 132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理学系研究科・理学部　環境安全管理室</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場所：理学部</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号館西棟</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103</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号室</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電話：</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管理室</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Web  </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http://jimubu.adm.s.u-tokyo.ac.jp/public/index.php/Esmo</a:t>
            </a:r>
          </a:p>
        </p:txBody>
      </p:sp>
      <p:sp>
        <p:nvSpPr>
          <p:cNvPr id="5" name="角丸四角形 4">
            <a:extLst>
              <a:ext uri="{FF2B5EF4-FFF2-40B4-BE49-F238E27FC236}">
                <a16:creationId xmlns:a16="http://schemas.microsoft.com/office/drawing/2014/main" id="{2AA10D94-2941-477A-BC28-AFAA0BBDADDD}"/>
              </a:ext>
            </a:extLst>
          </p:cNvPr>
          <p:cNvSpPr/>
          <p:nvPr/>
        </p:nvSpPr>
        <p:spPr>
          <a:xfrm>
            <a:off x="696913" y="2997200"/>
            <a:ext cx="7743825" cy="1152525"/>
          </a:xfrm>
          <a:prstGeom prst="roundRect">
            <a:avLst>
              <a:gd name="adj" fmla="val 1913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○○専攻　安全担当</a:t>
            </a:r>
            <a:r>
              <a:rPr lang="ja-JP" altLang="en-US"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endParaRPr lang="en-US" altLang="ja-JP"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場所：理学部○号館○号室</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電話：</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＊＊＊＊（内線＊＊＊＊＊）</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0C43A93-7085-41B2-BA39-47C7B1275F00}"/>
              </a:ext>
            </a:extLst>
          </p:cNvPr>
          <p:cNvSpPr>
            <a:spLocks noGrp="1" noChangeArrowheads="1"/>
          </p:cNvSpPr>
          <p:nvPr>
            <p:ph type="title"/>
          </p:nvPr>
        </p:nvSpPr>
        <p:spPr/>
        <p:txBody>
          <a:bodyPr/>
          <a:lstStyle/>
          <a:p>
            <a:pPr eaLnBrk="1" hangingPunct="1"/>
            <a:r>
              <a:rPr lang="ja-JP" altLang="en-US"/>
              <a:t>安全教育の目的</a:t>
            </a:r>
          </a:p>
        </p:txBody>
      </p:sp>
      <p:sp>
        <p:nvSpPr>
          <p:cNvPr id="10243" name="Text Box 4">
            <a:extLst>
              <a:ext uri="{FF2B5EF4-FFF2-40B4-BE49-F238E27FC236}">
                <a16:creationId xmlns:a16="http://schemas.microsoft.com/office/drawing/2014/main" id="{86D34EDC-2504-4155-8ABA-C49A7E4E925F}"/>
              </a:ext>
            </a:extLst>
          </p:cNvPr>
          <p:cNvSpPr txBox="1">
            <a:spLocks noChangeArrowheads="1"/>
          </p:cNvSpPr>
          <p:nvPr/>
        </p:nvSpPr>
        <p:spPr bwMode="auto">
          <a:xfrm>
            <a:off x="415925" y="1484313"/>
            <a:ext cx="8259763" cy="4400550"/>
          </a:xfrm>
          <a:prstGeom prst="rect">
            <a:avLst/>
          </a:prstGeom>
          <a:noFill/>
          <a:ln>
            <a:noFill/>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defRPr/>
            </a:pPr>
            <a:r>
              <a:rPr lang="ja-JP" altLang="ja-JP" sz="2800" dirty="0"/>
              <a:t>教育・研究活動を安全かつ円滑に遂行するために</a:t>
            </a:r>
            <a:r>
              <a:rPr lang="ja-JP" altLang="en-US" sz="2800" dirty="0"/>
              <a:t>は</a:t>
            </a:r>
            <a:r>
              <a:rPr lang="ja-JP" altLang="ja-JP" sz="2800" dirty="0"/>
              <a:t>、</a:t>
            </a:r>
            <a:endParaRPr lang="en-US" altLang="ja-JP" sz="2800" dirty="0"/>
          </a:p>
          <a:p>
            <a:pPr eaLnBrk="1" hangingPunct="1">
              <a:spcBef>
                <a:spcPct val="0"/>
              </a:spcBef>
              <a:buClrTx/>
              <a:buFontTx/>
              <a:buNone/>
              <a:defRPr/>
            </a:pPr>
            <a:r>
              <a:rPr lang="ja-JP" altLang="ja-JP" sz="2800" dirty="0">
                <a:solidFill>
                  <a:schemeClr val="accent6"/>
                </a:solidFill>
              </a:rPr>
              <a:t>安全</a:t>
            </a:r>
            <a:r>
              <a:rPr lang="ja-JP" altLang="en-US" sz="2800" dirty="0">
                <a:solidFill>
                  <a:schemeClr val="accent6"/>
                </a:solidFill>
              </a:rPr>
              <a:t>教育により、研究や作業において、どこにどのような危険が内在しているかを知り、危険から身を守り、</a:t>
            </a:r>
            <a:r>
              <a:rPr lang="ja-JP" altLang="en-US" sz="2800" u="sng" dirty="0">
                <a:solidFill>
                  <a:schemeClr val="accent6"/>
                </a:solidFill>
              </a:rPr>
              <a:t>未然に防ぐ手段を講じる</a:t>
            </a:r>
            <a:r>
              <a:rPr lang="ja-JP" altLang="en-US" sz="2800" dirty="0"/>
              <a:t>ことが大切。</a:t>
            </a:r>
            <a:endParaRPr lang="en-US" altLang="ja-JP" sz="2800" dirty="0"/>
          </a:p>
          <a:p>
            <a:pPr eaLnBrk="1" hangingPunct="1">
              <a:spcBef>
                <a:spcPct val="0"/>
              </a:spcBef>
              <a:buClrTx/>
              <a:buFontTx/>
              <a:buNone/>
              <a:defRPr/>
            </a:pPr>
            <a:endParaRPr lang="en-US" altLang="ja-JP" sz="2800" dirty="0"/>
          </a:p>
          <a:p>
            <a:pPr eaLnBrk="1" hangingPunct="1">
              <a:spcBef>
                <a:spcPct val="0"/>
              </a:spcBef>
              <a:buClrTx/>
              <a:buFontTx/>
              <a:buNone/>
              <a:defRPr/>
            </a:pPr>
            <a:endParaRPr lang="en-US" altLang="ja-JP" sz="2800" dirty="0"/>
          </a:p>
          <a:p>
            <a:pPr eaLnBrk="1" hangingPunct="1">
              <a:spcBef>
                <a:spcPct val="0"/>
              </a:spcBef>
              <a:buClrTx/>
              <a:buFontTx/>
              <a:buNone/>
              <a:defRPr/>
            </a:pPr>
            <a:endParaRPr lang="en-US" altLang="ja-JP" sz="2800" dirty="0"/>
          </a:p>
          <a:p>
            <a:pPr eaLnBrk="1" hangingPunct="1">
              <a:spcBef>
                <a:spcPct val="0"/>
              </a:spcBef>
              <a:buClrTx/>
              <a:buFont typeface="Wingdings" panose="05000000000000000000" pitchFamily="2" charset="2"/>
              <a:buNone/>
              <a:defRPr/>
            </a:pPr>
            <a:r>
              <a:rPr lang="ja-JP" altLang="ja-JP" sz="2800" dirty="0"/>
              <a:t>事故及び災害等の発生を未然に防</a:t>
            </a:r>
            <a:r>
              <a:rPr lang="ja-JP" altLang="en-US" sz="2800" dirty="0"/>
              <a:t>ぎ</a:t>
            </a:r>
            <a:r>
              <a:rPr lang="ja-JP" altLang="ja-JP" sz="2800" dirty="0"/>
              <a:t>、または</a:t>
            </a:r>
            <a:r>
              <a:rPr lang="ja-JP" altLang="ja-JP" sz="2800" u="sng" dirty="0">
                <a:solidFill>
                  <a:srgbClr val="C00000"/>
                </a:solidFill>
              </a:rPr>
              <a:t>減災</a:t>
            </a:r>
            <a:r>
              <a:rPr lang="ja-JP" altLang="ja-JP" sz="2800" dirty="0">
                <a:solidFill>
                  <a:srgbClr val="C00000"/>
                </a:solidFill>
              </a:rPr>
              <a:t>し</a:t>
            </a:r>
            <a:r>
              <a:rPr lang="ja-JP" altLang="ja-JP" sz="2800" dirty="0"/>
              <a:t>、健康を維持するために</a:t>
            </a:r>
            <a:r>
              <a:rPr lang="ja-JP" altLang="en-US" sz="2800" dirty="0"/>
              <a:t>、守るべき法律や決まり、必要な情報を学びましょう！</a:t>
            </a:r>
            <a:endParaRPr lang="en-US" altLang="ja-JP" sz="2800" dirty="0"/>
          </a:p>
        </p:txBody>
      </p:sp>
      <p:sp>
        <p:nvSpPr>
          <p:cNvPr id="6" name="横巻き 5">
            <a:extLst>
              <a:ext uri="{FF2B5EF4-FFF2-40B4-BE49-F238E27FC236}">
                <a16:creationId xmlns:a16="http://schemas.microsoft.com/office/drawing/2014/main" id="{189C0C56-5B62-498C-9E8C-5B95C66EA2B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a:t>
            </a:r>
            <a:r>
              <a:rPr lang="ja-JP" altLang="en-US" sz="1200" b="1" dirty="0">
                <a:latin typeface="+mj-ea"/>
                <a:ea typeface="+mj-ea"/>
              </a:rPr>
              <a:t>頁</a:t>
            </a:r>
          </a:p>
        </p:txBody>
      </p:sp>
      <p:sp>
        <p:nvSpPr>
          <p:cNvPr id="2" name="吹き出し: 円形 1">
            <a:extLst>
              <a:ext uri="{FF2B5EF4-FFF2-40B4-BE49-F238E27FC236}">
                <a16:creationId xmlns:a16="http://schemas.microsoft.com/office/drawing/2014/main" id="{2D1CAEE3-CA96-47EC-BACE-F3A92CD77320}"/>
              </a:ext>
            </a:extLst>
          </p:cNvPr>
          <p:cNvSpPr/>
          <p:nvPr/>
        </p:nvSpPr>
        <p:spPr>
          <a:xfrm>
            <a:off x="2411413" y="3429000"/>
            <a:ext cx="3384550" cy="1054100"/>
          </a:xfrm>
          <a:prstGeom prst="wedgeEllipseCallout">
            <a:avLst>
              <a:gd name="adj1" fmla="val -41219"/>
              <a:gd name="adj2" fmla="val -6374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まずは事故や災害を</a:t>
            </a:r>
            <a:endParaRPr lang="en-US" altLang="ja-JP" dirty="0">
              <a:solidFill>
                <a:schemeClr val="tx1"/>
              </a:solidFill>
            </a:endParaRPr>
          </a:p>
          <a:p>
            <a:pPr algn="ctr">
              <a:defRPr/>
            </a:pPr>
            <a:r>
              <a:rPr lang="ja-JP" altLang="en-US" dirty="0">
                <a:solidFill>
                  <a:schemeClr val="tx1"/>
                </a:solidFill>
              </a:rPr>
              <a:t>起こさないようにしよう</a:t>
            </a:r>
          </a:p>
        </p:txBody>
      </p:sp>
      <p:sp>
        <p:nvSpPr>
          <p:cNvPr id="7" name="吹き出し: 円形 6">
            <a:extLst>
              <a:ext uri="{FF2B5EF4-FFF2-40B4-BE49-F238E27FC236}">
                <a16:creationId xmlns:a16="http://schemas.microsoft.com/office/drawing/2014/main" id="{1505D94C-A7CC-4C71-B74E-D19449513CAC}"/>
              </a:ext>
            </a:extLst>
          </p:cNvPr>
          <p:cNvSpPr/>
          <p:nvPr/>
        </p:nvSpPr>
        <p:spPr>
          <a:xfrm>
            <a:off x="4932363" y="5614988"/>
            <a:ext cx="3384550" cy="1054100"/>
          </a:xfrm>
          <a:prstGeom prst="wedgeEllipseCallout">
            <a:avLst>
              <a:gd name="adj1" fmla="val 20950"/>
              <a:gd name="adj2" fmla="val -730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起こった場合は</a:t>
            </a:r>
            <a:endParaRPr lang="en-US" altLang="ja-JP" dirty="0">
              <a:solidFill>
                <a:schemeClr val="tx1"/>
              </a:solidFill>
            </a:endParaRPr>
          </a:p>
          <a:p>
            <a:pPr algn="ctr">
              <a:defRPr/>
            </a:pPr>
            <a:r>
              <a:rPr lang="ja-JP" altLang="en-US" dirty="0">
                <a:solidFill>
                  <a:schemeClr val="tx1"/>
                </a:solidFill>
              </a:rPr>
              <a:t>適切に対応して被害を</a:t>
            </a:r>
            <a:endParaRPr lang="en-US" altLang="ja-JP" dirty="0">
              <a:solidFill>
                <a:schemeClr val="tx1"/>
              </a:solidFill>
            </a:endParaRPr>
          </a:p>
          <a:p>
            <a:pPr algn="ctr">
              <a:defRPr/>
            </a:pPr>
            <a:r>
              <a:rPr lang="ja-JP" altLang="en-US" dirty="0">
                <a:solidFill>
                  <a:schemeClr val="tx1"/>
                </a:solidFill>
              </a:rPr>
              <a:t>少なくしよう</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64F2C399-8E0B-4422-BA3D-7C9939FFC50B}"/>
              </a:ext>
            </a:extLst>
          </p:cNvPr>
          <p:cNvSpPr>
            <a:spLocks noGrp="1" noChangeArrowheads="1"/>
          </p:cNvSpPr>
          <p:nvPr>
            <p:ph type="title"/>
          </p:nvPr>
        </p:nvSpPr>
        <p:spPr>
          <a:xfrm>
            <a:off x="566738" y="404813"/>
            <a:ext cx="8001000" cy="747712"/>
          </a:xfrm>
        </p:spPr>
        <p:txBody>
          <a:bodyPr/>
          <a:lstStyle/>
          <a:p>
            <a:pPr eaLnBrk="1" hangingPunct="1"/>
            <a:r>
              <a:rPr lang="ja-JP" altLang="en-US" sz="3000"/>
              <a:t>２．環境安全管理体制①　</a:t>
            </a:r>
            <a:br>
              <a:rPr lang="en-US" altLang="ja-JP" sz="3000"/>
            </a:br>
            <a:r>
              <a:rPr lang="ja-JP" altLang="en-US" sz="3000"/>
              <a:t>大学で守る必要がある安全衛生に関する法律</a:t>
            </a:r>
          </a:p>
        </p:txBody>
      </p:sp>
      <p:sp>
        <p:nvSpPr>
          <p:cNvPr id="16387" name="Rectangle 5">
            <a:extLst>
              <a:ext uri="{FF2B5EF4-FFF2-40B4-BE49-F238E27FC236}">
                <a16:creationId xmlns:a16="http://schemas.microsoft.com/office/drawing/2014/main" id="{B8F7EFFE-0BE1-402B-BAC8-C694EDD9D3E2}"/>
              </a:ext>
            </a:extLst>
          </p:cNvPr>
          <p:cNvSpPr>
            <a:spLocks noGrp="1" noChangeArrowheads="1"/>
          </p:cNvSpPr>
          <p:nvPr>
            <p:ph type="body" sz="half" idx="1"/>
          </p:nvPr>
        </p:nvSpPr>
        <p:spPr>
          <a:xfrm>
            <a:off x="322263" y="1341438"/>
            <a:ext cx="4244975" cy="4824412"/>
          </a:xfrm>
        </p:spPr>
        <p:txBody>
          <a:bodyPr/>
          <a:lstStyle/>
          <a:p>
            <a:pPr eaLnBrk="1" hangingPunct="1"/>
            <a:r>
              <a:rPr lang="ja-JP" altLang="en-US" sz="2600" u="sng">
                <a:solidFill>
                  <a:srgbClr val="C00000"/>
                </a:solidFill>
              </a:rPr>
              <a:t>全ての人が守るべき法律</a:t>
            </a:r>
            <a:br>
              <a:rPr lang="en-US" altLang="ja-JP" sz="2600" u="sng">
                <a:solidFill>
                  <a:srgbClr val="C00000"/>
                </a:solidFill>
              </a:rPr>
            </a:br>
            <a:r>
              <a:rPr lang="ja-JP" altLang="en-US" sz="2600" b="1">
                <a:solidFill>
                  <a:srgbClr val="C00000"/>
                </a:solidFill>
              </a:rPr>
              <a:t>　　　　　　　　　　</a:t>
            </a:r>
          </a:p>
          <a:p>
            <a:pPr lvl="1" eaLnBrk="1" hangingPunct="1"/>
            <a:r>
              <a:rPr lang="ja-JP" altLang="en-US" sz="2600">
                <a:solidFill>
                  <a:srgbClr val="C00000"/>
                </a:solidFill>
              </a:rPr>
              <a:t>学校教育法</a:t>
            </a:r>
            <a:br>
              <a:rPr lang="en-US" altLang="ja-JP" sz="2600">
                <a:solidFill>
                  <a:srgbClr val="C00000"/>
                </a:solidFill>
              </a:rPr>
            </a:br>
            <a:r>
              <a:rPr lang="ja-JP" altLang="en-US"/>
              <a:t>→保健センター開設し、健康診断などの実施</a:t>
            </a:r>
            <a:endParaRPr lang="ja-JP" altLang="en-US" sz="2600"/>
          </a:p>
          <a:p>
            <a:pPr lvl="1" eaLnBrk="1" hangingPunct="1"/>
            <a:r>
              <a:rPr lang="ja-JP" altLang="en-US" sz="2600">
                <a:solidFill>
                  <a:srgbClr val="C00000"/>
                </a:solidFill>
              </a:rPr>
              <a:t>労働安全衛生法</a:t>
            </a:r>
            <a:br>
              <a:rPr lang="en-US" altLang="ja-JP" sz="2600">
                <a:solidFill>
                  <a:srgbClr val="C00000"/>
                </a:solidFill>
              </a:rPr>
            </a:br>
            <a:r>
              <a:rPr lang="ja-JP" altLang="en-US"/>
              <a:t>→環境安全管理室設置し、教育や巡視を実施</a:t>
            </a:r>
            <a:endParaRPr lang="ja-JP" altLang="en-US" sz="2600">
              <a:solidFill>
                <a:srgbClr val="C00000"/>
              </a:solidFill>
            </a:endParaRPr>
          </a:p>
          <a:p>
            <a:pPr lvl="1" eaLnBrk="1" hangingPunct="1"/>
            <a:r>
              <a:rPr lang="ja-JP" altLang="en-US" sz="2600">
                <a:solidFill>
                  <a:srgbClr val="C00000"/>
                </a:solidFill>
              </a:rPr>
              <a:t>消防法</a:t>
            </a:r>
            <a:br>
              <a:rPr lang="en-US" altLang="ja-JP" sz="2600">
                <a:solidFill>
                  <a:srgbClr val="C00000"/>
                </a:solidFill>
              </a:rPr>
            </a:br>
            <a:r>
              <a:rPr lang="ja-JP" altLang="en-US"/>
              <a:t>→避難訓練などの実施</a:t>
            </a:r>
            <a:r>
              <a:rPr lang="ja-JP" altLang="en-US" sz="2600">
                <a:solidFill>
                  <a:srgbClr val="C00000"/>
                </a:solidFill>
              </a:rPr>
              <a:t>　　</a:t>
            </a:r>
            <a:r>
              <a:rPr lang="ja-JP" altLang="en-US" sz="2200" b="1">
                <a:solidFill>
                  <a:srgbClr val="C00000"/>
                </a:solidFill>
              </a:rPr>
              <a:t>　　　　　　　　　</a:t>
            </a:r>
          </a:p>
          <a:p>
            <a:pPr algn="r" eaLnBrk="1" hangingPunct="1">
              <a:buFont typeface="Wingdings" panose="05000000000000000000" pitchFamily="2" charset="2"/>
              <a:buNone/>
            </a:pPr>
            <a:r>
              <a:rPr lang="ja-JP" altLang="en-US" sz="2600"/>
              <a:t>など</a:t>
            </a:r>
            <a:endParaRPr lang="en-US" altLang="ja-JP" sz="2600"/>
          </a:p>
        </p:txBody>
      </p:sp>
      <p:sp>
        <p:nvSpPr>
          <p:cNvPr id="16388" name="Rectangle 6">
            <a:extLst>
              <a:ext uri="{FF2B5EF4-FFF2-40B4-BE49-F238E27FC236}">
                <a16:creationId xmlns:a16="http://schemas.microsoft.com/office/drawing/2014/main" id="{371C9C23-A3CC-49B3-929D-891EF0275DEE}"/>
              </a:ext>
            </a:extLst>
          </p:cNvPr>
          <p:cNvSpPr>
            <a:spLocks noGrp="1" noChangeArrowheads="1"/>
          </p:cNvSpPr>
          <p:nvPr>
            <p:ph type="body" sz="half" idx="2"/>
          </p:nvPr>
        </p:nvSpPr>
        <p:spPr>
          <a:xfrm>
            <a:off x="4932363" y="1341438"/>
            <a:ext cx="3924300" cy="4824412"/>
          </a:xfrm>
        </p:spPr>
        <p:txBody>
          <a:bodyPr/>
          <a:lstStyle/>
          <a:p>
            <a:pPr eaLnBrk="1" hangingPunct="1"/>
            <a:r>
              <a:rPr lang="ja-JP" altLang="en-US" sz="2600" u="sng"/>
              <a:t>特定の使用者が守るべき法律</a:t>
            </a:r>
          </a:p>
          <a:p>
            <a:pPr eaLnBrk="1" hangingPunct="1">
              <a:buFont typeface="Wingdings" panose="05000000000000000000" pitchFamily="2" charset="2"/>
              <a:buNone/>
            </a:pPr>
            <a:r>
              <a:rPr lang="ja-JP" altLang="en-US" sz="2600" b="1"/>
              <a:t>　　　　　　</a:t>
            </a:r>
          </a:p>
          <a:p>
            <a:pPr lvl="1" eaLnBrk="1" hangingPunct="1"/>
            <a:r>
              <a:rPr lang="ja-JP" altLang="en-US" sz="2600"/>
              <a:t>毒物及び劇物取締法</a:t>
            </a:r>
          </a:p>
          <a:p>
            <a:pPr lvl="1" eaLnBrk="1" hangingPunct="1"/>
            <a:r>
              <a:rPr lang="ja-JP" altLang="en-US" sz="2600"/>
              <a:t>高圧ガス保安法</a:t>
            </a:r>
          </a:p>
          <a:p>
            <a:pPr lvl="1" eaLnBrk="1" hangingPunct="1"/>
            <a:r>
              <a:rPr lang="ja-JP" altLang="en-US" sz="2600"/>
              <a:t>放射線障害防止法</a:t>
            </a:r>
          </a:p>
          <a:p>
            <a:pPr lvl="1" eaLnBrk="1" hangingPunct="1"/>
            <a:r>
              <a:rPr lang="en-US" altLang="ja-JP" sz="2600"/>
              <a:t>PRTR</a:t>
            </a:r>
            <a:r>
              <a:rPr lang="ja-JP" altLang="en-US" sz="2600"/>
              <a:t>法　　など</a:t>
            </a:r>
          </a:p>
        </p:txBody>
      </p:sp>
      <p:cxnSp>
        <p:nvCxnSpPr>
          <p:cNvPr id="3" name="直線コネクタ 2">
            <a:extLst>
              <a:ext uri="{FF2B5EF4-FFF2-40B4-BE49-F238E27FC236}">
                <a16:creationId xmlns:a16="http://schemas.microsoft.com/office/drawing/2014/main" id="{6124605E-3123-4B69-A740-37FF7DBC2E9D}"/>
              </a:ext>
            </a:extLst>
          </p:cNvPr>
          <p:cNvCxnSpPr/>
          <p:nvPr/>
        </p:nvCxnSpPr>
        <p:spPr>
          <a:xfrm>
            <a:off x="4716463" y="1412875"/>
            <a:ext cx="0" cy="424815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E2BE481E-0133-42B8-B4EA-2F6287B569D2}"/>
              </a:ext>
            </a:extLst>
          </p:cNvPr>
          <p:cNvSpPr txBox="1">
            <a:spLocks noChangeArrowheads="1"/>
          </p:cNvSpPr>
          <p:nvPr/>
        </p:nvSpPr>
        <p:spPr bwMode="auto">
          <a:xfrm>
            <a:off x="549275" y="1281113"/>
            <a:ext cx="80645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t>管理責任体制に沿った、確実な安全管理をおこなうことが求められる。</a:t>
            </a:r>
            <a:br>
              <a:rPr lang="en-US" altLang="ja-JP"/>
            </a:br>
            <a:r>
              <a:rPr lang="ja-JP" altLang="en-US">
                <a:solidFill>
                  <a:srgbClr val="C00000"/>
                </a:solidFill>
              </a:rPr>
              <a:t>・管理責任者は、その下に所属する者の安全衛生の責任を負っています。</a:t>
            </a:r>
            <a:br>
              <a:rPr lang="en-US" altLang="ja-JP">
                <a:solidFill>
                  <a:srgbClr val="C00000"/>
                </a:solidFill>
              </a:rPr>
            </a:br>
            <a:r>
              <a:rPr lang="ja-JP" altLang="en-US">
                <a:solidFill>
                  <a:srgbClr val="C00000"/>
                </a:solidFill>
              </a:rPr>
              <a:t>・教職員・学生など本学に属する者は、責任者の指示を守る義務があります。</a:t>
            </a:r>
          </a:p>
        </p:txBody>
      </p:sp>
      <p:sp>
        <p:nvSpPr>
          <p:cNvPr id="7" name="横巻き 6">
            <a:extLst>
              <a:ext uri="{FF2B5EF4-FFF2-40B4-BE49-F238E27FC236}">
                <a16:creationId xmlns:a16="http://schemas.microsoft.com/office/drawing/2014/main" id="{F742A6A4-2290-4705-8DD9-261CB65BEE72}"/>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a:t>
            </a:r>
            <a:r>
              <a:rPr lang="ja-JP" altLang="en-US" sz="1200" b="1" dirty="0">
                <a:latin typeface="+mj-ea"/>
                <a:ea typeface="+mj-ea"/>
              </a:rPr>
              <a:t>頁</a:t>
            </a:r>
          </a:p>
        </p:txBody>
      </p:sp>
      <p:sp>
        <p:nvSpPr>
          <p:cNvPr id="6" name="Rectangle 4">
            <a:extLst>
              <a:ext uri="{FF2B5EF4-FFF2-40B4-BE49-F238E27FC236}">
                <a16:creationId xmlns:a16="http://schemas.microsoft.com/office/drawing/2014/main" id="{01EF05F8-9BD4-4DB2-9789-9B347E750F82}"/>
              </a:ext>
            </a:extLst>
          </p:cNvPr>
          <p:cNvSpPr txBox="1">
            <a:spLocks noChangeArrowheads="1"/>
          </p:cNvSpPr>
          <p:nvPr/>
        </p:nvSpPr>
        <p:spPr bwMode="auto">
          <a:xfrm>
            <a:off x="603250" y="144463"/>
            <a:ext cx="8001000" cy="1152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0" indent="0" eaLnBrk="1" hangingPunct="1">
              <a:buFont typeface="Wingdings" panose="05000000000000000000" pitchFamily="2" charset="2"/>
              <a:buNone/>
              <a:defRPr/>
            </a:pPr>
            <a:r>
              <a:rPr lang="ja-JP" altLang="en-US" kern="0" dirty="0"/>
              <a:t>２．環境</a:t>
            </a:r>
            <a:r>
              <a:rPr lang="ja-JP" altLang="en-US" sz="3200" kern="0" dirty="0"/>
              <a:t>安全管理体制②　</a:t>
            </a:r>
            <a:endParaRPr lang="en-US" altLang="ja-JP" sz="3200" kern="0" dirty="0"/>
          </a:p>
          <a:p>
            <a:pPr marL="0" indent="0" eaLnBrk="1" hangingPunct="1">
              <a:spcBef>
                <a:spcPts val="0"/>
              </a:spcBef>
              <a:buFont typeface="Wingdings" panose="05000000000000000000" pitchFamily="2" charset="2"/>
              <a:buNone/>
              <a:defRPr/>
            </a:pPr>
            <a:r>
              <a:rPr lang="ja-JP" altLang="en-US" sz="3200" kern="0" dirty="0"/>
              <a:t>組織図</a:t>
            </a:r>
          </a:p>
        </p:txBody>
      </p:sp>
      <p:sp>
        <p:nvSpPr>
          <p:cNvPr id="2" name="角丸四角形吹き出し 1">
            <a:extLst>
              <a:ext uri="{FF2B5EF4-FFF2-40B4-BE49-F238E27FC236}">
                <a16:creationId xmlns:a16="http://schemas.microsoft.com/office/drawing/2014/main" id="{5AF2135A-41C2-4314-BB63-6E1AAC2E6E2F}"/>
              </a:ext>
            </a:extLst>
          </p:cNvPr>
          <p:cNvSpPr/>
          <p:nvPr/>
        </p:nvSpPr>
        <p:spPr>
          <a:xfrm>
            <a:off x="2339975" y="3741738"/>
            <a:ext cx="4752975" cy="720725"/>
          </a:xfrm>
          <a:prstGeom prst="wedgeRoundRectCallout">
            <a:avLst>
              <a:gd name="adj1" fmla="val -43972"/>
              <a:gd name="adj2" fmla="val 99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latin typeface="AR P丸ゴシック体E" panose="020F0900000000000000" pitchFamily="50" charset="-128"/>
                <a:ea typeface="AR P丸ゴシック体E" panose="020F0900000000000000" pitchFamily="50" charset="-128"/>
              </a:rPr>
              <a:t>労働安全衛生法では事業場を単位とし、</a:t>
            </a:r>
            <a:endParaRPr lang="en-US" altLang="ja-JP" sz="1600" dirty="0">
              <a:latin typeface="AR P丸ゴシック体E" panose="020F0900000000000000" pitchFamily="50" charset="-128"/>
              <a:ea typeface="AR P丸ゴシック体E" panose="020F0900000000000000" pitchFamily="50" charset="-128"/>
            </a:endParaRPr>
          </a:p>
          <a:p>
            <a:pPr algn="ctr">
              <a:defRPr/>
            </a:pPr>
            <a:r>
              <a:rPr lang="ja-JP" altLang="en-US" sz="1600" dirty="0">
                <a:latin typeface="AR P丸ゴシック体E" panose="020F0900000000000000" pitchFamily="50" charset="-128"/>
                <a:ea typeface="AR P丸ゴシック体E" panose="020F0900000000000000" pitchFamily="50" charset="-128"/>
              </a:rPr>
              <a:t>東京大学は本郷・駒場・柏等</a:t>
            </a:r>
            <a:r>
              <a:rPr lang="en-US" altLang="ja-JP" sz="1600" dirty="0">
                <a:latin typeface="AR P丸ゴシック体E" panose="020F0900000000000000" pitchFamily="50" charset="-128"/>
                <a:ea typeface="AR P丸ゴシック体E" panose="020F0900000000000000" pitchFamily="50" charset="-128"/>
              </a:rPr>
              <a:t>15</a:t>
            </a:r>
            <a:r>
              <a:rPr lang="ja-JP" altLang="en-US" sz="1600" dirty="0">
                <a:latin typeface="AR P丸ゴシック体E" panose="020F0900000000000000" pitchFamily="50" charset="-128"/>
                <a:ea typeface="AR P丸ゴシック体E" panose="020F0900000000000000" pitchFamily="50" charset="-128"/>
              </a:rPr>
              <a:t>の事業場を持つ</a:t>
            </a:r>
          </a:p>
        </p:txBody>
      </p:sp>
      <p:sp>
        <p:nvSpPr>
          <p:cNvPr id="3" name="正方形/長方形 2">
            <a:extLst>
              <a:ext uri="{FF2B5EF4-FFF2-40B4-BE49-F238E27FC236}">
                <a16:creationId xmlns:a16="http://schemas.microsoft.com/office/drawing/2014/main" id="{E5DF3538-9BBC-46BA-AC3E-CFA62B3A07B1}"/>
              </a:ext>
            </a:extLst>
          </p:cNvPr>
          <p:cNvSpPr/>
          <p:nvPr/>
        </p:nvSpPr>
        <p:spPr>
          <a:xfrm>
            <a:off x="2349500" y="5064125"/>
            <a:ext cx="277813" cy="31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39" name="Rectangle 27">
            <a:extLst>
              <a:ext uri="{FF2B5EF4-FFF2-40B4-BE49-F238E27FC236}">
                <a16:creationId xmlns:a16="http://schemas.microsoft.com/office/drawing/2014/main" id="{792C5D23-6475-4C79-9164-D77CBDE5BEC4}"/>
              </a:ext>
            </a:extLst>
          </p:cNvPr>
          <p:cNvSpPr>
            <a:spLocks noChangeArrowheads="1"/>
          </p:cNvSpPr>
          <p:nvPr/>
        </p:nvSpPr>
        <p:spPr bwMode="auto">
          <a:xfrm>
            <a:off x="1449388" y="2212975"/>
            <a:ext cx="7562850" cy="2636838"/>
          </a:xfrm>
          <a:prstGeom prst="rect">
            <a:avLst/>
          </a:prstGeom>
          <a:solidFill>
            <a:srgbClr val="00FFCC"/>
          </a:solidFill>
          <a:ln w="9525">
            <a:solidFill>
              <a:schemeClr val="tx1"/>
            </a:solidFill>
            <a:miter lim="800000"/>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endParaRPr lang="ja-JP" altLang="ja-JP"/>
          </a:p>
        </p:txBody>
      </p:sp>
      <p:sp>
        <p:nvSpPr>
          <p:cNvPr id="9" name="角丸四角形 1">
            <a:extLst>
              <a:ext uri="{FF2B5EF4-FFF2-40B4-BE49-F238E27FC236}">
                <a16:creationId xmlns:a16="http://schemas.microsoft.com/office/drawing/2014/main" id="{BDF2FFC2-8727-4BAB-9C79-8F1BD1A62CB8}"/>
              </a:ext>
            </a:extLst>
          </p:cNvPr>
          <p:cNvSpPr/>
          <p:nvPr/>
        </p:nvSpPr>
        <p:spPr>
          <a:xfrm>
            <a:off x="3033713" y="2308225"/>
            <a:ext cx="5832475" cy="2420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角丸四角形 38">
            <a:extLst>
              <a:ext uri="{FF2B5EF4-FFF2-40B4-BE49-F238E27FC236}">
                <a16:creationId xmlns:a16="http://schemas.microsoft.com/office/drawing/2014/main" id="{6AC78E26-E255-474F-99EF-9560304B297D}"/>
              </a:ext>
            </a:extLst>
          </p:cNvPr>
          <p:cNvSpPr/>
          <p:nvPr/>
        </p:nvSpPr>
        <p:spPr>
          <a:xfrm>
            <a:off x="4448175" y="2355850"/>
            <a:ext cx="4371975" cy="16224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42" name="Line 2">
            <a:extLst>
              <a:ext uri="{FF2B5EF4-FFF2-40B4-BE49-F238E27FC236}">
                <a16:creationId xmlns:a16="http://schemas.microsoft.com/office/drawing/2014/main" id="{0A9473DC-E25B-4C61-8244-8619E9058DE7}"/>
              </a:ext>
            </a:extLst>
          </p:cNvPr>
          <p:cNvSpPr>
            <a:spLocks noChangeShapeType="1"/>
          </p:cNvSpPr>
          <p:nvPr/>
        </p:nvSpPr>
        <p:spPr bwMode="auto">
          <a:xfrm flipH="1">
            <a:off x="3382963" y="5956300"/>
            <a:ext cx="2387600" cy="111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3" name="Line 3">
            <a:extLst>
              <a:ext uri="{FF2B5EF4-FFF2-40B4-BE49-F238E27FC236}">
                <a16:creationId xmlns:a16="http://schemas.microsoft.com/office/drawing/2014/main" id="{649240DC-6358-4507-A5A2-3E8F26592DE8}"/>
              </a:ext>
            </a:extLst>
          </p:cNvPr>
          <p:cNvSpPr>
            <a:spLocks noChangeShapeType="1"/>
          </p:cNvSpPr>
          <p:nvPr/>
        </p:nvSpPr>
        <p:spPr bwMode="auto">
          <a:xfrm flipH="1">
            <a:off x="4503738" y="2732088"/>
            <a:ext cx="1368425" cy="476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4" name="Line 4">
            <a:extLst>
              <a:ext uri="{FF2B5EF4-FFF2-40B4-BE49-F238E27FC236}">
                <a16:creationId xmlns:a16="http://schemas.microsoft.com/office/drawing/2014/main" id="{2698CAE3-82DA-4CC3-88D3-584FF292455F}"/>
              </a:ext>
            </a:extLst>
          </p:cNvPr>
          <p:cNvSpPr>
            <a:spLocks noChangeShapeType="1"/>
          </p:cNvSpPr>
          <p:nvPr/>
        </p:nvSpPr>
        <p:spPr bwMode="auto">
          <a:xfrm flipH="1" flipV="1">
            <a:off x="5726113" y="2768600"/>
            <a:ext cx="2590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5" name="Line 6">
            <a:extLst>
              <a:ext uri="{FF2B5EF4-FFF2-40B4-BE49-F238E27FC236}">
                <a16:creationId xmlns:a16="http://schemas.microsoft.com/office/drawing/2014/main" id="{5D37A2D8-B275-4897-B795-715F732B611E}"/>
              </a:ext>
            </a:extLst>
          </p:cNvPr>
          <p:cNvSpPr>
            <a:spLocks noChangeShapeType="1"/>
          </p:cNvSpPr>
          <p:nvPr/>
        </p:nvSpPr>
        <p:spPr bwMode="auto">
          <a:xfrm flipH="1" flipV="1">
            <a:off x="1203325" y="2681288"/>
            <a:ext cx="2362200" cy="222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6" name="Line 16">
            <a:extLst>
              <a:ext uri="{FF2B5EF4-FFF2-40B4-BE49-F238E27FC236}">
                <a16:creationId xmlns:a16="http://schemas.microsoft.com/office/drawing/2014/main" id="{6780459F-ABE5-4071-8DB1-25456059C638}"/>
              </a:ext>
            </a:extLst>
          </p:cNvPr>
          <p:cNvSpPr>
            <a:spLocks noChangeShapeType="1"/>
          </p:cNvSpPr>
          <p:nvPr/>
        </p:nvSpPr>
        <p:spPr bwMode="auto">
          <a:xfrm flipV="1">
            <a:off x="5726113" y="3789363"/>
            <a:ext cx="398462" cy="61912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8447" name="Line 17">
            <a:extLst>
              <a:ext uri="{FF2B5EF4-FFF2-40B4-BE49-F238E27FC236}">
                <a16:creationId xmlns:a16="http://schemas.microsoft.com/office/drawing/2014/main" id="{EC0A7535-D593-4097-884A-18ACD6B0366B}"/>
              </a:ext>
            </a:extLst>
          </p:cNvPr>
          <p:cNvSpPr>
            <a:spLocks noChangeShapeType="1"/>
          </p:cNvSpPr>
          <p:nvPr/>
        </p:nvSpPr>
        <p:spPr bwMode="auto">
          <a:xfrm flipH="1" flipV="1">
            <a:off x="4367213" y="4460875"/>
            <a:ext cx="1628775" cy="169703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8" name="Line 18">
            <a:extLst>
              <a:ext uri="{FF2B5EF4-FFF2-40B4-BE49-F238E27FC236}">
                <a16:creationId xmlns:a16="http://schemas.microsoft.com/office/drawing/2014/main" id="{E2482A1E-9C21-4954-99D0-9FA95200C8BA}"/>
              </a:ext>
            </a:extLst>
          </p:cNvPr>
          <p:cNvSpPr>
            <a:spLocks noChangeShapeType="1"/>
          </p:cNvSpPr>
          <p:nvPr/>
        </p:nvSpPr>
        <p:spPr bwMode="auto">
          <a:xfrm flipV="1">
            <a:off x="2782888" y="4473575"/>
            <a:ext cx="1500187" cy="15478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9" name="Text Box 20">
            <a:extLst>
              <a:ext uri="{FF2B5EF4-FFF2-40B4-BE49-F238E27FC236}">
                <a16:creationId xmlns:a16="http://schemas.microsoft.com/office/drawing/2014/main" id="{E403D17E-1FA4-41C4-A0F3-BB3D16BA742B}"/>
              </a:ext>
            </a:extLst>
          </p:cNvPr>
          <p:cNvSpPr txBox="1">
            <a:spLocks noChangeArrowheads="1"/>
          </p:cNvSpPr>
          <p:nvPr/>
        </p:nvSpPr>
        <p:spPr bwMode="auto">
          <a:xfrm>
            <a:off x="3352800" y="2492375"/>
            <a:ext cx="1209675"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部局長</a:t>
            </a:r>
          </a:p>
        </p:txBody>
      </p:sp>
      <p:sp>
        <p:nvSpPr>
          <p:cNvPr id="18450" name="Text Box 21">
            <a:extLst>
              <a:ext uri="{FF2B5EF4-FFF2-40B4-BE49-F238E27FC236}">
                <a16:creationId xmlns:a16="http://schemas.microsoft.com/office/drawing/2014/main" id="{FF8B7AEA-931F-4A0E-AB0F-880F2FAF4D6F}"/>
              </a:ext>
            </a:extLst>
          </p:cNvPr>
          <p:cNvSpPr txBox="1">
            <a:spLocks noChangeArrowheads="1"/>
          </p:cNvSpPr>
          <p:nvPr/>
        </p:nvSpPr>
        <p:spPr bwMode="auto">
          <a:xfrm>
            <a:off x="228600" y="2476500"/>
            <a:ext cx="1066800"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総長</a:t>
            </a:r>
          </a:p>
        </p:txBody>
      </p:sp>
      <p:sp>
        <p:nvSpPr>
          <p:cNvPr id="18451" name="Text Box 25">
            <a:extLst>
              <a:ext uri="{FF2B5EF4-FFF2-40B4-BE49-F238E27FC236}">
                <a16:creationId xmlns:a16="http://schemas.microsoft.com/office/drawing/2014/main" id="{4288516C-B0F0-4786-9EA1-B5D76FA2A558}"/>
              </a:ext>
            </a:extLst>
          </p:cNvPr>
          <p:cNvSpPr txBox="1">
            <a:spLocks noChangeArrowheads="1"/>
          </p:cNvSpPr>
          <p:nvPr/>
        </p:nvSpPr>
        <p:spPr bwMode="auto">
          <a:xfrm>
            <a:off x="3527425" y="5059363"/>
            <a:ext cx="1528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solidFill>
                  <a:srgbClr val="C00000"/>
                </a:solidFill>
                <a:latin typeface="Times New Roman" panose="02020603050405020304" pitchFamily="18" charset="0"/>
              </a:rPr>
              <a:t>支援・指導</a:t>
            </a:r>
          </a:p>
        </p:txBody>
      </p:sp>
      <p:sp>
        <p:nvSpPr>
          <p:cNvPr id="18452" name="Text Box 29">
            <a:extLst>
              <a:ext uri="{FF2B5EF4-FFF2-40B4-BE49-F238E27FC236}">
                <a16:creationId xmlns:a16="http://schemas.microsoft.com/office/drawing/2014/main" id="{05E68EA8-4935-4380-A53A-7AF6D13EDE47}"/>
              </a:ext>
            </a:extLst>
          </p:cNvPr>
          <p:cNvSpPr txBox="1">
            <a:spLocks noChangeArrowheads="1"/>
          </p:cNvSpPr>
          <p:nvPr/>
        </p:nvSpPr>
        <p:spPr bwMode="auto">
          <a:xfrm>
            <a:off x="1431925" y="4303713"/>
            <a:ext cx="11509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400"/>
              <a:t>事業場</a:t>
            </a:r>
          </a:p>
        </p:txBody>
      </p:sp>
      <p:sp>
        <p:nvSpPr>
          <p:cNvPr id="18453" name="Line 30">
            <a:extLst>
              <a:ext uri="{FF2B5EF4-FFF2-40B4-BE49-F238E27FC236}">
                <a16:creationId xmlns:a16="http://schemas.microsoft.com/office/drawing/2014/main" id="{415387BE-6F60-4847-A55C-5EB625F517F0}"/>
              </a:ext>
            </a:extLst>
          </p:cNvPr>
          <p:cNvSpPr>
            <a:spLocks noChangeShapeType="1"/>
          </p:cNvSpPr>
          <p:nvPr/>
        </p:nvSpPr>
        <p:spPr bwMode="auto">
          <a:xfrm flipH="1" flipV="1">
            <a:off x="3670300" y="2892425"/>
            <a:ext cx="0" cy="3921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54" name="Text Box 9">
            <a:extLst>
              <a:ext uri="{FF2B5EF4-FFF2-40B4-BE49-F238E27FC236}">
                <a16:creationId xmlns:a16="http://schemas.microsoft.com/office/drawing/2014/main" id="{41570AE0-B87C-4637-8630-4BFFD7E9D1B4}"/>
              </a:ext>
            </a:extLst>
          </p:cNvPr>
          <p:cNvSpPr txBox="1">
            <a:spLocks noChangeArrowheads="1"/>
          </p:cNvSpPr>
          <p:nvPr/>
        </p:nvSpPr>
        <p:spPr bwMode="auto">
          <a:xfrm>
            <a:off x="1652588" y="2492375"/>
            <a:ext cx="1266825"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事業場長</a:t>
            </a:r>
          </a:p>
        </p:txBody>
      </p:sp>
      <p:sp>
        <p:nvSpPr>
          <p:cNvPr id="18455" name="Text Box 7">
            <a:extLst>
              <a:ext uri="{FF2B5EF4-FFF2-40B4-BE49-F238E27FC236}">
                <a16:creationId xmlns:a16="http://schemas.microsoft.com/office/drawing/2014/main" id="{FD52BC3E-69C2-4EEF-875E-4C284A49AFE9}"/>
              </a:ext>
            </a:extLst>
          </p:cNvPr>
          <p:cNvSpPr txBox="1">
            <a:spLocks noChangeArrowheads="1"/>
          </p:cNvSpPr>
          <p:nvPr/>
        </p:nvSpPr>
        <p:spPr bwMode="auto">
          <a:xfrm>
            <a:off x="574675" y="5735638"/>
            <a:ext cx="2808288" cy="400050"/>
          </a:xfrm>
          <a:prstGeom prst="rect">
            <a:avLst/>
          </a:prstGeom>
          <a:solidFill>
            <a:srgbClr val="CCFFFF"/>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環境安全本部</a:t>
            </a:r>
            <a:endParaRPr lang="en-US" altLang="ja-JP" sz="2000" b="1">
              <a:latin typeface="Times New Roman" panose="02020603050405020304" pitchFamily="18" charset="0"/>
            </a:endParaRPr>
          </a:p>
        </p:txBody>
      </p:sp>
      <p:sp>
        <p:nvSpPr>
          <p:cNvPr id="18456" name="Text Box 8">
            <a:extLst>
              <a:ext uri="{FF2B5EF4-FFF2-40B4-BE49-F238E27FC236}">
                <a16:creationId xmlns:a16="http://schemas.microsoft.com/office/drawing/2014/main" id="{B99003C1-3584-4CEF-B4FC-0FF9EBD5BD16}"/>
              </a:ext>
            </a:extLst>
          </p:cNvPr>
          <p:cNvSpPr txBox="1">
            <a:spLocks noChangeArrowheads="1"/>
          </p:cNvSpPr>
          <p:nvPr/>
        </p:nvSpPr>
        <p:spPr bwMode="auto">
          <a:xfrm>
            <a:off x="5773738" y="4868863"/>
            <a:ext cx="3046412" cy="708025"/>
          </a:xfrm>
          <a:prstGeom prst="rect">
            <a:avLst/>
          </a:prstGeom>
          <a:solidFill>
            <a:srgbClr val="FFFF99"/>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sz="2000" b="1">
                <a:latin typeface="Times New Roman" panose="02020603050405020304" pitchFamily="18" charset="0"/>
              </a:rPr>
              <a:t>保健健康推進本部</a:t>
            </a:r>
            <a:endParaRPr lang="en-US" altLang="ja-JP" sz="2000" b="1">
              <a:latin typeface="Times New Roman" panose="02020603050405020304" pitchFamily="18" charset="0"/>
            </a:endParaRPr>
          </a:p>
          <a:p>
            <a:pPr eaLnBrk="1" hangingPunct="1"/>
            <a:r>
              <a:rPr lang="ja-JP" altLang="en-US" sz="2000" b="1">
                <a:latin typeface="Times New Roman" panose="02020603050405020304" pitchFamily="18" charset="0"/>
              </a:rPr>
              <a:t>（保健センター）　</a:t>
            </a:r>
            <a:r>
              <a:rPr lang="ja-JP" altLang="en-US" b="1"/>
              <a:t>産業医</a:t>
            </a:r>
          </a:p>
        </p:txBody>
      </p:sp>
      <p:sp>
        <p:nvSpPr>
          <p:cNvPr id="18457" name="Text Box 9">
            <a:extLst>
              <a:ext uri="{FF2B5EF4-FFF2-40B4-BE49-F238E27FC236}">
                <a16:creationId xmlns:a16="http://schemas.microsoft.com/office/drawing/2014/main" id="{425440F5-A19C-4BE0-AF53-1DF315A66771}"/>
              </a:ext>
            </a:extLst>
          </p:cNvPr>
          <p:cNvSpPr txBox="1">
            <a:spLocks noChangeArrowheads="1"/>
          </p:cNvSpPr>
          <p:nvPr/>
        </p:nvSpPr>
        <p:spPr bwMode="auto">
          <a:xfrm>
            <a:off x="360363" y="4956175"/>
            <a:ext cx="2276475"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環境安全関係理事</a:t>
            </a:r>
          </a:p>
        </p:txBody>
      </p:sp>
      <p:sp>
        <p:nvSpPr>
          <p:cNvPr id="18458" name="Rectangle 39">
            <a:extLst>
              <a:ext uri="{FF2B5EF4-FFF2-40B4-BE49-F238E27FC236}">
                <a16:creationId xmlns:a16="http://schemas.microsoft.com/office/drawing/2014/main" id="{04259C34-F232-4497-8C19-C2E7F845EBDC}"/>
              </a:ext>
            </a:extLst>
          </p:cNvPr>
          <p:cNvSpPr>
            <a:spLocks noChangeArrowheads="1"/>
          </p:cNvSpPr>
          <p:nvPr/>
        </p:nvSpPr>
        <p:spPr bwMode="auto">
          <a:xfrm>
            <a:off x="5770563" y="5564188"/>
            <a:ext cx="3049587" cy="1108075"/>
          </a:xfrm>
          <a:prstGeom prst="rect">
            <a:avLst/>
          </a:prstGeom>
          <a:solidFill>
            <a:srgbClr val="FFFF99"/>
          </a:solidFill>
          <a:ln w="9525">
            <a:solidFill>
              <a:schemeClr val="tx1"/>
            </a:solidFill>
            <a:miter lim="800000"/>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sz="1600" b="1">
                <a:latin typeface="ＭＳ ゴシック" panose="020B0609070205080204" pitchFamily="49" charset="-128"/>
                <a:ea typeface="ＭＳ ゴシック" panose="020B0609070205080204" pitchFamily="49" charset="-128"/>
              </a:rPr>
              <a:t>安全衛生管理関係機関</a:t>
            </a:r>
          </a:p>
          <a:p>
            <a:pPr eaLnBrk="1" hangingPunct="1"/>
            <a:r>
              <a:rPr lang="ja-JP" altLang="en-US" sz="1200">
                <a:latin typeface="ＭＳ ゴシック" panose="020B0609070205080204" pitchFamily="49" charset="-128"/>
                <a:ea typeface="ＭＳ ゴシック" panose="020B0609070205080204" pitchFamily="49" charset="-128"/>
              </a:rPr>
              <a:t>　</a:t>
            </a:r>
            <a:r>
              <a:rPr lang="ja-JP" altLang="en-US" sz="1400">
                <a:latin typeface="ＭＳ ゴシック" panose="020B0609070205080204" pitchFamily="49" charset="-128"/>
                <a:ea typeface="ＭＳ ゴシック" panose="020B0609070205080204" pitchFamily="49" charset="-128"/>
              </a:rPr>
              <a:t>環境安全研究センター</a:t>
            </a:r>
          </a:p>
          <a:p>
            <a:pPr eaLnBrk="1" hangingPunct="1"/>
            <a:r>
              <a:rPr lang="ja-JP" altLang="en-US" sz="1400">
                <a:latin typeface="ＭＳ ゴシック" panose="020B0609070205080204" pitchFamily="49" charset="-128"/>
                <a:ea typeface="ＭＳ ゴシック" panose="020B0609070205080204" pitchFamily="49" charset="-128"/>
              </a:rPr>
              <a:t>　アイソトープ総合センター</a:t>
            </a:r>
          </a:p>
          <a:p>
            <a:pPr eaLnBrk="1" hangingPunct="1"/>
            <a:r>
              <a:rPr lang="ja-JP" altLang="en-US" sz="1400">
                <a:latin typeface="ＭＳ ゴシック" panose="020B0609070205080204" pitchFamily="49" charset="-128"/>
                <a:ea typeface="ＭＳ ゴシック" panose="020B0609070205080204" pitchFamily="49" charset="-128"/>
              </a:rPr>
              <a:t>　原子力研究総合センター　など</a:t>
            </a:r>
          </a:p>
        </p:txBody>
      </p:sp>
      <p:sp>
        <p:nvSpPr>
          <p:cNvPr id="18459" name="Line 6">
            <a:extLst>
              <a:ext uri="{FF2B5EF4-FFF2-40B4-BE49-F238E27FC236}">
                <a16:creationId xmlns:a16="http://schemas.microsoft.com/office/drawing/2014/main" id="{9BFC4F30-5DD6-431F-8A1B-1DAB9FAD24EE}"/>
              </a:ext>
            </a:extLst>
          </p:cNvPr>
          <p:cNvSpPr>
            <a:spLocks noChangeShapeType="1"/>
          </p:cNvSpPr>
          <p:nvPr/>
        </p:nvSpPr>
        <p:spPr bwMode="auto">
          <a:xfrm flipV="1">
            <a:off x="971550" y="2876550"/>
            <a:ext cx="26988" cy="20669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0" name="Line 6">
            <a:extLst>
              <a:ext uri="{FF2B5EF4-FFF2-40B4-BE49-F238E27FC236}">
                <a16:creationId xmlns:a16="http://schemas.microsoft.com/office/drawing/2014/main" id="{8B942B8F-F744-46FD-A81A-63078310F5A8}"/>
              </a:ext>
            </a:extLst>
          </p:cNvPr>
          <p:cNvSpPr>
            <a:spLocks noChangeShapeType="1"/>
          </p:cNvSpPr>
          <p:nvPr/>
        </p:nvSpPr>
        <p:spPr bwMode="auto">
          <a:xfrm flipH="1" flipV="1">
            <a:off x="1449388" y="5356225"/>
            <a:ext cx="0" cy="4000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1" name="Line 5">
            <a:extLst>
              <a:ext uri="{FF2B5EF4-FFF2-40B4-BE49-F238E27FC236}">
                <a16:creationId xmlns:a16="http://schemas.microsoft.com/office/drawing/2014/main" id="{F60B8168-5770-4DB2-AFB7-539933DDE1A6}"/>
              </a:ext>
            </a:extLst>
          </p:cNvPr>
          <p:cNvSpPr>
            <a:spLocks noChangeShapeType="1"/>
          </p:cNvSpPr>
          <p:nvPr/>
        </p:nvSpPr>
        <p:spPr bwMode="auto">
          <a:xfrm flipH="1" flipV="1">
            <a:off x="5715000" y="2744788"/>
            <a:ext cx="754063" cy="76993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2" name="Text Box 10">
            <a:extLst>
              <a:ext uri="{FF2B5EF4-FFF2-40B4-BE49-F238E27FC236}">
                <a16:creationId xmlns:a16="http://schemas.microsoft.com/office/drawing/2014/main" id="{0F1EA7B4-3507-4725-A9BD-5FCEF19F0E8E}"/>
              </a:ext>
            </a:extLst>
          </p:cNvPr>
          <p:cNvSpPr txBox="1">
            <a:spLocks noChangeArrowheads="1"/>
          </p:cNvSpPr>
          <p:nvPr/>
        </p:nvSpPr>
        <p:spPr bwMode="auto">
          <a:xfrm>
            <a:off x="4887913" y="2540000"/>
            <a:ext cx="1236662"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専攻等長</a:t>
            </a:r>
          </a:p>
        </p:txBody>
      </p:sp>
      <p:sp>
        <p:nvSpPr>
          <p:cNvPr id="18463" name="Line 5">
            <a:extLst>
              <a:ext uri="{FF2B5EF4-FFF2-40B4-BE49-F238E27FC236}">
                <a16:creationId xmlns:a16="http://schemas.microsoft.com/office/drawing/2014/main" id="{CE828D2D-E5BE-4975-9736-F788C63DE6E8}"/>
              </a:ext>
            </a:extLst>
          </p:cNvPr>
          <p:cNvSpPr>
            <a:spLocks noChangeShapeType="1"/>
          </p:cNvSpPr>
          <p:nvPr/>
        </p:nvSpPr>
        <p:spPr bwMode="auto">
          <a:xfrm flipV="1">
            <a:off x="6696075" y="2722563"/>
            <a:ext cx="425450" cy="71278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4" name="Line 5">
            <a:extLst>
              <a:ext uri="{FF2B5EF4-FFF2-40B4-BE49-F238E27FC236}">
                <a16:creationId xmlns:a16="http://schemas.microsoft.com/office/drawing/2014/main" id="{A9CBD9BA-4D1E-4F1D-B9BE-89E2A777A095}"/>
              </a:ext>
            </a:extLst>
          </p:cNvPr>
          <p:cNvSpPr>
            <a:spLocks noChangeShapeType="1"/>
          </p:cNvSpPr>
          <p:nvPr/>
        </p:nvSpPr>
        <p:spPr bwMode="auto">
          <a:xfrm flipV="1">
            <a:off x="7213600" y="3205163"/>
            <a:ext cx="750888" cy="4445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 name="Text Box 12">
            <a:extLst>
              <a:ext uri="{FF2B5EF4-FFF2-40B4-BE49-F238E27FC236}">
                <a16:creationId xmlns:a16="http://schemas.microsoft.com/office/drawing/2014/main" id="{3E4873DD-0126-4C5D-8131-02E1DB4E089E}"/>
              </a:ext>
            </a:extLst>
          </p:cNvPr>
          <p:cNvSpPr txBox="1">
            <a:spLocks noChangeArrowheads="1"/>
          </p:cNvSpPr>
          <p:nvPr/>
        </p:nvSpPr>
        <p:spPr bwMode="auto">
          <a:xfrm>
            <a:off x="7718425" y="2465388"/>
            <a:ext cx="1030288" cy="101600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defRPr/>
            </a:pPr>
            <a:r>
              <a:rPr lang="ja-JP" altLang="en-US" sz="2000" b="1" dirty="0">
                <a:latin typeface="+mn-ea"/>
                <a:ea typeface="+mn-ea"/>
              </a:rPr>
              <a:t>スタッフ</a:t>
            </a:r>
          </a:p>
          <a:p>
            <a:pPr algn="ctr" eaLnBrk="1" hangingPunct="1">
              <a:spcBef>
                <a:spcPct val="0"/>
              </a:spcBef>
              <a:buClrTx/>
              <a:buFontTx/>
              <a:buNone/>
              <a:defRPr/>
            </a:pPr>
            <a:r>
              <a:rPr lang="ja-JP" altLang="en-US" sz="2000" b="1" dirty="0">
                <a:latin typeface="+mn-ea"/>
                <a:ea typeface="+mn-ea"/>
              </a:rPr>
              <a:t>学生</a:t>
            </a:r>
          </a:p>
          <a:p>
            <a:pPr algn="ctr" eaLnBrk="1" hangingPunct="1">
              <a:spcBef>
                <a:spcPct val="0"/>
              </a:spcBef>
              <a:buClrTx/>
              <a:buFontTx/>
              <a:buNone/>
              <a:defRPr/>
            </a:pPr>
            <a:r>
              <a:rPr lang="ja-JP" altLang="en-US" sz="2000" b="1" dirty="0">
                <a:latin typeface="+mn-ea"/>
                <a:ea typeface="+mn-ea"/>
              </a:rPr>
              <a:t>研究員</a:t>
            </a:r>
          </a:p>
        </p:txBody>
      </p:sp>
      <p:sp>
        <p:nvSpPr>
          <p:cNvPr id="18466" name="Text Box 11">
            <a:extLst>
              <a:ext uri="{FF2B5EF4-FFF2-40B4-BE49-F238E27FC236}">
                <a16:creationId xmlns:a16="http://schemas.microsoft.com/office/drawing/2014/main" id="{E4F433CE-8924-4640-A7C7-F4AE6F621DC2}"/>
              </a:ext>
            </a:extLst>
          </p:cNvPr>
          <p:cNvSpPr txBox="1">
            <a:spLocks noChangeArrowheads="1"/>
          </p:cNvSpPr>
          <p:nvPr/>
        </p:nvSpPr>
        <p:spPr bwMode="auto">
          <a:xfrm>
            <a:off x="6369050" y="2452688"/>
            <a:ext cx="1146175" cy="708025"/>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研究室</a:t>
            </a:r>
          </a:p>
          <a:p>
            <a:pPr algn="ctr" eaLnBrk="1" hangingPunct="1"/>
            <a:r>
              <a:rPr lang="ja-JP" altLang="en-US" sz="2000" b="1">
                <a:latin typeface="Times New Roman" panose="02020603050405020304" pitchFamily="18" charset="0"/>
              </a:rPr>
              <a:t>責任者</a:t>
            </a:r>
          </a:p>
        </p:txBody>
      </p:sp>
      <p:sp>
        <p:nvSpPr>
          <p:cNvPr id="18467" name="Text Box 14">
            <a:extLst>
              <a:ext uri="{FF2B5EF4-FFF2-40B4-BE49-F238E27FC236}">
                <a16:creationId xmlns:a16="http://schemas.microsoft.com/office/drawing/2014/main" id="{744A0CB5-0333-4E4E-8455-2F869FA1FF36}"/>
              </a:ext>
            </a:extLst>
          </p:cNvPr>
          <p:cNvSpPr txBox="1">
            <a:spLocks noChangeArrowheads="1"/>
          </p:cNvSpPr>
          <p:nvPr/>
        </p:nvSpPr>
        <p:spPr bwMode="auto">
          <a:xfrm>
            <a:off x="5010150" y="3403600"/>
            <a:ext cx="2455863" cy="400050"/>
          </a:xfrm>
          <a:prstGeom prst="rect">
            <a:avLst/>
          </a:prstGeom>
          <a:solidFill>
            <a:srgbClr val="FF9933"/>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000" b="1">
                <a:latin typeface="Times New Roman" panose="02020603050405020304" pitchFamily="18" charset="0"/>
              </a:rPr>
              <a:t>専攻事務・安全担当</a:t>
            </a:r>
          </a:p>
        </p:txBody>
      </p:sp>
      <p:sp>
        <p:nvSpPr>
          <p:cNvPr id="18468" name="Text Box 22">
            <a:extLst>
              <a:ext uri="{FF2B5EF4-FFF2-40B4-BE49-F238E27FC236}">
                <a16:creationId xmlns:a16="http://schemas.microsoft.com/office/drawing/2014/main" id="{89B446C3-9065-425F-B894-7BE739B30487}"/>
              </a:ext>
            </a:extLst>
          </p:cNvPr>
          <p:cNvSpPr txBox="1">
            <a:spLocks noChangeArrowheads="1"/>
          </p:cNvSpPr>
          <p:nvPr/>
        </p:nvSpPr>
        <p:spPr bwMode="auto">
          <a:xfrm>
            <a:off x="3275013" y="3181350"/>
            <a:ext cx="790575" cy="708025"/>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部局事務</a:t>
            </a:r>
          </a:p>
        </p:txBody>
      </p:sp>
      <p:sp>
        <p:nvSpPr>
          <p:cNvPr id="18469" name="Text Box 29">
            <a:extLst>
              <a:ext uri="{FF2B5EF4-FFF2-40B4-BE49-F238E27FC236}">
                <a16:creationId xmlns:a16="http://schemas.microsoft.com/office/drawing/2014/main" id="{D562E426-7F15-4066-B984-90A46954AC84}"/>
              </a:ext>
            </a:extLst>
          </p:cNvPr>
          <p:cNvSpPr txBox="1">
            <a:spLocks noChangeArrowheads="1"/>
          </p:cNvSpPr>
          <p:nvPr/>
        </p:nvSpPr>
        <p:spPr bwMode="auto">
          <a:xfrm>
            <a:off x="7648575" y="4060825"/>
            <a:ext cx="1054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t>理学系・理学部</a:t>
            </a:r>
          </a:p>
        </p:txBody>
      </p:sp>
      <p:sp>
        <p:nvSpPr>
          <p:cNvPr id="18470" name="Line 16">
            <a:extLst>
              <a:ext uri="{FF2B5EF4-FFF2-40B4-BE49-F238E27FC236}">
                <a16:creationId xmlns:a16="http://schemas.microsoft.com/office/drawing/2014/main" id="{AB644D72-1B3D-4EFF-9D41-D00FD8492D62}"/>
              </a:ext>
            </a:extLst>
          </p:cNvPr>
          <p:cNvSpPr>
            <a:spLocks noChangeShapeType="1"/>
          </p:cNvSpPr>
          <p:nvPr/>
        </p:nvSpPr>
        <p:spPr bwMode="auto">
          <a:xfrm flipH="1" flipV="1">
            <a:off x="3946525" y="3835400"/>
            <a:ext cx="690563" cy="62865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8471" name="Text Box 14">
            <a:extLst>
              <a:ext uri="{FF2B5EF4-FFF2-40B4-BE49-F238E27FC236}">
                <a16:creationId xmlns:a16="http://schemas.microsoft.com/office/drawing/2014/main" id="{E872638F-9C3D-41E6-AEB8-9FA7973DF0CA}"/>
              </a:ext>
            </a:extLst>
          </p:cNvPr>
          <p:cNvSpPr txBox="1">
            <a:spLocks noChangeArrowheads="1"/>
          </p:cNvSpPr>
          <p:nvPr/>
        </p:nvSpPr>
        <p:spPr bwMode="auto">
          <a:xfrm>
            <a:off x="4016375" y="4308475"/>
            <a:ext cx="2519363" cy="400050"/>
          </a:xfrm>
          <a:prstGeom prst="rect">
            <a:avLst/>
          </a:prstGeom>
          <a:solidFill>
            <a:srgbClr val="FF9933"/>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000" b="1">
                <a:latin typeface="Times New Roman" panose="02020603050405020304" pitchFamily="18" charset="0"/>
              </a:rPr>
              <a:t>部局環境安全管理室</a:t>
            </a:r>
          </a:p>
        </p:txBody>
      </p:sp>
      <p:sp>
        <p:nvSpPr>
          <p:cNvPr id="18472" name="Text Box 29">
            <a:extLst>
              <a:ext uri="{FF2B5EF4-FFF2-40B4-BE49-F238E27FC236}">
                <a16:creationId xmlns:a16="http://schemas.microsoft.com/office/drawing/2014/main" id="{D3DE181A-1C24-4E98-8674-243D5A868B59}"/>
              </a:ext>
            </a:extLst>
          </p:cNvPr>
          <p:cNvSpPr txBox="1">
            <a:spLocks noChangeArrowheads="1"/>
          </p:cNvSpPr>
          <p:nvPr/>
        </p:nvSpPr>
        <p:spPr bwMode="auto">
          <a:xfrm>
            <a:off x="4403725" y="3000375"/>
            <a:ext cx="1054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t>専攻等</a:t>
            </a:r>
          </a:p>
        </p:txBody>
      </p:sp>
      <p:sp>
        <p:nvSpPr>
          <p:cNvPr id="18473" name="Text Box 15">
            <a:extLst>
              <a:ext uri="{FF2B5EF4-FFF2-40B4-BE49-F238E27FC236}">
                <a16:creationId xmlns:a16="http://schemas.microsoft.com/office/drawing/2014/main" id="{7616ADF1-8462-4849-8A42-64317A197ACB}"/>
              </a:ext>
            </a:extLst>
          </p:cNvPr>
          <p:cNvSpPr txBox="1">
            <a:spLocks noChangeArrowheads="1"/>
          </p:cNvSpPr>
          <p:nvPr/>
        </p:nvSpPr>
        <p:spPr bwMode="auto">
          <a:xfrm>
            <a:off x="3721100" y="3971925"/>
            <a:ext cx="271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solidFill>
                  <a:srgbClr val="C00000"/>
                </a:solidFill>
                <a:latin typeface="Times New Roman" panose="02020603050405020304" pitchFamily="18" charset="0"/>
              </a:rPr>
              <a:t>支援・指導</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F87E82DB-14B5-4D08-AEAC-28A869EB8518}"/>
              </a:ext>
            </a:extLst>
          </p:cNvPr>
          <p:cNvSpPr txBox="1">
            <a:spLocks noChangeArrowheads="1"/>
          </p:cNvSpPr>
          <p:nvPr/>
        </p:nvSpPr>
        <p:spPr bwMode="auto">
          <a:xfrm>
            <a:off x="609600" y="1282700"/>
            <a:ext cx="8077200" cy="4970463"/>
          </a:xfrm>
          <a:prstGeom prst="rect">
            <a:avLst/>
          </a:prstGeom>
          <a:noFill/>
          <a:ln>
            <a:noFill/>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defRPr/>
            </a:pPr>
            <a:r>
              <a:rPr lang="ja-JP" altLang="en-US" sz="2400" dirty="0"/>
              <a:t>事故・災害・環境汚染・労働による健康障害を未然に防止するために、巡視および点検を行う。</a:t>
            </a:r>
            <a:endParaRPr lang="en-US" altLang="ja-JP" sz="2400" dirty="0"/>
          </a:p>
          <a:p>
            <a:pPr eaLnBrk="1" hangingPunct="1">
              <a:spcBef>
                <a:spcPct val="0"/>
              </a:spcBef>
              <a:buClrTx/>
              <a:buFontTx/>
              <a:buNone/>
              <a:defRPr/>
            </a:pPr>
            <a:endParaRPr lang="ja-JP" altLang="en-US" sz="1200" dirty="0"/>
          </a:p>
          <a:p>
            <a:pPr eaLnBrk="1" hangingPunct="1">
              <a:spcBef>
                <a:spcPct val="50000"/>
              </a:spcBef>
              <a:buClrTx/>
              <a:buFontTx/>
              <a:buNone/>
              <a:defRPr/>
            </a:pPr>
            <a:endParaRPr lang="ja-JP" altLang="en-US" sz="2000" b="1" dirty="0">
              <a:solidFill>
                <a:srgbClr val="0000CC"/>
              </a:solidFill>
            </a:endParaRPr>
          </a:p>
          <a:p>
            <a:pPr eaLnBrk="1" hangingPunct="1">
              <a:spcBef>
                <a:spcPct val="0"/>
              </a:spcBef>
              <a:buClrTx/>
              <a:buFontTx/>
              <a:buNone/>
              <a:defRPr/>
            </a:pPr>
            <a:r>
              <a:rPr lang="ja-JP" altLang="en-US" sz="1800" b="1" dirty="0"/>
              <a:t>巡視の際には立会い、指摘された事項は改善すること。</a:t>
            </a:r>
            <a:endParaRPr lang="en-US" altLang="ja-JP" sz="1800" b="1" dirty="0"/>
          </a:p>
          <a:p>
            <a:pPr eaLnBrk="1" hangingPunct="1">
              <a:spcBef>
                <a:spcPct val="0"/>
              </a:spcBef>
              <a:buClrTx/>
              <a:buFontTx/>
              <a:buNone/>
              <a:defRPr/>
            </a:pPr>
            <a:r>
              <a:rPr lang="ja-JP" altLang="en-US" sz="1800" dirty="0"/>
              <a:t>・研究科長パトロール　・産業医による巡視　・衛生管理者による巡視</a:t>
            </a:r>
          </a:p>
          <a:p>
            <a:pPr eaLnBrk="1" hangingPunct="1">
              <a:spcBef>
                <a:spcPct val="0"/>
              </a:spcBef>
              <a:buClrTx/>
              <a:buFontTx/>
              <a:buNone/>
              <a:defRPr/>
            </a:pPr>
            <a:r>
              <a:rPr lang="ja-JP" altLang="en-US" sz="1800" dirty="0"/>
              <a:t>・その他重点項目等の巡視</a:t>
            </a:r>
            <a:endParaRPr lang="ja-JP" altLang="en-US" sz="3200" dirty="0">
              <a:solidFill>
                <a:srgbClr val="000000"/>
              </a:solidFill>
            </a:endParaRPr>
          </a:p>
          <a:p>
            <a:pPr eaLnBrk="1" hangingPunct="1">
              <a:spcBef>
                <a:spcPct val="50000"/>
              </a:spcBef>
              <a:buClrTx/>
              <a:buFontTx/>
              <a:buNone/>
              <a:defRPr/>
            </a:pPr>
            <a:endParaRPr lang="en-US" altLang="ja-JP" sz="1800" b="1" dirty="0">
              <a:solidFill>
                <a:srgbClr val="0000CC"/>
              </a:solidFill>
            </a:endParaRPr>
          </a:p>
          <a:p>
            <a:pPr eaLnBrk="1" hangingPunct="1">
              <a:spcBef>
                <a:spcPct val="50000"/>
              </a:spcBef>
              <a:buClrTx/>
              <a:buFontTx/>
              <a:buNone/>
              <a:defRPr/>
            </a:pPr>
            <a:endParaRPr lang="ja-JP" altLang="en-US" sz="1800" b="1" dirty="0">
              <a:solidFill>
                <a:srgbClr val="0000CC"/>
              </a:solidFill>
            </a:endParaRPr>
          </a:p>
          <a:p>
            <a:pPr eaLnBrk="1" hangingPunct="1">
              <a:spcBef>
                <a:spcPct val="0"/>
              </a:spcBef>
              <a:buClrTx/>
              <a:buFontTx/>
              <a:buNone/>
              <a:defRPr/>
            </a:pPr>
            <a:r>
              <a:rPr lang="ja-JP" altLang="ja-JP" sz="1800" dirty="0"/>
              <a:t>教育研究活動の安全</a:t>
            </a:r>
            <a:r>
              <a:rPr lang="ja-JP" altLang="en-US" sz="1800" dirty="0"/>
              <a:t>な遂行のため、</a:t>
            </a:r>
            <a:r>
              <a:rPr lang="ja-JP" altLang="en-US" sz="1800" b="1" dirty="0"/>
              <a:t>研究室にて各種自主点検</a:t>
            </a:r>
            <a:r>
              <a:rPr lang="ja-JP" altLang="en-US" sz="1800" dirty="0"/>
              <a:t>を行うこと。</a:t>
            </a:r>
            <a:endParaRPr lang="en-US" altLang="ja-JP" sz="1800" dirty="0"/>
          </a:p>
          <a:p>
            <a:pPr eaLnBrk="1" hangingPunct="1">
              <a:spcBef>
                <a:spcPct val="0"/>
              </a:spcBef>
              <a:buClrTx/>
              <a:buFontTx/>
              <a:buNone/>
              <a:defRPr/>
            </a:pPr>
            <a:r>
              <a:rPr lang="ja-JP" altLang="ja-JP" sz="1800" dirty="0"/>
              <a:t>また、法律の定めにより、点検や届出が義務付けられている</a:t>
            </a:r>
            <a:r>
              <a:rPr lang="ja-JP" altLang="en-US" sz="1800" dirty="0"/>
              <a:t>機器</a:t>
            </a:r>
            <a:r>
              <a:rPr lang="ja-JP" altLang="ja-JP" sz="1800" dirty="0"/>
              <a:t>がある。</a:t>
            </a:r>
          </a:p>
          <a:p>
            <a:pPr eaLnBrk="1" hangingPunct="1">
              <a:spcBef>
                <a:spcPct val="0"/>
              </a:spcBef>
              <a:buClrTx/>
              <a:buFontTx/>
              <a:buNone/>
              <a:defRPr/>
            </a:pPr>
            <a:endParaRPr lang="en-US" altLang="ja-JP" sz="1100" dirty="0"/>
          </a:p>
          <a:p>
            <a:pPr eaLnBrk="1" hangingPunct="1">
              <a:spcBef>
                <a:spcPct val="0"/>
              </a:spcBef>
              <a:buClrTx/>
              <a:buFontTx/>
              <a:buNone/>
              <a:defRPr/>
            </a:pPr>
            <a:r>
              <a:rPr lang="en-US" altLang="ja-JP" sz="1800" dirty="0"/>
              <a:t>[</a:t>
            </a:r>
            <a:r>
              <a:rPr lang="ja-JP" altLang="en-US" sz="1800" dirty="0"/>
              <a:t>設置時の届出や、</a:t>
            </a:r>
            <a:r>
              <a:rPr lang="ja-JP" altLang="ja-JP" sz="1800" dirty="0"/>
              <a:t>定期自主点検・検査が必要な機器</a:t>
            </a:r>
            <a:r>
              <a:rPr lang="ja-JP" altLang="en-US" sz="1800" dirty="0"/>
              <a:t>・設備</a:t>
            </a:r>
            <a:r>
              <a:rPr lang="en-US" altLang="ja-JP" sz="1800" dirty="0"/>
              <a:t>]</a:t>
            </a:r>
            <a:endParaRPr lang="ja-JP" altLang="ja-JP" sz="1800" dirty="0"/>
          </a:p>
          <a:p>
            <a:pPr marL="444500" eaLnBrk="1" hangingPunct="1">
              <a:spcBef>
                <a:spcPct val="0"/>
              </a:spcBef>
              <a:buClrTx/>
              <a:buFontTx/>
              <a:buNone/>
              <a:defRPr/>
            </a:pPr>
            <a:r>
              <a:rPr lang="ja-JP" altLang="ja-JP" sz="1800" dirty="0"/>
              <a:t>局所排気装置、エックス線発生装置、圧力容器、自加圧式液体窒素容器</a:t>
            </a:r>
            <a:r>
              <a:rPr lang="ja-JP" altLang="en-US" sz="1800" dirty="0"/>
              <a:t>、</a:t>
            </a:r>
            <a:br>
              <a:rPr lang="en-US" altLang="ja-JP" sz="1800" dirty="0"/>
            </a:br>
            <a:r>
              <a:rPr lang="ja-JP" altLang="ja-JP" sz="1800" dirty="0"/>
              <a:t>ガス検知器</a:t>
            </a:r>
            <a:r>
              <a:rPr lang="ja-JP" altLang="en-US" sz="1800" dirty="0"/>
              <a:t>、遠心機、オートクレーブ、クレーン</a:t>
            </a:r>
            <a:r>
              <a:rPr lang="ja-JP" altLang="ja-JP" sz="1800" dirty="0"/>
              <a:t>など</a:t>
            </a:r>
            <a:endParaRPr lang="en-US" altLang="ja-JP" sz="1800" dirty="0"/>
          </a:p>
          <a:p>
            <a:pPr marL="444500" eaLnBrk="1" hangingPunct="1">
              <a:spcBef>
                <a:spcPct val="0"/>
              </a:spcBef>
              <a:buClrTx/>
              <a:buFontTx/>
              <a:buNone/>
              <a:defRPr/>
            </a:pPr>
            <a:r>
              <a:rPr lang="en-US" altLang="ja-JP" sz="1800" u="sng" dirty="0"/>
              <a:t>※</a:t>
            </a:r>
            <a:r>
              <a:rPr lang="ja-JP" altLang="en-US" sz="1800" u="sng" dirty="0"/>
              <a:t>環境安全管理室が一括して点検を実施する機器もあります。</a:t>
            </a:r>
            <a:endParaRPr lang="en-US" altLang="ja-JP" sz="1800" u="sng" dirty="0"/>
          </a:p>
        </p:txBody>
      </p:sp>
      <p:sp>
        <p:nvSpPr>
          <p:cNvPr id="5" name="横巻き 4">
            <a:extLst>
              <a:ext uri="{FF2B5EF4-FFF2-40B4-BE49-F238E27FC236}">
                <a16:creationId xmlns:a16="http://schemas.microsoft.com/office/drawing/2014/main" id="{03AC04FF-DA9A-4EAA-99AB-6B358B4B7A4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2,3</a:t>
            </a:r>
            <a:r>
              <a:rPr lang="ja-JP" altLang="en-US" sz="1200" b="1" dirty="0">
                <a:latin typeface="+mj-ea"/>
                <a:ea typeface="+mj-ea"/>
              </a:rPr>
              <a:t>頁</a:t>
            </a:r>
          </a:p>
        </p:txBody>
      </p:sp>
      <p:sp>
        <p:nvSpPr>
          <p:cNvPr id="6" name="Rectangle 4">
            <a:extLst>
              <a:ext uri="{FF2B5EF4-FFF2-40B4-BE49-F238E27FC236}">
                <a16:creationId xmlns:a16="http://schemas.microsoft.com/office/drawing/2014/main" id="{BB8D2AA3-9BF8-4E8C-8A0E-35A1CA0D6F74}"/>
              </a:ext>
            </a:extLst>
          </p:cNvPr>
          <p:cNvSpPr txBox="1">
            <a:spLocks noChangeArrowheads="1"/>
          </p:cNvSpPr>
          <p:nvPr/>
        </p:nvSpPr>
        <p:spPr bwMode="auto">
          <a:xfrm>
            <a:off x="611188" y="115888"/>
            <a:ext cx="8001000" cy="1152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0" indent="0" eaLnBrk="1" hangingPunct="1">
              <a:buFont typeface="Wingdings" panose="05000000000000000000" pitchFamily="2" charset="2"/>
              <a:buNone/>
              <a:defRPr/>
            </a:pPr>
            <a:r>
              <a:rPr lang="ja-JP" altLang="en-US" kern="0" dirty="0"/>
              <a:t>２．環境</a:t>
            </a:r>
            <a:r>
              <a:rPr lang="ja-JP" altLang="en-US" sz="3200" kern="0" dirty="0"/>
              <a:t>安全管理体制③　</a:t>
            </a:r>
            <a:endParaRPr lang="en-US" altLang="ja-JP" sz="3200" kern="0" dirty="0"/>
          </a:p>
          <a:p>
            <a:pPr marL="0" indent="0" eaLnBrk="1" hangingPunct="1">
              <a:spcBef>
                <a:spcPts val="0"/>
              </a:spcBef>
              <a:buFont typeface="Wingdings" panose="05000000000000000000" pitchFamily="2" charset="2"/>
              <a:buNone/>
              <a:defRPr/>
            </a:pPr>
            <a:r>
              <a:rPr lang="ja-JP" altLang="en-US" sz="3200" kern="0" dirty="0"/>
              <a:t>巡視と自主点検</a:t>
            </a:r>
          </a:p>
        </p:txBody>
      </p:sp>
      <p:sp>
        <p:nvSpPr>
          <p:cNvPr id="20485" name="Rectangle 4">
            <a:extLst>
              <a:ext uri="{FF2B5EF4-FFF2-40B4-BE49-F238E27FC236}">
                <a16:creationId xmlns:a16="http://schemas.microsoft.com/office/drawing/2014/main" id="{8E2B4BAD-6982-4ED3-A7EE-FD6971B2A1E6}"/>
              </a:ext>
            </a:extLst>
          </p:cNvPr>
          <p:cNvSpPr>
            <a:spLocks noChangeArrowheads="1"/>
          </p:cNvSpPr>
          <p:nvPr/>
        </p:nvSpPr>
        <p:spPr bwMode="auto">
          <a:xfrm>
            <a:off x="468313" y="2176463"/>
            <a:ext cx="5472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9900" indent="-469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20000"/>
              </a:spcBef>
              <a:buClr>
                <a:srgbClr val="CC0000"/>
              </a:buClr>
              <a:buFont typeface="Wingdings" panose="05000000000000000000" pitchFamily="2" charset="2"/>
              <a:buChar char="o"/>
            </a:pPr>
            <a:r>
              <a:rPr lang="ja-JP" altLang="en-US" sz="3200">
                <a:solidFill>
                  <a:srgbClr val="0000FF"/>
                </a:solidFill>
              </a:rPr>
              <a:t>巡視</a:t>
            </a:r>
          </a:p>
        </p:txBody>
      </p:sp>
      <p:sp>
        <p:nvSpPr>
          <p:cNvPr id="20486" name="Rectangle 4">
            <a:extLst>
              <a:ext uri="{FF2B5EF4-FFF2-40B4-BE49-F238E27FC236}">
                <a16:creationId xmlns:a16="http://schemas.microsoft.com/office/drawing/2014/main" id="{DD2373DD-5FE0-4963-9397-F94606B9BF49}"/>
              </a:ext>
            </a:extLst>
          </p:cNvPr>
          <p:cNvSpPr>
            <a:spLocks noChangeArrowheads="1"/>
          </p:cNvSpPr>
          <p:nvPr/>
        </p:nvSpPr>
        <p:spPr bwMode="auto">
          <a:xfrm>
            <a:off x="468313" y="3708400"/>
            <a:ext cx="5472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9900" indent="-469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20000"/>
              </a:spcBef>
              <a:buClr>
                <a:srgbClr val="CC0000"/>
              </a:buClr>
              <a:buFont typeface="Wingdings" panose="05000000000000000000" pitchFamily="2" charset="2"/>
              <a:buChar char="o"/>
            </a:pPr>
            <a:r>
              <a:rPr lang="ja-JP" altLang="en-US" sz="3200">
                <a:solidFill>
                  <a:srgbClr val="0000FF"/>
                </a:solidFill>
              </a:rPr>
              <a:t>自主点検</a:t>
            </a:r>
          </a:p>
        </p:txBody>
      </p:sp>
    </p:spTree>
  </p:cSld>
  <p:clrMapOvr>
    <a:masterClrMapping/>
  </p:clrMapOvr>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10497</TotalTime>
  <Words>8597</Words>
  <Application>Microsoft Office PowerPoint</Application>
  <PresentationFormat>画面に合わせる (4:3)</PresentationFormat>
  <Paragraphs>865</Paragraphs>
  <Slides>56</Slides>
  <Notes>46</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56</vt:i4>
      </vt:variant>
    </vt:vector>
  </HeadingPairs>
  <TitlesOfParts>
    <vt:vector size="72" baseType="lpstr">
      <vt:lpstr>Verdana</vt:lpstr>
      <vt:lpstr>ＭＳ Ｐゴシック</vt:lpstr>
      <vt:lpstr>Arial</vt:lpstr>
      <vt:lpstr>Wingdings</vt:lpstr>
      <vt:lpstr>ＭＳ Ｐ明朝</vt:lpstr>
      <vt:lpstr>Times New Roman</vt:lpstr>
      <vt:lpstr>AR P丸ゴシック体E</vt:lpstr>
      <vt:lpstr>ＭＳ ゴシック</vt:lpstr>
      <vt:lpstr>Arial Unicode MS</vt:lpstr>
      <vt:lpstr>Century</vt:lpstr>
      <vt:lpstr>ＭＳ 明朝</vt:lpstr>
      <vt:lpstr>ＤＨＰ平成ゴシックW5</vt:lpstr>
      <vt:lpstr>Times</vt:lpstr>
      <vt:lpstr>平成明朝</vt:lpstr>
      <vt:lpstr>Osaka</vt:lpstr>
      <vt:lpstr>Profile</vt:lpstr>
      <vt:lpstr>安全衛生教育テキスト</vt:lpstr>
      <vt:lpstr>目次</vt:lpstr>
      <vt:lpstr>１．安全教育の目的</vt:lpstr>
      <vt:lpstr>理学部で実際に起こった事故例</vt:lpstr>
      <vt:lpstr>理学部で実際に起こった事故例</vt:lpstr>
      <vt:lpstr>安全教育の目的</vt:lpstr>
      <vt:lpstr>２．環境安全管理体制①　 大学で守る必要がある安全衛生に関する法律</vt:lpstr>
      <vt:lpstr>PowerPoint プレゼンテーション</vt:lpstr>
      <vt:lpstr>PowerPoint プレゼンテーション</vt:lpstr>
      <vt:lpstr>２．環境安全管理体制④　 安全教育</vt:lpstr>
      <vt:lpstr>　 安全教育</vt:lpstr>
      <vt:lpstr>PowerPoint プレゼンテーション</vt:lpstr>
      <vt:lpstr>避難場所</vt:lpstr>
      <vt:lpstr>避難場所(理学部2号館)</vt:lpstr>
      <vt:lpstr>避難場所(理学部3号館)</vt:lpstr>
      <vt:lpstr>火災に関する設備</vt:lpstr>
      <vt:lpstr>PowerPoint プレゼンテーション</vt:lpstr>
      <vt:lpstr>PowerPoint プレゼンテーション</vt:lpstr>
      <vt:lpstr>PowerPoint プレゼンテーション</vt:lpstr>
      <vt:lpstr>日常の注意事項＜研究室・事務室内＞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地震発生時の対応</vt:lpstr>
      <vt:lpstr>PowerPoint プレゼンテーション</vt:lpstr>
      <vt:lpstr>PowerPoint プレゼンテーション</vt:lpstr>
      <vt:lpstr>理学部建物のＡＥＤ設置場所（本郷・浅野地区）</vt:lpstr>
      <vt:lpstr>PowerPoint プレゼンテーション</vt:lpstr>
      <vt:lpstr>５．事務作業における注意事項②　 腰痛予防</vt:lpstr>
      <vt:lpstr>6．労働災害、通勤災害</vt:lpstr>
      <vt:lpstr>6．学研災</vt:lpstr>
      <vt:lpstr>7．健康管理、相談窓口</vt:lpstr>
      <vt:lpstr>7．健康管理、相談窓口</vt:lpstr>
      <vt:lpstr>8．実験研究の注意事項① 全般的事項</vt:lpstr>
      <vt:lpstr>8．実験研究の注意事項① 全般的事項</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8．実験研究の注意事項③ 化学物質・危険性物質の管理</vt:lpstr>
      <vt:lpstr>8．実験研究の注意事項④ 化学物質・危険性物質の管理</vt:lpstr>
      <vt:lpstr>8．実験研究の注意事項⑤ 化学物質・危険性物質の管理</vt:lpstr>
      <vt:lpstr>PowerPoint プレゼンテーション</vt:lpstr>
      <vt:lpstr>PowerPoint プレゼンテーション</vt:lpstr>
      <vt:lpstr>8．実験研究の注意事項⑥ 化学物質・危険性物質の管理</vt:lpstr>
      <vt:lpstr>PowerPoint プレゼンテーション</vt:lpstr>
      <vt:lpstr>9．野外における教育研究活動</vt:lpstr>
      <vt:lpstr>10．電気機器および設備</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安全マニュアルについて</dc:title>
  <dc:creator>Ritsu DOBASHI</dc:creator>
  <cp:lastModifiedBy>瀬川　祥霞</cp:lastModifiedBy>
  <cp:revision>315</cp:revision>
  <dcterms:created xsi:type="dcterms:W3CDTF">2004-03-20T06:50:27Z</dcterms:created>
  <dcterms:modified xsi:type="dcterms:W3CDTF">2021-06-03T07:13:03Z</dcterms:modified>
</cp:coreProperties>
</file>