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3" r:id="rId1"/>
    <p:sldMasterId id="2147483745" r:id="rId2"/>
  </p:sldMasterIdLst>
  <p:notesMasterIdLst>
    <p:notesMasterId r:id="rId90"/>
  </p:notesMasterIdLst>
  <p:handoutMasterIdLst>
    <p:handoutMasterId r:id="rId91"/>
  </p:handoutMasterIdLst>
  <p:sldIdLst>
    <p:sldId id="256" r:id="rId3"/>
    <p:sldId id="259" r:id="rId4"/>
    <p:sldId id="258" r:id="rId5"/>
    <p:sldId id="257" r:id="rId6"/>
    <p:sldId id="317" r:id="rId7"/>
    <p:sldId id="318" r:id="rId8"/>
    <p:sldId id="319" r:id="rId9"/>
    <p:sldId id="316" r:id="rId10"/>
    <p:sldId id="320" r:id="rId11"/>
    <p:sldId id="321" r:id="rId12"/>
    <p:sldId id="293" r:id="rId13"/>
    <p:sldId id="326" r:id="rId14"/>
    <p:sldId id="260" r:id="rId15"/>
    <p:sldId id="323" r:id="rId16"/>
    <p:sldId id="324" r:id="rId17"/>
    <p:sldId id="325" r:id="rId18"/>
    <p:sldId id="261" r:id="rId19"/>
    <p:sldId id="328" r:id="rId20"/>
    <p:sldId id="263" r:id="rId21"/>
    <p:sldId id="264" r:id="rId22"/>
    <p:sldId id="267" r:id="rId23"/>
    <p:sldId id="265" r:id="rId24"/>
    <p:sldId id="350" r:id="rId25"/>
    <p:sldId id="363" r:id="rId26"/>
    <p:sldId id="269" r:id="rId27"/>
    <p:sldId id="364" r:id="rId28"/>
    <p:sldId id="270" r:id="rId29"/>
    <p:sldId id="271" r:id="rId30"/>
    <p:sldId id="365" r:id="rId31"/>
    <p:sldId id="329" r:id="rId32"/>
    <p:sldId id="366" r:id="rId33"/>
    <p:sldId id="273" r:id="rId34"/>
    <p:sldId id="367" r:id="rId35"/>
    <p:sldId id="368" r:id="rId36"/>
    <p:sldId id="369" r:id="rId37"/>
    <p:sldId id="362" r:id="rId38"/>
    <p:sldId id="376" r:id="rId39"/>
    <p:sldId id="349" r:id="rId40"/>
    <p:sldId id="295" r:id="rId41"/>
    <p:sldId id="303" r:id="rId42"/>
    <p:sldId id="296" r:id="rId43"/>
    <p:sldId id="297" r:id="rId44"/>
    <p:sldId id="298" r:id="rId45"/>
    <p:sldId id="304" r:id="rId46"/>
    <p:sldId id="299" r:id="rId47"/>
    <p:sldId id="300" r:id="rId48"/>
    <p:sldId id="302" r:id="rId49"/>
    <p:sldId id="305" r:id="rId50"/>
    <p:sldId id="301" r:id="rId51"/>
    <p:sldId id="306" r:id="rId52"/>
    <p:sldId id="307" r:id="rId53"/>
    <p:sldId id="308" r:id="rId54"/>
    <p:sldId id="309" r:id="rId55"/>
    <p:sldId id="310" r:id="rId56"/>
    <p:sldId id="315" r:id="rId57"/>
    <p:sldId id="312" r:id="rId58"/>
    <p:sldId id="313" r:id="rId59"/>
    <p:sldId id="314" r:id="rId60"/>
    <p:sldId id="330" r:id="rId61"/>
    <p:sldId id="331" r:id="rId62"/>
    <p:sldId id="332" r:id="rId63"/>
    <p:sldId id="333" r:id="rId64"/>
    <p:sldId id="334" r:id="rId65"/>
    <p:sldId id="335" r:id="rId66"/>
    <p:sldId id="337" r:id="rId67"/>
    <p:sldId id="338" r:id="rId68"/>
    <p:sldId id="339" r:id="rId69"/>
    <p:sldId id="341" r:id="rId70"/>
    <p:sldId id="342" r:id="rId71"/>
    <p:sldId id="343" r:id="rId72"/>
    <p:sldId id="344" r:id="rId73"/>
    <p:sldId id="345" r:id="rId74"/>
    <p:sldId id="346" r:id="rId75"/>
    <p:sldId id="347" r:id="rId76"/>
    <p:sldId id="348" r:id="rId77"/>
    <p:sldId id="352" r:id="rId78"/>
    <p:sldId id="370" r:id="rId79"/>
    <p:sldId id="356" r:id="rId80"/>
    <p:sldId id="357" r:id="rId81"/>
    <p:sldId id="358" r:id="rId82"/>
    <p:sldId id="359" r:id="rId83"/>
    <p:sldId id="360" r:id="rId84"/>
    <p:sldId id="361" r:id="rId85"/>
    <p:sldId id="371" r:id="rId86"/>
    <p:sldId id="374" r:id="rId87"/>
    <p:sldId id="372" r:id="rId88"/>
    <p:sldId id="375" r:id="rId89"/>
  </p:sldIdLst>
  <p:sldSz cx="9144000" cy="6858000" type="screen4x3"/>
  <p:notesSz cx="6858000" cy="9144000"/>
  <p:defaultTextStyle>
    <a:defPPr>
      <a:defRPr lang="ja-JP"/>
    </a:defPPr>
    <a:lvl1pPr algn="l" rtl="0" eaLnBrk="0" fontAlgn="base" hangingPunct="0">
      <a:spcBef>
        <a:spcPct val="0"/>
      </a:spcBef>
      <a:spcAft>
        <a:spcPct val="0"/>
      </a:spcAft>
      <a:defRPr kumimoji="1" kern="1200">
        <a:solidFill>
          <a:schemeClr val="tx1"/>
        </a:solidFill>
        <a:latin typeface="Verdana" panose="020B060403050404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Verdana" panose="020B060403050404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Verdana" panose="020B060403050404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Verdana" panose="020B060403050404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Verdana" panose="020B060403050404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Verdana" panose="020B060403050404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Verdana" panose="020B060403050404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Verdana" panose="020B060403050404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Verdana" panose="020B060403050404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33"/>
    <a:srgbClr val="00CC66"/>
    <a:srgbClr val="00FFCC"/>
    <a:srgbClr val="0000FF"/>
    <a:srgbClr val="00FF00"/>
    <a:srgbClr val="FF0000"/>
    <a:srgbClr val="FF99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69" autoAdjust="0"/>
    <p:restoredTop sz="94670" autoAdjust="0"/>
  </p:normalViewPr>
  <p:slideViewPr>
    <p:cSldViewPr>
      <p:cViewPr varScale="1">
        <p:scale>
          <a:sx n="82" d="100"/>
          <a:sy n="82" d="100"/>
        </p:scale>
        <p:origin x="858" y="8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Lst>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_rels/viewProps.xml.rels><?xml version="1.0" encoding="UTF-8" standalone="yes"?>
<Relationships xmlns="http://schemas.openxmlformats.org/package/2006/relationships"><Relationship Id="rId3" Type="http://schemas.openxmlformats.org/officeDocument/2006/relationships/slide" Target="slides/slide48.xml"/><Relationship Id="rId2" Type="http://schemas.openxmlformats.org/officeDocument/2006/relationships/slide" Target="slides/slide44.xml"/><Relationship Id="rId1" Type="http://schemas.openxmlformats.org/officeDocument/2006/relationships/slide" Target="slides/slide43.xml"/><Relationship Id="rId6" Type="http://schemas.openxmlformats.org/officeDocument/2006/relationships/slide" Target="slides/slide52.xml"/><Relationship Id="rId5" Type="http://schemas.openxmlformats.org/officeDocument/2006/relationships/slide" Target="slides/slide51.xml"/><Relationship Id="rId4"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5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r>
              <a:rPr lang="ja-JP" altLang="en-US"/>
              <a:t>安全マニュアル </a:t>
            </a:r>
            <a:r>
              <a:rPr lang="en-US" altLang="ja-JP"/>
              <a:t>1</a:t>
            </a:r>
            <a:r>
              <a:rPr lang="ja-JP" altLang="en-US"/>
              <a:t>ページ</a:t>
            </a:r>
            <a:endParaRPr lang="en-US" altLang="ja-JP"/>
          </a:p>
        </p:txBody>
      </p:sp>
      <p:sp>
        <p:nvSpPr>
          <p:cNvPr id="19251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ja-JP"/>
          </a:p>
        </p:txBody>
      </p:sp>
      <p:sp>
        <p:nvSpPr>
          <p:cNvPr id="19251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ja-JP"/>
          </a:p>
        </p:txBody>
      </p:sp>
      <p:sp>
        <p:nvSpPr>
          <p:cNvPr id="19251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44C1CA7-8158-4888-A02A-041D219E46D5}"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r>
              <a:rPr lang="ja-JP" altLang="en-US"/>
              <a:t>安全マニュアル </a:t>
            </a:r>
            <a:r>
              <a:rPr lang="en-US" altLang="ja-JP"/>
              <a:t>1</a:t>
            </a:r>
            <a:r>
              <a:rPr lang="ja-JP" altLang="en-US"/>
              <a:t>ページ</a:t>
            </a:r>
            <a:endParaRPr lang="en-US" altLang="ja-JP"/>
          </a:p>
        </p:txBody>
      </p:sp>
      <p:sp>
        <p:nvSpPr>
          <p:cNvPr id="1198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ltLang="ja-JP"/>
          </a:p>
        </p:txBody>
      </p:sp>
      <p:sp>
        <p:nvSpPr>
          <p:cNvPr id="410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1198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ltLang="ja-JP"/>
          </a:p>
        </p:txBody>
      </p:sp>
      <p:sp>
        <p:nvSpPr>
          <p:cNvPr id="1198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909838A9-65FC-42BC-A5B8-9B5723EBB78A}"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CB422696-428C-445D-84AC-23A0403439F1}" type="slidenum">
              <a:rPr lang="en-US" altLang="ja-JP" smtClean="0">
                <a:ea typeface="ＭＳ Ｐゴシック" panose="020B0600070205080204" pitchFamily="50" charset="-128"/>
              </a:rPr>
              <a:pPr>
                <a:spcBef>
                  <a:spcPct val="0"/>
                </a:spcBef>
              </a:pPr>
              <a:t>1</a:t>
            </a:fld>
            <a:endParaRPr lang="en-US" altLang="ja-JP" smtClean="0">
              <a:ea typeface="ＭＳ Ｐゴシック" panose="020B0600070205080204" pitchFamily="50" charset="-128"/>
            </a:endParaRPr>
          </a:p>
        </p:txBody>
      </p:sp>
      <p:sp>
        <p:nvSpPr>
          <p:cNvPr id="7171" name="Rectangle 2"/>
          <p:cNvSpPr>
            <a:spLocks noRo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7173"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6076D56-45B2-4141-BE01-413F87D3D891}" type="slidenum">
              <a:rPr lang="en-US" altLang="ja-JP" smtClean="0">
                <a:ea typeface="ＭＳ Ｐゴシック" panose="020B0600070205080204" pitchFamily="50" charset="-128"/>
              </a:rPr>
              <a:pPr>
                <a:spcBef>
                  <a:spcPct val="0"/>
                </a:spcBef>
              </a:pPr>
              <a:t>10</a:t>
            </a:fld>
            <a:endParaRPr lang="en-US" altLang="ja-JP" smtClean="0">
              <a:ea typeface="ＭＳ Ｐゴシック" panose="020B0600070205080204" pitchFamily="50" charset="-128"/>
            </a:endParaRPr>
          </a:p>
        </p:txBody>
      </p:sp>
      <p:sp>
        <p:nvSpPr>
          <p:cNvPr id="25603" name="Rectangle 2"/>
          <p:cNvSpPr>
            <a:spLocks noRo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25605"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E5F93522-FC29-4FCC-8434-FF14F71718C9}" type="slidenum">
              <a:rPr lang="en-US" altLang="ja-JP" smtClean="0">
                <a:ea typeface="ＭＳ Ｐゴシック" panose="020B0600070205080204" pitchFamily="50" charset="-128"/>
              </a:rPr>
              <a:pPr>
                <a:spcBef>
                  <a:spcPct val="0"/>
                </a:spcBef>
              </a:pPr>
              <a:t>11</a:t>
            </a:fld>
            <a:endParaRPr lang="en-US" altLang="ja-JP" smtClean="0">
              <a:ea typeface="ＭＳ Ｐゴシック" panose="020B0600070205080204" pitchFamily="50" charset="-128"/>
            </a:endParaRPr>
          </a:p>
        </p:txBody>
      </p:sp>
      <p:sp>
        <p:nvSpPr>
          <p:cNvPr id="27651" name="Rectangle 2"/>
          <p:cNvSpPr>
            <a:spLocks noRo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27653"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C80DFA32-4052-4570-A6B5-B23F02176AB5}" type="slidenum">
              <a:rPr lang="en-US" altLang="ja-JP" smtClean="0">
                <a:ea typeface="ＭＳ Ｐゴシック" panose="020B0600070205080204" pitchFamily="50" charset="-128"/>
              </a:rPr>
              <a:pPr>
                <a:spcBef>
                  <a:spcPct val="0"/>
                </a:spcBef>
              </a:pPr>
              <a:t>12</a:t>
            </a:fld>
            <a:endParaRPr lang="en-US" altLang="ja-JP" smtClean="0">
              <a:ea typeface="ＭＳ Ｐゴシック" panose="020B0600070205080204" pitchFamily="50" charset="-128"/>
            </a:endParaRPr>
          </a:p>
        </p:txBody>
      </p:sp>
      <p:sp>
        <p:nvSpPr>
          <p:cNvPr id="29699" name="Rectangle 2"/>
          <p:cNvSpPr>
            <a:spLocks noRo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29701"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56A88C48-D802-4FAD-A417-B7FF0A58D9AA}" type="slidenum">
              <a:rPr lang="en-US" altLang="ja-JP" smtClean="0">
                <a:ea typeface="ＭＳ Ｐゴシック" panose="020B0600070205080204" pitchFamily="50" charset="-128"/>
              </a:rPr>
              <a:pPr>
                <a:spcBef>
                  <a:spcPct val="0"/>
                </a:spcBef>
              </a:pPr>
              <a:t>13</a:t>
            </a:fld>
            <a:endParaRPr lang="en-US" altLang="ja-JP" smtClean="0">
              <a:ea typeface="ＭＳ Ｐゴシック" panose="020B0600070205080204" pitchFamily="50" charset="-128"/>
            </a:endParaRPr>
          </a:p>
        </p:txBody>
      </p:sp>
      <p:sp>
        <p:nvSpPr>
          <p:cNvPr id="31747" name="Rectangle 2"/>
          <p:cNvSpPr>
            <a:spLocks noRo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31749"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651E1D12-D76B-413B-9C6A-9F34D943F487}" type="slidenum">
              <a:rPr lang="en-US" altLang="ja-JP" smtClean="0">
                <a:ea typeface="ＭＳ Ｐゴシック" panose="020B0600070205080204" pitchFamily="50" charset="-128"/>
              </a:rPr>
              <a:pPr>
                <a:spcBef>
                  <a:spcPct val="0"/>
                </a:spcBef>
              </a:pPr>
              <a:t>14</a:t>
            </a:fld>
            <a:endParaRPr lang="en-US" altLang="ja-JP" smtClean="0">
              <a:ea typeface="ＭＳ Ｐゴシック" panose="020B0600070205080204" pitchFamily="50" charset="-128"/>
            </a:endParaRPr>
          </a:p>
        </p:txBody>
      </p:sp>
      <p:sp>
        <p:nvSpPr>
          <p:cNvPr id="33795" name="Rectangle 2"/>
          <p:cNvSpPr>
            <a:spLocks noRo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33797"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3BA902CA-9E24-4F29-8685-9F9EF4135826}" type="slidenum">
              <a:rPr lang="en-US" altLang="ja-JP" smtClean="0">
                <a:ea typeface="ＭＳ Ｐゴシック" panose="020B0600070205080204" pitchFamily="50" charset="-128"/>
              </a:rPr>
              <a:pPr>
                <a:spcBef>
                  <a:spcPct val="0"/>
                </a:spcBef>
              </a:pPr>
              <a:t>15</a:t>
            </a:fld>
            <a:endParaRPr lang="en-US" altLang="ja-JP" smtClean="0">
              <a:ea typeface="ＭＳ Ｐゴシック" panose="020B0600070205080204" pitchFamily="50" charset="-128"/>
            </a:endParaRPr>
          </a:p>
        </p:txBody>
      </p:sp>
      <p:sp>
        <p:nvSpPr>
          <p:cNvPr id="35843" name="Rectangle 2"/>
          <p:cNvSpPr>
            <a:spLocks noRo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35845"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8B93B263-F8E6-492E-BB3E-BA9763F51E54}" type="slidenum">
              <a:rPr lang="en-US" altLang="ja-JP" smtClean="0">
                <a:ea typeface="ＭＳ Ｐゴシック" panose="020B0600070205080204" pitchFamily="50" charset="-128"/>
              </a:rPr>
              <a:pPr>
                <a:spcBef>
                  <a:spcPct val="0"/>
                </a:spcBef>
              </a:pPr>
              <a:t>16</a:t>
            </a:fld>
            <a:endParaRPr lang="en-US" altLang="ja-JP" smtClean="0">
              <a:ea typeface="ＭＳ Ｐゴシック" panose="020B0600070205080204" pitchFamily="50" charset="-128"/>
            </a:endParaRPr>
          </a:p>
        </p:txBody>
      </p:sp>
      <p:sp>
        <p:nvSpPr>
          <p:cNvPr id="37891" name="Rectangle 2"/>
          <p:cNvSpPr>
            <a:spLocks noRo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37893"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753347F-07E0-4CB6-9A1B-1043CDA93858}" type="slidenum">
              <a:rPr lang="en-US" altLang="ja-JP" smtClean="0">
                <a:ea typeface="ＭＳ Ｐゴシック" panose="020B0600070205080204" pitchFamily="50" charset="-128"/>
              </a:rPr>
              <a:pPr>
                <a:spcBef>
                  <a:spcPct val="0"/>
                </a:spcBef>
              </a:pPr>
              <a:t>17</a:t>
            </a:fld>
            <a:endParaRPr lang="en-US" altLang="ja-JP" smtClean="0">
              <a:ea typeface="ＭＳ Ｐゴシック" panose="020B0600070205080204" pitchFamily="50" charset="-128"/>
            </a:endParaRPr>
          </a:p>
        </p:txBody>
      </p:sp>
      <p:sp>
        <p:nvSpPr>
          <p:cNvPr id="39939" name="Rectangle 2"/>
          <p:cNvSpPr>
            <a:spLocks noRo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39941"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BDBC7D72-64EA-4580-9CAD-ED43CF97171A}" type="slidenum">
              <a:rPr lang="en-US" altLang="ja-JP" smtClean="0">
                <a:ea typeface="ＭＳ Ｐゴシック" panose="020B0600070205080204" pitchFamily="50" charset="-128"/>
              </a:rPr>
              <a:pPr>
                <a:spcBef>
                  <a:spcPct val="0"/>
                </a:spcBef>
              </a:pPr>
              <a:t>18</a:t>
            </a:fld>
            <a:endParaRPr lang="en-US" altLang="ja-JP" smtClean="0">
              <a:ea typeface="ＭＳ Ｐゴシック" panose="020B0600070205080204" pitchFamily="50" charset="-128"/>
            </a:endParaRPr>
          </a:p>
        </p:txBody>
      </p:sp>
      <p:sp>
        <p:nvSpPr>
          <p:cNvPr id="41987" name="Rectangle 2"/>
          <p:cNvSpPr>
            <a:spLocks noRo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41989"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16E10391-45DB-4463-93A5-CBE8EA2F77C0}" type="slidenum">
              <a:rPr lang="en-US" altLang="ja-JP" smtClean="0">
                <a:ea typeface="ＭＳ Ｐゴシック" panose="020B0600070205080204" pitchFamily="50" charset="-128"/>
              </a:rPr>
              <a:pPr>
                <a:spcBef>
                  <a:spcPct val="0"/>
                </a:spcBef>
              </a:pPr>
              <a:t>19</a:t>
            </a:fld>
            <a:endParaRPr lang="en-US" altLang="ja-JP" smtClean="0">
              <a:ea typeface="ＭＳ Ｐゴシック" panose="020B0600070205080204" pitchFamily="50" charset="-128"/>
            </a:endParaRPr>
          </a:p>
        </p:txBody>
      </p:sp>
      <p:sp>
        <p:nvSpPr>
          <p:cNvPr id="44035" name="Rectangle 2"/>
          <p:cNvSpPr>
            <a:spLocks noRo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44037"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04ED8C92-F311-4C51-BDCE-9FAD09B0F386}" type="slidenum">
              <a:rPr lang="en-US" altLang="ja-JP" smtClean="0">
                <a:ea typeface="ＭＳ Ｐゴシック" panose="020B0600070205080204" pitchFamily="50" charset="-128"/>
              </a:rPr>
              <a:pPr>
                <a:spcBef>
                  <a:spcPct val="0"/>
                </a:spcBef>
              </a:pPr>
              <a:t>2</a:t>
            </a:fld>
            <a:endParaRPr lang="en-US" altLang="ja-JP" smtClean="0">
              <a:ea typeface="ＭＳ Ｐゴシック" panose="020B0600070205080204" pitchFamily="50" charset="-128"/>
            </a:endParaRPr>
          </a:p>
        </p:txBody>
      </p:sp>
      <p:sp>
        <p:nvSpPr>
          <p:cNvPr id="9219" name="Rectangle 2"/>
          <p:cNvSpPr>
            <a:spLocks noRo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9221"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360704F6-BFF0-4E93-84AE-1D65FD47D126}" type="slidenum">
              <a:rPr lang="en-US" altLang="ja-JP" smtClean="0">
                <a:ea typeface="ＭＳ Ｐゴシック" panose="020B0600070205080204" pitchFamily="50" charset="-128"/>
              </a:rPr>
              <a:pPr>
                <a:spcBef>
                  <a:spcPct val="0"/>
                </a:spcBef>
              </a:pPr>
              <a:t>20</a:t>
            </a:fld>
            <a:endParaRPr lang="en-US" altLang="ja-JP" smtClean="0">
              <a:ea typeface="ＭＳ Ｐゴシック" panose="020B0600070205080204" pitchFamily="50" charset="-128"/>
            </a:endParaRPr>
          </a:p>
        </p:txBody>
      </p:sp>
      <p:sp>
        <p:nvSpPr>
          <p:cNvPr id="46083" name="Rectangle 2"/>
          <p:cNvSpPr>
            <a:spLocks noRo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46085"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C5223B5A-77D7-440C-A04F-EE7C3334FDED}" type="slidenum">
              <a:rPr lang="en-US" altLang="ja-JP" smtClean="0">
                <a:ea typeface="ＭＳ Ｐゴシック" panose="020B0600070205080204" pitchFamily="50" charset="-128"/>
              </a:rPr>
              <a:pPr>
                <a:spcBef>
                  <a:spcPct val="0"/>
                </a:spcBef>
              </a:pPr>
              <a:t>21</a:t>
            </a:fld>
            <a:endParaRPr lang="en-US" altLang="ja-JP" smtClean="0">
              <a:ea typeface="ＭＳ Ｐゴシック" panose="020B0600070205080204" pitchFamily="50" charset="-128"/>
            </a:endParaRPr>
          </a:p>
        </p:txBody>
      </p:sp>
      <p:sp>
        <p:nvSpPr>
          <p:cNvPr id="48131" name="Rectangle 2"/>
          <p:cNvSpPr>
            <a:spLocks noRo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48133"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67E1CE62-C78F-4B2D-BF61-316A0FAACB12}" type="slidenum">
              <a:rPr lang="en-US" altLang="ja-JP" smtClean="0">
                <a:ea typeface="ＭＳ Ｐゴシック" panose="020B0600070205080204" pitchFamily="50" charset="-128"/>
              </a:rPr>
              <a:pPr>
                <a:spcBef>
                  <a:spcPct val="0"/>
                </a:spcBef>
              </a:pPr>
              <a:t>22</a:t>
            </a:fld>
            <a:endParaRPr lang="en-US" altLang="ja-JP" smtClean="0">
              <a:ea typeface="ＭＳ Ｐゴシック" panose="020B0600070205080204" pitchFamily="50" charset="-128"/>
            </a:endParaRPr>
          </a:p>
        </p:txBody>
      </p:sp>
      <p:sp>
        <p:nvSpPr>
          <p:cNvPr id="50179" name="Rectangle 2"/>
          <p:cNvSpPr>
            <a:spLocks noRo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50181"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CA66285D-AE03-457D-AF91-F525337AC6A6}" type="slidenum">
              <a:rPr lang="en-US" altLang="ja-JP" smtClean="0">
                <a:ea typeface="ＭＳ Ｐゴシック" panose="020B0600070205080204" pitchFamily="50" charset="-128"/>
              </a:rPr>
              <a:pPr>
                <a:spcBef>
                  <a:spcPct val="0"/>
                </a:spcBef>
              </a:pPr>
              <a:t>23</a:t>
            </a:fld>
            <a:endParaRPr lang="en-US" altLang="ja-JP" smtClean="0">
              <a:ea typeface="ＭＳ Ｐゴシック" panose="020B0600070205080204" pitchFamily="50" charset="-128"/>
            </a:endParaRPr>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52229"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AC29F1D3-0A39-4040-9635-80C6D96E184F}" type="slidenum">
              <a:rPr lang="en-US" altLang="ja-JP" smtClean="0">
                <a:ea typeface="ＭＳ Ｐゴシック" panose="020B0600070205080204" pitchFamily="50" charset="-128"/>
              </a:rPr>
              <a:pPr>
                <a:spcBef>
                  <a:spcPct val="0"/>
                </a:spcBef>
              </a:pPr>
              <a:t>24</a:t>
            </a:fld>
            <a:endParaRPr lang="en-US" altLang="ja-JP" smtClean="0">
              <a:ea typeface="ＭＳ Ｐゴシック" panose="020B0600070205080204" pitchFamily="50" charset="-128"/>
            </a:endParaRPr>
          </a:p>
        </p:txBody>
      </p:sp>
      <p:sp>
        <p:nvSpPr>
          <p:cNvPr id="54275" name="Rectangle 2"/>
          <p:cNvSpPr>
            <a:spLocks noRo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54277"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A794C3B2-B62C-422B-8560-828118C20604}" type="slidenum">
              <a:rPr lang="en-US" altLang="ja-JP" smtClean="0">
                <a:ea typeface="ＭＳ Ｐゴシック" panose="020B0600070205080204" pitchFamily="50" charset="-128"/>
              </a:rPr>
              <a:pPr>
                <a:spcBef>
                  <a:spcPct val="0"/>
                </a:spcBef>
              </a:pPr>
              <a:t>25</a:t>
            </a:fld>
            <a:endParaRPr lang="en-US" altLang="ja-JP" smtClean="0">
              <a:ea typeface="ＭＳ Ｐゴシック" panose="020B0600070205080204" pitchFamily="50" charset="-128"/>
            </a:endParaRPr>
          </a:p>
        </p:txBody>
      </p:sp>
      <p:sp>
        <p:nvSpPr>
          <p:cNvPr id="56323" name="Rectangle 2"/>
          <p:cNvSpPr>
            <a:spLocks noRo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56325"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333FAF1F-039D-444B-8795-861D730937A6}" type="slidenum">
              <a:rPr lang="en-US" altLang="ja-JP" smtClean="0">
                <a:ea typeface="ＭＳ Ｐゴシック" panose="020B0600070205080204" pitchFamily="50" charset="-128"/>
              </a:rPr>
              <a:pPr>
                <a:spcBef>
                  <a:spcPct val="0"/>
                </a:spcBef>
              </a:pPr>
              <a:t>26</a:t>
            </a:fld>
            <a:endParaRPr lang="en-US" altLang="ja-JP" smtClean="0">
              <a:ea typeface="ＭＳ Ｐゴシック" panose="020B0600070205080204" pitchFamily="50" charset="-128"/>
            </a:endParaRPr>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58373"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C168C217-8A5B-42C1-87AA-08D5629DC130}" type="slidenum">
              <a:rPr lang="en-US" altLang="ja-JP" smtClean="0">
                <a:ea typeface="ＭＳ Ｐゴシック" panose="020B0600070205080204" pitchFamily="50" charset="-128"/>
              </a:rPr>
              <a:pPr>
                <a:spcBef>
                  <a:spcPct val="0"/>
                </a:spcBef>
              </a:pPr>
              <a:t>27</a:t>
            </a:fld>
            <a:endParaRPr lang="en-US" altLang="ja-JP" smtClean="0">
              <a:ea typeface="ＭＳ Ｐゴシック" panose="020B0600070205080204" pitchFamily="50" charset="-128"/>
            </a:endParaRPr>
          </a:p>
        </p:txBody>
      </p:sp>
      <p:sp>
        <p:nvSpPr>
          <p:cNvPr id="60419" name="Rectangle 2"/>
          <p:cNvSpPr>
            <a:spLocks noRo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60421"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8B9A9CC5-5631-4B71-B4FA-2B22D99E3925}" type="slidenum">
              <a:rPr lang="en-US" altLang="ja-JP" smtClean="0">
                <a:ea typeface="ＭＳ Ｐゴシック" panose="020B0600070205080204" pitchFamily="50" charset="-128"/>
              </a:rPr>
              <a:pPr>
                <a:spcBef>
                  <a:spcPct val="0"/>
                </a:spcBef>
              </a:pPr>
              <a:t>28</a:t>
            </a:fld>
            <a:endParaRPr lang="en-US" altLang="ja-JP" smtClean="0">
              <a:ea typeface="ＭＳ Ｐゴシック" panose="020B0600070205080204" pitchFamily="50" charset="-128"/>
            </a:endParaRPr>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62469"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EC228DCD-B501-47C2-BB6C-CBCA450143F1}" type="slidenum">
              <a:rPr lang="en-US" altLang="ja-JP" smtClean="0">
                <a:ea typeface="ＭＳ Ｐゴシック" panose="020B0600070205080204" pitchFamily="50" charset="-128"/>
              </a:rPr>
              <a:pPr>
                <a:spcBef>
                  <a:spcPct val="0"/>
                </a:spcBef>
              </a:pPr>
              <a:t>29</a:t>
            </a:fld>
            <a:endParaRPr lang="en-US" altLang="ja-JP" smtClean="0">
              <a:ea typeface="ＭＳ Ｐゴシック" panose="020B0600070205080204" pitchFamily="50" charset="-128"/>
            </a:endParaRPr>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64517"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E6BB45D8-5EF9-40FD-B8C3-1F84C9998E38}" type="slidenum">
              <a:rPr lang="en-US" altLang="ja-JP" smtClean="0">
                <a:ea typeface="ＭＳ Ｐゴシック" panose="020B0600070205080204" pitchFamily="50" charset="-128"/>
              </a:rPr>
              <a:pPr>
                <a:spcBef>
                  <a:spcPct val="0"/>
                </a:spcBef>
              </a:pPr>
              <a:t>3</a:t>
            </a:fld>
            <a:endParaRPr lang="en-US" altLang="ja-JP" smtClean="0">
              <a:ea typeface="ＭＳ Ｐゴシック" panose="020B0600070205080204" pitchFamily="50" charset="-128"/>
            </a:endParaRPr>
          </a:p>
        </p:txBody>
      </p:sp>
      <p:sp>
        <p:nvSpPr>
          <p:cNvPr id="11267" name="Rectangle 2"/>
          <p:cNvSpPr>
            <a:spLocks noRo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11269"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425BBD2-B986-42A7-974B-6C7EF0EEBA4B}" type="slidenum">
              <a:rPr lang="en-US" altLang="ja-JP" smtClean="0">
                <a:ea typeface="ＭＳ Ｐゴシック" panose="020B0600070205080204" pitchFamily="50" charset="-128"/>
              </a:rPr>
              <a:pPr>
                <a:spcBef>
                  <a:spcPct val="0"/>
                </a:spcBef>
              </a:pPr>
              <a:t>30</a:t>
            </a:fld>
            <a:endParaRPr lang="en-US" altLang="ja-JP" smtClean="0">
              <a:ea typeface="ＭＳ Ｐゴシック" panose="020B0600070205080204" pitchFamily="50" charset="-128"/>
            </a:endParaRPr>
          </a:p>
        </p:txBody>
      </p:sp>
      <p:sp>
        <p:nvSpPr>
          <p:cNvPr id="66563" name="Rectangle 2"/>
          <p:cNvSpPr>
            <a:spLocks noRo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66565"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5ACFADE-F279-4C42-9E87-1DC641FEED1E}" type="slidenum">
              <a:rPr lang="en-US" altLang="ja-JP" smtClean="0">
                <a:ea typeface="ＭＳ Ｐゴシック" panose="020B0600070205080204" pitchFamily="50" charset="-128"/>
              </a:rPr>
              <a:pPr>
                <a:spcBef>
                  <a:spcPct val="0"/>
                </a:spcBef>
              </a:pPr>
              <a:t>31</a:t>
            </a:fld>
            <a:endParaRPr lang="en-US" altLang="ja-JP" smtClean="0">
              <a:ea typeface="ＭＳ Ｐゴシック" panose="020B0600070205080204" pitchFamily="50" charset="-128"/>
            </a:endParaRPr>
          </a:p>
        </p:txBody>
      </p:sp>
      <p:sp>
        <p:nvSpPr>
          <p:cNvPr id="68611" name="Rectangle 2"/>
          <p:cNvSpPr>
            <a:spLocks noRo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68613"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C9C4074C-7D44-4A1A-B67F-92F384C9F0E7}" type="slidenum">
              <a:rPr lang="en-US" altLang="ja-JP" smtClean="0">
                <a:ea typeface="ＭＳ Ｐゴシック" panose="020B0600070205080204" pitchFamily="50" charset="-128"/>
              </a:rPr>
              <a:pPr>
                <a:spcBef>
                  <a:spcPct val="0"/>
                </a:spcBef>
              </a:pPr>
              <a:t>32</a:t>
            </a:fld>
            <a:endParaRPr lang="en-US" altLang="ja-JP" smtClean="0">
              <a:ea typeface="ＭＳ Ｐゴシック" panose="020B0600070205080204" pitchFamily="50" charset="-128"/>
            </a:endParaRPr>
          </a:p>
        </p:txBody>
      </p:sp>
      <p:sp>
        <p:nvSpPr>
          <p:cNvPr id="70659" name="Rectangle 2"/>
          <p:cNvSpPr>
            <a:spLocks noRo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70661"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AC080A72-D3B3-4844-ABA4-D1D4ECBD000E}" type="slidenum">
              <a:rPr lang="en-US" altLang="ja-JP" smtClean="0">
                <a:ea typeface="ＭＳ Ｐゴシック" panose="020B0600070205080204" pitchFamily="50" charset="-128"/>
              </a:rPr>
              <a:pPr>
                <a:spcBef>
                  <a:spcPct val="0"/>
                </a:spcBef>
              </a:pPr>
              <a:t>33</a:t>
            </a:fld>
            <a:endParaRPr lang="en-US" altLang="ja-JP" smtClean="0">
              <a:ea typeface="ＭＳ Ｐゴシック" panose="020B0600070205080204" pitchFamily="50" charset="-128"/>
            </a:endParaRPr>
          </a:p>
        </p:txBody>
      </p:sp>
      <p:sp>
        <p:nvSpPr>
          <p:cNvPr id="72707" name="Rectangle 2"/>
          <p:cNvSpPr>
            <a:spLocks noRo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72709"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4F429D30-3E9C-4198-914C-F055EE2EB0F5}" type="slidenum">
              <a:rPr lang="en-US" altLang="ja-JP" smtClean="0">
                <a:ea typeface="ＭＳ Ｐゴシック" panose="020B0600070205080204" pitchFamily="50" charset="-128"/>
              </a:rPr>
              <a:pPr>
                <a:spcBef>
                  <a:spcPct val="0"/>
                </a:spcBef>
              </a:pPr>
              <a:t>34</a:t>
            </a:fld>
            <a:endParaRPr lang="en-US" altLang="ja-JP" smtClean="0">
              <a:ea typeface="ＭＳ Ｐゴシック" panose="020B0600070205080204" pitchFamily="50" charset="-128"/>
            </a:endParaRPr>
          </a:p>
        </p:txBody>
      </p:sp>
      <p:sp>
        <p:nvSpPr>
          <p:cNvPr id="74755" name="Rectangle 2"/>
          <p:cNvSpPr>
            <a:spLocks noRo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74757"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133063DD-4B40-4FF2-AC1C-A699E0D37ECD}" type="slidenum">
              <a:rPr lang="en-US" altLang="ja-JP" smtClean="0">
                <a:ea typeface="ＭＳ Ｐゴシック" panose="020B0600070205080204" pitchFamily="50" charset="-128"/>
              </a:rPr>
              <a:pPr>
                <a:spcBef>
                  <a:spcPct val="0"/>
                </a:spcBef>
              </a:pPr>
              <a:t>35</a:t>
            </a:fld>
            <a:endParaRPr lang="en-US" altLang="ja-JP" smtClean="0">
              <a:ea typeface="ＭＳ Ｐゴシック" panose="020B0600070205080204" pitchFamily="50" charset="-128"/>
            </a:endParaRPr>
          </a:p>
        </p:txBody>
      </p:sp>
      <p:sp>
        <p:nvSpPr>
          <p:cNvPr id="76803" name="Rectangle 2"/>
          <p:cNvSpPr>
            <a:spLocks noRo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76805"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6DDB6A6-C37F-4DC7-8D6C-C5051A1CCB3B}" type="slidenum">
              <a:rPr lang="en-US" altLang="ja-JP" smtClean="0">
                <a:ea typeface="ＭＳ Ｐゴシック" panose="020B0600070205080204" pitchFamily="50" charset="-128"/>
              </a:rPr>
              <a:pPr>
                <a:spcBef>
                  <a:spcPct val="0"/>
                </a:spcBef>
              </a:pPr>
              <a:t>38</a:t>
            </a:fld>
            <a:endParaRPr lang="en-US" altLang="ja-JP" smtClean="0">
              <a:ea typeface="ＭＳ Ｐゴシック" panose="020B0600070205080204" pitchFamily="50" charset="-128"/>
            </a:endParaRPr>
          </a:p>
        </p:txBody>
      </p:sp>
      <p:sp>
        <p:nvSpPr>
          <p:cNvPr id="80899" name="Rectangle 2"/>
          <p:cNvSpPr>
            <a:spLocks noRo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80901"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4119917B-8CB1-4F03-973F-8C7E29F86A4E}" type="slidenum">
              <a:rPr lang="en-US" altLang="ja-JP" smtClean="0">
                <a:ea typeface="ＭＳ Ｐゴシック" panose="020B0600070205080204" pitchFamily="50" charset="-128"/>
              </a:rPr>
              <a:pPr>
                <a:spcBef>
                  <a:spcPct val="0"/>
                </a:spcBef>
              </a:pPr>
              <a:t>39</a:t>
            </a:fld>
            <a:endParaRPr lang="en-US" altLang="ja-JP" smtClean="0">
              <a:ea typeface="ＭＳ Ｐゴシック" panose="020B0600070205080204" pitchFamily="50" charset="-128"/>
            </a:endParaRPr>
          </a:p>
        </p:txBody>
      </p:sp>
      <p:sp>
        <p:nvSpPr>
          <p:cNvPr id="82947" name="Rectangle 2"/>
          <p:cNvSpPr>
            <a:spLocks noRo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82949"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6379535D-6F66-4018-B3BF-BA5B5B9D0B5A}" type="slidenum">
              <a:rPr lang="en-US" altLang="ja-JP" smtClean="0">
                <a:ea typeface="ＭＳ Ｐゴシック" panose="020B0600070205080204" pitchFamily="50" charset="-128"/>
              </a:rPr>
              <a:pPr>
                <a:spcBef>
                  <a:spcPct val="0"/>
                </a:spcBef>
              </a:pPr>
              <a:t>40</a:t>
            </a:fld>
            <a:endParaRPr lang="en-US" altLang="ja-JP" smtClean="0">
              <a:ea typeface="ＭＳ Ｐゴシック" panose="020B0600070205080204" pitchFamily="50" charset="-128"/>
            </a:endParaRPr>
          </a:p>
        </p:txBody>
      </p:sp>
      <p:sp>
        <p:nvSpPr>
          <p:cNvPr id="84995" name="Rectangle 2"/>
          <p:cNvSpPr>
            <a:spLocks noRo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84997"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B0E5D426-8587-449F-9394-66CA2AC1CE15}" type="slidenum">
              <a:rPr lang="en-US" altLang="ja-JP" smtClean="0">
                <a:ea typeface="ＭＳ Ｐゴシック" panose="020B0600070205080204" pitchFamily="50" charset="-128"/>
              </a:rPr>
              <a:pPr>
                <a:spcBef>
                  <a:spcPct val="0"/>
                </a:spcBef>
              </a:pPr>
              <a:t>41</a:t>
            </a:fld>
            <a:endParaRPr lang="en-US" altLang="ja-JP" smtClean="0">
              <a:ea typeface="ＭＳ Ｐゴシック" panose="020B0600070205080204" pitchFamily="50" charset="-128"/>
            </a:endParaRPr>
          </a:p>
        </p:txBody>
      </p:sp>
      <p:sp>
        <p:nvSpPr>
          <p:cNvPr id="87043" name="Rectangle 2"/>
          <p:cNvSpPr>
            <a:spLocks noRo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87045"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A8EB8B49-F5FC-441F-9888-C73A96F748E0}" type="slidenum">
              <a:rPr lang="en-US" altLang="ja-JP" smtClean="0">
                <a:ea typeface="ＭＳ Ｐゴシック" panose="020B0600070205080204" pitchFamily="50" charset="-128"/>
              </a:rPr>
              <a:pPr>
                <a:spcBef>
                  <a:spcPct val="0"/>
                </a:spcBef>
              </a:pPr>
              <a:t>4</a:t>
            </a:fld>
            <a:endParaRPr lang="en-US" altLang="ja-JP" smtClean="0">
              <a:ea typeface="ＭＳ Ｐゴシック" panose="020B0600070205080204" pitchFamily="50" charset="-128"/>
            </a:endParaRPr>
          </a:p>
        </p:txBody>
      </p:sp>
      <p:sp>
        <p:nvSpPr>
          <p:cNvPr id="13315" name="Rectangle 2"/>
          <p:cNvSpPr>
            <a:spLocks noRo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13317"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D8343CA7-1929-4733-AC74-C2C0321D273D}" type="slidenum">
              <a:rPr lang="en-US" altLang="ja-JP" smtClean="0">
                <a:ea typeface="ＭＳ Ｐゴシック" panose="020B0600070205080204" pitchFamily="50" charset="-128"/>
              </a:rPr>
              <a:pPr>
                <a:spcBef>
                  <a:spcPct val="0"/>
                </a:spcBef>
              </a:pPr>
              <a:t>42</a:t>
            </a:fld>
            <a:endParaRPr lang="en-US" altLang="ja-JP" smtClean="0">
              <a:ea typeface="ＭＳ Ｐゴシック" panose="020B0600070205080204" pitchFamily="50" charset="-128"/>
            </a:endParaRPr>
          </a:p>
        </p:txBody>
      </p:sp>
      <p:sp>
        <p:nvSpPr>
          <p:cNvPr id="89091" name="Rectangle 2"/>
          <p:cNvSpPr>
            <a:spLocks noRo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89093"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709CECF3-CF4B-4034-8B88-F508901E1677}" type="slidenum">
              <a:rPr lang="en-US" altLang="ja-JP" smtClean="0">
                <a:ea typeface="ＭＳ Ｐゴシック" panose="020B0600070205080204" pitchFamily="50" charset="-128"/>
              </a:rPr>
              <a:pPr>
                <a:spcBef>
                  <a:spcPct val="0"/>
                </a:spcBef>
              </a:pPr>
              <a:t>43</a:t>
            </a:fld>
            <a:endParaRPr lang="en-US" altLang="ja-JP" smtClean="0">
              <a:ea typeface="ＭＳ Ｐゴシック" panose="020B0600070205080204" pitchFamily="50" charset="-128"/>
            </a:endParaRPr>
          </a:p>
        </p:txBody>
      </p:sp>
      <p:sp>
        <p:nvSpPr>
          <p:cNvPr id="91139" name="Rectangle 2"/>
          <p:cNvSpPr>
            <a:spLocks noRo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91141"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3CA7AB47-0475-4093-99BE-3403665FC888}" type="slidenum">
              <a:rPr lang="en-US" altLang="ja-JP" smtClean="0">
                <a:ea typeface="ＭＳ Ｐゴシック" panose="020B0600070205080204" pitchFamily="50" charset="-128"/>
              </a:rPr>
              <a:pPr>
                <a:spcBef>
                  <a:spcPct val="0"/>
                </a:spcBef>
              </a:pPr>
              <a:t>44</a:t>
            </a:fld>
            <a:endParaRPr lang="en-US" altLang="ja-JP" smtClean="0">
              <a:ea typeface="ＭＳ Ｐゴシック" panose="020B0600070205080204" pitchFamily="50" charset="-128"/>
            </a:endParaRPr>
          </a:p>
        </p:txBody>
      </p:sp>
      <p:sp>
        <p:nvSpPr>
          <p:cNvPr id="93187" name="Rectangle 2"/>
          <p:cNvSpPr>
            <a:spLocks noRo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93189"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9D19C0D3-25A4-4DAA-83C8-2B879FF1E48E}" type="slidenum">
              <a:rPr lang="en-US" altLang="ja-JP" smtClean="0">
                <a:ea typeface="ＭＳ Ｐゴシック" panose="020B0600070205080204" pitchFamily="50" charset="-128"/>
              </a:rPr>
              <a:pPr>
                <a:spcBef>
                  <a:spcPct val="0"/>
                </a:spcBef>
              </a:pPr>
              <a:t>45</a:t>
            </a:fld>
            <a:endParaRPr lang="en-US" altLang="ja-JP" smtClean="0">
              <a:ea typeface="ＭＳ Ｐゴシック" panose="020B0600070205080204" pitchFamily="50" charset="-128"/>
            </a:endParaRPr>
          </a:p>
        </p:txBody>
      </p:sp>
      <p:sp>
        <p:nvSpPr>
          <p:cNvPr id="95235" name="Rectangle 2"/>
          <p:cNvSpPr>
            <a:spLocks noRo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95237"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4498D860-D643-43C0-8F4D-5E435795757C}" type="slidenum">
              <a:rPr lang="en-US" altLang="ja-JP" smtClean="0">
                <a:ea typeface="ＭＳ Ｐゴシック" panose="020B0600070205080204" pitchFamily="50" charset="-128"/>
              </a:rPr>
              <a:pPr>
                <a:spcBef>
                  <a:spcPct val="0"/>
                </a:spcBef>
              </a:pPr>
              <a:t>46</a:t>
            </a:fld>
            <a:endParaRPr lang="en-US" altLang="ja-JP" smtClean="0">
              <a:ea typeface="ＭＳ Ｐゴシック" panose="020B0600070205080204" pitchFamily="50" charset="-128"/>
            </a:endParaRPr>
          </a:p>
        </p:txBody>
      </p:sp>
      <p:sp>
        <p:nvSpPr>
          <p:cNvPr id="97283" name="Rectangle 2"/>
          <p:cNvSpPr>
            <a:spLocks noRo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97285"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EC0BB946-BE0D-486A-907E-D47BD0A2A742}" type="slidenum">
              <a:rPr lang="en-US" altLang="ja-JP" smtClean="0">
                <a:ea typeface="ＭＳ Ｐゴシック" panose="020B0600070205080204" pitchFamily="50" charset="-128"/>
              </a:rPr>
              <a:pPr>
                <a:spcBef>
                  <a:spcPct val="0"/>
                </a:spcBef>
              </a:pPr>
              <a:t>47</a:t>
            </a:fld>
            <a:endParaRPr lang="en-US" altLang="ja-JP" smtClean="0">
              <a:ea typeface="ＭＳ Ｐゴシック" panose="020B0600070205080204" pitchFamily="50" charset="-128"/>
            </a:endParaRPr>
          </a:p>
        </p:txBody>
      </p:sp>
      <p:sp>
        <p:nvSpPr>
          <p:cNvPr id="99331" name="Rectangle 2"/>
          <p:cNvSpPr>
            <a:spLocks noRo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99333"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8B2BEF56-B181-44B7-9058-F9F3CED7B35C}" type="slidenum">
              <a:rPr lang="en-US" altLang="ja-JP" smtClean="0">
                <a:ea typeface="ＭＳ Ｐゴシック" panose="020B0600070205080204" pitchFamily="50" charset="-128"/>
              </a:rPr>
              <a:pPr>
                <a:spcBef>
                  <a:spcPct val="0"/>
                </a:spcBef>
              </a:pPr>
              <a:t>48</a:t>
            </a:fld>
            <a:endParaRPr lang="en-US" altLang="ja-JP" smtClean="0">
              <a:ea typeface="ＭＳ Ｐゴシック" panose="020B0600070205080204" pitchFamily="50" charset="-128"/>
            </a:endParaRPr>
          </a:p>
        </p:txBody>
      </p:sp>
      <p:sp>
        <p:nvSpPr>
          <p:cNvPr id="101379" name="Rectangle 2"/>
          <p:cNvSpPr>
            <a:spLocks noRo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101381"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1F7F61DA-8EA2-4D90-BEFE-F48DE70996F1}" type="slidenum">
              <a:rPr lang="en-US" altLang="ja-JP" smtClean="0">
                <a:ea typeface="ＭＳ Ｐゴシック" panose="020B0600070205080204" pitchFamily="50" charset="-128"/>
              </a:rPr>
              <a:pPr>
                <a:spcBef>
                  <a:spcPct val="0"/>
                </a:spcBef>
              </a:pPr>
              <a:t>49</a:t>
            </a:fld>
            <a:endParaRPr lang="en-US" altLang="ja-JP" smtClean="0">
              <a:ea typeface="ＭＳ Ｐゴシック" panose="020B0600070205080204" pitchFamily="50" charset="-128"/>
            </a:endParaRPr>
          </a:p>
        </p:txBody>
      </p:sp>
      <p:sp>
        <p:nvSpPr>
          <p:cNvPr id="103427" name="Rectangle 2"/>
          <p:cNvSpPr>
            <a:spLocks noRo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103429"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8534C5C9-B829-4297-88B4-CA66F71EBA62}" type="slidenum">
              <a:rPr lang="en-US" altLang="ja-JP" smtClean="0">
                <a:ea typeface="ＭＳ Ｐゴシック" panose="020B0600070205080204" pitchFamily="50" charset="-128"/>
              </a:rPr>
              <a:pPr>
                <a:spcBef>
                  <a:spcPct val="0"/>
                </a:spcBef>
              </a:pPr>
              <a:t>50</a:t>
            </a:fld>
            <a:endParaRPr lang="en-US" altLang="ja-JP" smtClean="0">
              <a:ea typeface="ＭＳ Ｐゴシック" panose="020B0600070205080204" pitchFamily="50" charset="-128"/>
            </a:endParaRPr>
          </a:p>
        </p:txBody>
      </p:sp>
      <p:sp>
        <p:nvSpPr>
          <p:cNvPr id="105475" name="Rectangle 2"/>
          <p:cNvSpPr>
            <a:spLocks noRo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105477"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03CA0748-2309-4B88-B997-9A10515E2599}" type="slidenum">
              <a:rPr lang="en-US" altLang="ja-JP" smtClean="0">
                <a:ea typeface="ＭＳ Ｐゴシック" panose="020B0600070205080204" pitchFamily="50" charset="-128"/>
              </a:rPr>
              <a:pPr>
                <a:spcBef>
                  <a:spcPct val="0"/>
                </a:spcBef>
              </a:pPr>
              <a:t>51</a:t>
            </a:fld>
            <a:endParaRPr lang="en-US" altLang="ja-JP" smtClean="0">
              <a:ea typeface="ＭＳ Ｐゴシック" panose="020B0600070205080204" pitchFamily="50" charset="-128"/>
            </a:endParaRPr>
          </a:p>
        </p:txBody>
      </p:sp>
      <p:sp>
        <p:nvSpPr>
          <p:cNvPr id="107523" name="Rectangle 2"/>
          <p:cNvSpPr>
            <a:spLocks noRo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107525"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1AEDF29A-28FC-49C2-95CD-98E107936AA3}" type="slidenum">
              <a:rPr lang="en-US" altLang="ja-JP" smtClean="0">
                <a:ea typeface="ＭＳ Ｐゴシック" panose="020B0600070205080204" pitchFamily="50" charset="-128"/>
              </a:rPr>
              <a:pPr>
                <a:spcBef>
                  <a:spcPct val="0"/>
                </a:spcBef>
              </a:pPr>
              <a:t>5</a:t>
            </a:fld>
            <a:endParaRPr lang="en-US" altLang="ja-JP" smtClean="0">
              <a:ea typeface="ＭＳ Ｐゴシック" panose="020B0600070205080204" pitchFamily="50" charset="-128"/>
            </a:endParaRPr>
          </a:p>
        </p:txBody>
      </p:sp>
      <p:sp>
        <p:nvSpPr>
          <p:cNvPr id="15363" name="Rectangle 2"/>
          <p:cNvSpPr>
            <a:spLocks noRo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15365"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3F70F672-624E-41E1-99BD-F79A47D9C951}" type="slidenum">
              <a:rPr lang="en-US" altLang="ja-JP" smtClean="0">
                <a:ea typeface="ＭＳ Ｐゴシック" panose="020B0600070205080204" pitchFamily="50" charset="-128"/>
              </a:rPr>
              <a:pPr>
                <a:spcBef>
                  <a:spcPct val="0"/>
                </a:spcBef>
              </a:pPr>
              <a:t>52</a:t>
            </a:fld>
            <a:endParaRPr lang="en-US" altLang="ja-JP" smtClean="0">
              <a:ea typeface="ＭＳ Ｐゴシック" panose="020B0600070205080204" pitchFamily="50" charset="-128"/>
            </a:endParaRPr>
          </a:p>
        </p:txBody>
      </p:sp>
      <p:sp>
        <p:nvSpPr>
          <p:cNvPr id="109571" name="Rectangle 2"/>
          <p:cNvSpPr>
            <a:spLocks noRo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109573"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403B2829-F9C2-4F6B-AFD4-31F90E5412A8}" type="slidenum">
              <a:rPr lang="en-US" altLang="ja-JP" smtClean="0">
                <a:ea typeface="ＭＳ Ｐゴシック" panose="020B0600070205080204" pitchFamily="50" charset="-128"/>
              </a:rPr>
              <a:pPr>
                <a:spcBef>
                  <a:spcPct val="0"/>
                </a:spcBef>
              </a:pPr>
              <a:t>53</a:t>
            </a:fld>
            <a:endParaRPr lang="en-US" altLang="ja-JP" smtClean="0">
              <a:ea typeface="ＭＳ Ｐゴシック" panose="020B0600070205080204" pitchFamily="50" charset="-128"/>
            </a:endParaRPr>
          </a:p>
        </p:txBody>
      </p:sp>
      <p:sp>
        <p:nvSpPr>
          <p:cNvPr id="111619" name="Rectangle 2"/>
          <p:cNvSpPr>
            <a:spLocks noRo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111621"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B50C3CB-529D-4A14-9EE9-751B91BDE7FB}" type="slidenum">
              <a:rPr lang="en-US" altLang="ja-JP" smtClean="0">
                <a:ea typeface="ＭＳ Ｐゴシック" panose="020B0600070205080204" pitchFamily="50" charset="-128"/>
              </a:rPr>
              <a:pPr>
                <a:spcBef>
                  <a:spcPct val="0"/>
                </a:spcBef>
              </a:pPr>
              <a:t>54</a:t>
            </a:fld>
            <a:endParaRPr lang="en-US" altLang="ja-JP" smtClean="0">
              <a:ea typeface="ＭＳ Ｐゴシック" panose="020B0600070205080204" pitchFamily="50" charset="-128"/>
            </a:endParaRPr>
          </a:p>
        </p:txBody>
      </p:sp>
      <p:sp>
        <p:nvSpPr>
          <p:cNvPr id="113667" name="Rectangle 2"/>
          <p:cNvSpPr>
            <a:spLocks noRo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113669"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BC28071B-5604-4EA9-BF7D-C7BFD54C4773}" type="slidenum">
              <a:rPr lang="en-US" altLang="ja-JP" smtClean="0">
                <a:ea typeface="ＭＳ Ｐゴシック" panose="020B0600070205080204" pitchFamily="50" charset="-128"/>
              </a:rPr>
              <a:pPr>
                <a:spcBef>
                  <a:spcPct val="0"/>
                </a:spcBef>
              </a:pPr>
              <a:t>55</a:t>
            </a:fld>
            <a:endParaRPr lang="en-US" altLang="ja-JP" smtClean="0">
              <a:ea typeface="ＭＳ Ｐゴシック" panose="020B0600070205080204" pitchFamily="50" charset="-128"/>
            </a:endParaRPr>
          </a:p>
        </p:txBody>
      </p:sp>
      <p:sp>
        <p:nvSpPr>
          <p:cNvPr id="115715" name="Rectangle 2"/>
          <p:cNvSpPr>
            <a:spLocks noRo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115717"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81962BE2-6E62-49BD-8D78-447FD483E18D}" type="slidenum">
              <a:rPr lang="en-US" altLang="ja-JP" smtClean="0">
                <a:ea typeface="ＭＳ Ｐゴシック" panose="020B0600070205080204" pitchFamily="50" charset="-128"/>
              </a:rPr>
              <a:pPr>
                <a:spcBef>
                  <a:spcPct val="0"/>
                </a:spcBef>
              </a:pPr>
              <a:t>56</a:t>
            </a:fld>
            <a:endParaRPr lang="en-US" altLang="ja-JP" smtClean="0">
              <a:ea typeface="ＭＳ Ｐゴシック" panose="020B0600070205080204" pitchFamily="50" charset="-128"/>
            </a:endParaRPr>
          </a:p>
        </p:txBody>
      </p:sp>
      <p:sp>
        <p:nvSpPr>
          <p:cNvPr id="117763" name="Rectangle 2"/>
          <p:cNvSpPr>
            <a:spLocks noRo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117765"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C3E13F9B-B504-4535-8D97-A049F8893D0D}" type="slidenum">
              <a:rPr lang="en-US" altLang="ja-JP" smtClean="0">
                <a:ea typeface="ＭＳ Ｐゴシック" panose="020B0600070205080204" pitchFamily="50" charset="-128"/>
              </a:rPr>
              <a:pPr>
                <a:spcBef>
                  <a:spcPct val="0"/>
                </a:spcBef>
              </a:pPr>
              <a:t>57</a:t>
            </a:fld>
            <a:endParaRPr lang="en-US" altLang="ja-JP" smtClean="0">
              <a:ea typeface="ＭＳ Ｐゴシック" panose="020B0600070205080204" pitchFamily="50" charset="-128"/>
            </a:endParaRPr>
          </a:p>
        </p:txBody>
      </p:sp>
      <p:sp>
        <p:nvSpPr>
          <p:cNvPr id="119811" name="Rectangle 2"/>
          <p:cNvSpPr>
            <a:spLocks noRo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119813"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03E5133B-86D1-45E2-8639-B184F14EA7B4}" type="slidenum">
              <a:rPr lang="en-US" altLang="ja-JP" smtClean="0">
                <a:ea typeface="ＭＳ Ｐゴシック" panose="020B0600070205080204" pitchFamily="50" charset="-128"/>
              </a:rPr>
              <a:pPr>
                <a:spcBef>
                  <a:spcPct val="0"/>
                </a:spcBef>
              </a:pPr>
              <a:t>58</a:t>
            </a:fld>
            <a:endParaRPr lang="en-US" altLang="ja-JP" smtClean="0">
              <a:ea typeface="ＭＳ Ｐゴシック" panose="020B0600070205080204" pitchFamily="50" charset="-128"/>
            </a:endParaRPr>
          </a:p>
        </p:txBody>
      </p:sp>
      <p:sp>
        <p:nvSpPr>
          <p:cNvPr id="121859" name="Rectangle 2"/>
          <p:cNvSpPr>
            <a:spLocks noRo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121861"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D96711BE-C945-445F-8402-DC2B3225DE43}" type="slidenum">
              <a:rPr lang="en-US" altLang="ja-JP" smtClean="0">
                <a:ea typeface="ＭＳ Ｐゴシック" panose="020B0600070205080204" pitchFamily="50" charset="-128"/>
              </a:rPr>
              <a:pPr>
                <a:spcBef>
                  <a:spcPct val="0"/>
                </a:spcBef>
              </a:pPr>
              <a:t>59</a:t>
            </a:fld>
            <a:endParaRPr lang="en-US" altLang="ja-JP" smtClean="0">
              <a:ea typeface="ＭＳ Ｐゴシック" panose="020B0600070205080204" pitchFamily="50" charset="-128"/>
            </a:endParaRPr>
          </a:p>
        </p:txBody>
      </p:sp>
      <p:sp>
        <p:nvSpPr>
          <p:cNvPr id="123907" name="Rectangle 2"/>
          <p:cNvSpPr>
            <a:spLocks noRo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123909"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B573E6A3-644F-4745-85DD-F16CB911612E}" type="slidenum">
              <a:rPr lang="en-US" altLang="ja-JP" smtClean="0">
                <a:ea typeface="ＭＳ Ｐゴシック" panose="020B0600070205080204" pitchFamily="50" charset="-128"/>
              </a:rPr>
              <a:pPr>
                <a:spcBef>
                  <a:spcPct val="0"/>
                </a:spcBef>
              </a:pPr>
              <a:t>60</a:t>
            </a:fld>
            <a:endParaRPr lang="en-US" altLang="ja-JP" smtClean="0">
              <a:ea typeface="ＭＳ Ｐゴシック" panose="020B0600070205080204" pitchFamily="50" charset="-128"/>
            </a:endParaRPr>
          </a:p>
        </p:txBody>
      </p:sp>
      <p:sp>
        <p:nvSpPr>
          <p:cNvPr id="125955" name="Rectangle 2"/>
          <p:cNvSpPr>
            <a:spLocks noRo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125957"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B6269EBE-A8EA-4D3E-97AA-65161924920E}" type="slidenum">
              <a:rPr lang="en-US" altLang="ja-JP" smtClean="0">
                <a:ea typeface="ＭＳ Ｐゴシック" panose="020B0600070205080204" pitchFamily="50" charset="-128"/>
              </a:rPr>
              <a:pPr>
                <a:spcBef>
                  <a:spcPct val="0"/>
                </a:spcBef>
              </a:pPr>
              <a:t>61</a:t>
            </a:fld>
            <a:endParaRPr lang="en-US" altLang="ja-JP" smtClean="0">
              <a:ea typeface="ＭＳ Ｐゴシック" panose="020B0600070205080204" pitchFamily="50" charset="-128"/>
            </a:endParaRPr>
          </a:p>
        </p:txBody>
      </p:sp>
      <p:sp>
        <p:nvSpPr>
          <p:cNvPr id="128003" name="Rectangle 2"/>
          <p:cNvSpPr>
            <a:spLocks noRo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128005"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369ACF61-9788-48C5-AC77-408388173D20}" type="slidenum">
              <a:rPr lang="en-US" altLang="ja-JP" smtClean="0">
                <a:ea typeface="ＭＳ Ｐゴシック" panose="020B0600070205080204" pitchFamily="50" charset="-128"/>
              </a:rPr>
              <a:pPr>
                <a:spcBef>
                  <a:spcPct val="0"/>
                </a:spcBef>
              </a:pPr>
              <a:t>6</a:t>
            </a:fld>
            <a:endParaRPr lang="en-US" altLang="ja-JP" smtClean="0">
              <a:ea typeface="ＭＳ Ｐゴシック" panose="020B0600070205080204" pitchFamily="50" charset="-128"/>
            </a:endParaRPr>
          </a:p>
        </p:txBody>
      </p:sp>
      <p:sp>
        <p:nvSpPr>
          <p:cNvPr id="17411" name="Rectangle 2"/>
          <p:cNvSpPr>
            <a:spLocks noRo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17413"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D0B564A1-E06D-4276-AAB3-21A8DB0D07B5}" type="slidenum">
              <a:rPr lang="en-US" altLang="ja-JP" smtClean="0">
                <a:ea typeface="ＭＳ Ｐゴシック" panose="020B0600070205080204" pitchFamily="50" charset="-128"/>
              </a:rPr>
              <a:pPr>
                <a:spcBef>
                  <a:spcPct val="0"/>
                </a:spcBef>
              </a:pPr>
              <a:t>62</a:t>
            </a:fld>
            <a:endParaRPr lang="en-US" altLang="ja-JP" smtClean="0">
              <a:ea typeface="ＭＳ Ｐゴシック" panose="020B0600070205080204" pitchFamily="50" charset="-128"/>
            </a:endParaRPr>
          </a:p>
        </p:txBody>
      </p:sp>
      <p:sp>
        <p:nvSpPr>
          <p:cNvPr id="130051" name="Rectangle 2"/>
          <p:cNvSpPr>
            <a:spLocks noRo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130053"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339B0444-172B-41A2-89D4-960F6560AED4}" type="slidenum">
              <a:rPr lang="en-US" altLang="ja-JP" smtClean="0">
                <a:ea typeface="ＭＳ Ｐゴシック" panose="020B0600070205080204" pitchFamily="50" charset="-128"/>
              </a:rPr>
              <a:pPr>
                <a:spcBef>
                  <a:spcPct val="0"/>
                </a:spcBef>
              </a:pPr>
              <a:t>63</a:t>
            </a:fld>
            <a:endParaRPr lang="en-US" altLang="ja-JP" smtClean="0">
              <a:ea typeface="ＭＳ Ｐゴシック" panose="020B0600070205080204" pitchFamily="50" charset="-128"/>
            </a:endParaRPr>
          </a:p>
        </p:txBody>
      </p:sp>
      <p:sp>
        <p:nvSpPr>
          <p:cNvPr id="132099" name="Rectangle 2"/>
          <p:cNvSpPr>
            <a:spLocks noRo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132101"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5BCDD8D0-E816-44E7-B2ED-518B9477A659}" type="slidenum">
              <a:rPr lang="en-US" altLang="ja-JP" smtClean="0">
                <a:ea typeface="ＭＳ Ｐゴシック" panose="020B0600070205080204" pitchFamily="50" charset="-128"/>
              </a:rPr>
              <a:pPr>
                <a:spcBef>
                  <a:spcPct val="0"/>
                </a:spcBef>
              </a:pPr>
              <a:t>64</a:t>
            </a:fld>
            <a:endParaRPr lang="en-US" altLang="ja-JP" smtClean="0">
              <a:ea typeface="ＭＳ Ｐゴシック" panose="020B0600070205080204" pitchFamily="50" charset="-128"/>
            </a:endParaRPr>
          </a:p>
        </p:txBody>
      </p:sp>
      <p:sp>
        <p:nvSpPr>
          <p:cNvPr id="134147" name="Rectangle 2"/>
          <p:cNvSpPr>
            <a:spLocks noRo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134149"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02E02A6E-5097-43E2-B6C0-0D977AD6D27D}" type="slidenum">
              <a:rPr lang="en-US" altLang="ja-JP" smtClean="0">
                <a:ea typeface="ＭＳ Ｐゴシック" panose="020B0600070205080204" pitchFamily="50" charset="-128"/>
              </a:rPr>
              <a:pPr>
                <a:spcBef>
                  <a:spcPct val="0"/>
                </a:spcBef>
              </a:pPr>
              <a:t>65</a:t>
            </a:fld>
            <a:endParaRPr lang="en-US" altLang="ja-JP" smtClean="0">
              <a:ea typeface="ＭＳ Ｐゴシック" panose="020B0600070205080204" pitchFamily="50" charset="-128"/>
            </a:endParaRPr>
          </a:p>
        </p:txBody>
      </p:sp>
      <p:sp>
        <p:nvSpPr>
          <p:cNvPr id="136195" name="Rectangle 2"/>
          <p:cNvSpPr>
            <a:spLocks noRo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136197"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98FEC541-D0EA-46DD-A573-EF5DB0C9A495}" type="slidenum">
              <a:rPr lang="en-US" altLang="ja-JP" smtClean="0">
                <a:ea typeface="ＭＳ Ｐゴシック" panose="020B0600070205080204" pitchFamily="50" charset="-128"/>
              </a:rPr>
              <a:pPr>
                <a:spcBef>
                  <a:spcPct val="0"/>
                </a:spcBef>
              </a:pPr>
              <a:t>66</a:t>
            </a:fld>
            <a:endParaRPr lang="en-US" altLang="ja-JP" smtClean="0">
              <a:ea typeface="ＭＳ Ｐゴシック" panose="020B0600070205080204" pitchFamily="50" charset="-128"/>
            </a:endParaRPr>
          </a:p>
        </p:txBody>
      </p:sp>
      <p:sp>
        <p:nvSpPr>
          <p:cNvPr id="138243" name="Rectangle 2"/>
          <p:cNvSpPr>
            <a:spLocks noRo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138245"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DDA9018B-E049-4BD1-93D9-0909AA3BE744}" type="slidenum">
              <a:rPr lang="en-US" altLang="ja-JP" smtClean="0">
                <a:ea typeface="ＭＳ Ｐゴシック" panose="020B0600070205080204" pitchFamily="50" charset="-128"/>
              </a:rPr>
              <a:pPr>
                <a:spcBef>
                  <a:spcPct val="0"/>
                </a:spcBef>
              </a:pPr>
              <a:t>67</a:t>
            </a:fld>
            <a:endParaRPr lang="en-US" altLang="ja-JP" smtClean="0">
              <a:ea typeface="ＭＳ Ｐゴシック" panose="020B0600070205080204" pitchFamily="50" charset="-128"/>
            </a:endParaRPr>
          </a:p>
        </p:txBody>
      </p:sp>
      <p:sp>
        <p:nvSpPr>
          <p:cNvPr id="140291" name="Rectangle 2"/>
          <p:cNvSpPr>
            <a:spLocks noRo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140293"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9C6436A3-C67D-4B9A-8F11-F7EC9D082B27}" type="slidenum">
              <a:rPr lang="en-US" altLang="ja-JP" smtClean="0">
                <a:ea typeface="ＭＳ Ｐゴシック" panose="020B0600070205080204" pitchFamily="50" charset="-128"/>
              </a:rPr>
              <a:pPr>
                <a:spcBef>
                  <a:spcPct val="0"/>
                </a:spcBef>
              </a:pPr>
              <a:t>68</a:t>
            </a:fld>
            <a:endParaRPr lang="en-US" altLang="ja-JP" smtClean="0">
              <a:ea typeface="ＭＳ Ｐゴシック" panose="020B0600070205080204" pitchFamily="50" charset="-128"/>
            </a:endParaRPr>
          </a:p>
        </p:txBody>
      </p:sp>
      <p:sp>
        <p:nvSpPr>
          <p:cNvPr id="142339" name="Rectangle 2"/>
          <p:cNvSpPr>
            <a:spLocks noRo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142341"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6E5F2D3E-A464-4749-96A7-CD5F98868E2C}" type="slidenum">
              <a:rPr lang="en-US" altLang="ja-JP" smtClean="0">
                <a:ea typeface="ＭＳ Ｐゴシック" panose="020B0600070205080204" pitchFamily="50" charset="-128"/>
              </a:rPr>
              <a:pPr>
                <a:spcBef>
                  <a:spcPct val="0"/>
                </a:spcBef>
              </a:pPr>
              <a:t>69</a:t>
            </a:fld>
            <a:endParaRPr lang="en-US" altLang="ja-JP" smtClean="0">
              <a:ea typeface="ＭＳ Ｐゴシック" panose="020B0600070205080204" pitchFamily="50" charset="-128"/>
            </a:endParaRPr>
          </a:p>
        </p:txBody>
      </p:sp>
      <p:sp>
        <p:nvSpPr>
          <p:cNvPr id="144387" name="Rectangle 2"/>
          <p:cNvSpPr>
            <a:spLocks noRo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144389"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8CC5AC4F-0E80-44AC-8E09-412540017E22}" type="slidenum">
              <a:rPr lang="en-US" altLang="ja-JP" smtClean="0">
                <a:ea typeface="ＭＳ Ｐゴシック" panose="020B0600070205080204" pitchFamily="50" charset="-128"/>
              </a:rPr>
              <a:pPr>
                <a:spcBef>
                  <a:spcPct val="0"/>
                </a:spcBef>
              </a:pPr>
              <a:t>70</a:t>
            </a:fld>
            <a:endParaRPr lang="en-US" altLang="ja-JP" smtClean="0">
              <a:ea typeface="ＭＳ Ｐゴシック" panose="020B0600070205080204" pitchFamily="50" charset="-128"/>
            </a:endParaRPr>
          </a:p>
        </p:txBody>
      </p:sp>
      <p:sp>
        <p:nvSpPr>
          <p:cNvPr id="146435" name="Rectangle 2"/>
          <p:cNvSpPr>
            <a:spLocks noRo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146437"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3AAFEC22-CB0B-4C17-8B4B-3C4382CBE3C5}" type="slidenum">
              <a:rPr lang="en-US" altLang="ja-JP" smtClean="0">
                <a:ea typeface="ＭＳ Ｐゴシック" panose="020B0600070205080204" pitchFamily="50" charset="-128"/>
              </a:rPr>
              <a:pPr>
                <a:spcBef>
                  <a:spcPct val="0"/>
                </a:spcBef>
              </a:pPr>
              <a:t>71</a:t>
            </a:fld>
            <a:endParaRPr lang="en-US" altLang="ja-JP" smtClean="0">
              <a:ea typeface="ＭＳ Ｐゴシック" panose="020B0600070205080204" pitchFamily="50" charset="-128"/>
            </a:endParaRPr>
          </a:p>
        </p:txBody>
      </p:sp>
      <p:sp>
        <p:nvSpPr>
          <p:cNvPr id="148483" name="Rectangle 2"/>
          <p:cNvSpPr>
            <a:spLocks noRo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148485"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ADD799F1-E42B-466D-A274-52AFD6EA1D39}" type="slidenum">
              <a:rPr lang="en-US" altLang="ja-JP" smtClean="0">
                <a:ea typeface="ＭＳ Ｐゴシック" panose="020B0600070205080204" pitchFamily="50" charset="-128"/>
              </a:rPr>
              <a:pPr>
                <a:spcBef>
                  <a:spcPct val="0"/>
                </a:spcBef>
              </a:pPr>
              <a:t>7</a:t>
            </a:fld>
            <a:endParaRPr lang="en-US" altLang="ja-JP" smtClean="0">
              <a:ea typeface="ＭＳ Ｐゴシック" panose="020B0600070205080204" pitchFamily="50" charset="-128"/>
            </a:endParaRPr>
          </a:p>
        </p:txBody>
      </p:sp>
      <p:sp>
        <p:nvSpPr>
          <p:cNvPr id="19459" name="Rectangle 2"/>
          <p:cNvSpPr>
            <a:spLocks noRo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19461"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D9D52298-31E8-45F8-952B-52F3FF988B11}" type="slidenum">
              <a:rPr lang="en-US" altLang="ja-JP" smtClean="0">
                <a:ea typeface="ＭＳ Ｐゴシック" panose="020B0600070205080204" pitchFamily="50" charset="-128"/>
              </a:rPr>
              <a:pPr>
                <a:spcBef>
                  <a:spcPct val="0"/>
                </a:spcBef>
              </a:pPr>
              <a:t>72</a:t>
            </a:fld>
            <a:endParaRPr lang="en-US" altLang="ja-JP" smtClean="0">
              <a:ea typeface="ＭＳ Ｐゴシック" panose="020B0600070205080204" pitchFamily="50" charset="-128"/>
            </a:endParaRPr>
          </a:p>
        </p:txBody>
      </p:sp>
      <p:sp>
        <p:nvSpPr>
          <p:cNvPr id="150531" name="Rectangle 2"/>
          <p:cNvSpPr>
            <a:spLocks noRo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150533"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BEC23ED0-0C14-47A7-8232-329E926F70DF}" type="slidenum">
              <a:rPr lang="en-US" altLang="ja-JP" smtClean="0">
                <a:ea typeface="ＭＳ Ｐゴシック" panose="020B0600070205080204" pitchFamily="50" charset="-128"/>
              </a:rPr>
              <a:pPr>
                <a:spcBef>
                  <a:spcPct val="0"/>
                </a:spcBef>
              </a:pPr>
              <a:t>73</a:t>
            </a:fld>
            <a:endParaRPr lang="en-US" altLang="ja-JP" smtClean="0">
              <a:ea typeface="ＭＳ Ｐゴシック" panose="020B0600070205080204" pitchFamily="50" charset="-128"/>
            </a:endParaRPr>
          </a:p>
        </p:txBody>
      </p:sp>
      <p:sp>
        <p:nvSpPr>
          <p:cNvPr id="152579" name="Rectangle 2"/>
          <p:cNvSpPr>
            <a:spLocks noRo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152581"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39EC3EE7-67C0-461D-BD58-20E32F59E998}" type="slidenum">
              <a:rPr lang="en-US" altLang="ja-JP" smtClean="0">
                <a:ea typeface="ＭＳ Ｐゴシック" panose="020B0600070205080204" pitchFamily="50" charset="-128"/>
              </a:rPr>
              <a:pPr>
                <a:spcBef>
                  <a:spcPct val="0"/>
                </a:spcBef>
              </a:pPr>
              <a:t>74</a:t>
            </a:fld>
            <a:endParaRPr lang="en-US" altLang="ja-JP" smtClean="0">
              <a:ea typeface="ＭＳ Ｐゴシック" panose="020B0600070205080204" pitchFamily="50" charset="-128"/>
            </a:endParaRPr>
          </a:p>
        </p:txBody>
      </p:sp>
      <p:sp>
        <p:nvSpPr>
          <p:cNvPr id="154627" name="Rectangle 2"/>
          <p:cNvSpPr>
            <a:spLocks noRo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154629"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0538E436-48B0-44BA-B3F3-5153414177D8}" type="slidenum">
              <a:rPr lang="en-US" altLang="ja-JP" smtClean="0">
                <a:ea typeface="ＭＳ Ｐゴシック" panose="020B0600070205080204" pitchFamily="50" charset="-128"/>
              </a:rPr>
              <a:pPr>
                <a:spcBef>
                  <a:spcPct val="0"/>
                </a:spcBef>
              </a:pPr>
              <a:t>75</a:t>
            </a:fld>
            <a:endParaRPr lang="en-US" altLang="ja-JP" smtClean="0">
              <a:ea typeface="ＭＳ Ｐゴシック" panose="020B0600070205080204" pitchFamily="50" charset="-128"/>
            </a:endParaRPr>
          </a:p>
        </p:txBody>
      </p:sp>
      <p:sp>
        <p:nvSpPr>
          <p:cNvPr id="156675" name="Rectangle 2"/>
          <p:cNvSpPr>
            <a:spLocks noRo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156677"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D2AAE69B-E6A2-418D-B1A0-BD8C538CC23D}" type="slidenum">
              <a:rPr lang="en-US" altLang="ja-JP" smtClean="0">
                <a:ea typeface="ＭＳ Ｐゴシック" panose="020B0600070205080204" pitchFamily="50" charset="-128"/>
              </a:rPr>
              <a:pPr>
                <a:spcBef>
                  <a:spcPct val="0"/>
                </a:spcBef>
              </a:pPr>
              <a:t>76</a:t>
            </a:fld>
            <a:endParaRPr lang="en-US" altLang="ja-JP" smtClean="0">
              <a:ea typeface="ＭＳ Ｐゴシック" panose="020B0600070205080204" pitchFamily="50" charset="-128"/>
            </a:endParaRPr>
          </a:p>
        </p:txBody>
      </p:sp>
      <p:sp>
        <p:nvSpPr>
          <p:cNvPr id="158723" name="Rectangle 2"/>
          <p:cNvSpPr>
            <a:spLocks noRo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158725"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BACDEFF-4C46-4802-B349-3D5A9C825B58}" type="slidenum">
              <a:rPr lang="en-US" altLang="ja-JP" smtClean="0">
                <a:ea typeface="ＭＳ Ｐゴシック" panose="020B0600070205080204" pitchFamily="50" charset="-128"/>
              </a:rPr>
              <a:pPr>
                <a:spcBef>
                  <a:spcPct val="0"/>
                </a:spcBef>
              </a:pPr>
              <a:t>77</a:t>
            </a:fld>
            <a:endParaRPr lang="en-US" altLang="ja-JP" smtClean="0">
              <a:ea typeface="ＭＳ Ｐゴシック" panose="020B0600070205080204" pitchFamily="50" charset="-128"/>
            </a:endParaRPr>
          </a:p>
        </p:txBody>
      </p:sp>
      <p:sp>
        <p:nvSpPr>
          <p:cNvPr id="160771" name="Rectangle 2"/>
          <p:cNvSpPr>
            <a:spLocks noRo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160773"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58183022-C3D3-4BC1-BA11-7C5569BB51F6}" type="slidenum">
              <a:rPr lang="en-US" altLang="ja-JP" smtClean="0">
                <a:ea typeface="ＭＳ Ｐゴシック" panose="020B0600070205080204" pitchFamily="50" charset="-128"/>
              </a:rPr>
              <a:pPr>
                <a:spcBef>
                  <a:spcPct val="0"/>
                </a:spcBef>
              </a:pPr>
              <a:t>78</a:t>
            </a:fld>
            <a:endParaRPr lang="en-US" altLang="ja-JP" smtClean="0">
              <a:ea typeface="ＭＳ Ｐゴシック" panose="020B0600070205080204" pitchFamily="50" charset="-128"/>
            </a:endParaRPr>
          </a:p>
        </p:txBody>
      </p:sp>
      <p:sp>
        <p:nvSpPr>
          <p:cNvPr id="162819" name="Rectangle 2"/>
          <p:cNvSpPr>
            <a:spLocks noRo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162821"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B2044973-25CF-4502-8D71-D65982DC178B}" type="slidenum">
              <a:rPr lang="en-US" altLang="ja-JP" smtClean="0">
                <a:ea typeface="ＭＳ Ｐゴシック" panose="020B0600070205080204" pitchFamily="50" charset="-128"/>
              </a:rPr>
              <a:pPr>
                <a:spcBef>
                  <a:spcPct val="0"/>
                </a:spcBef>
              </a:pPr>
              <a:t>79</a:t>
            </a:fld>
            <a:endParaRPr lang="en-US" altLang="ja-JP" smtClean="0">
              <a:ea typeface="ＭＳ Ｐゴシック" panose="020B0600070205080204" pitchFamily="50" charset="-128"/>
            </a:endParaRPr>
          </a:p>
        </p:txBody>
      </p:sp>
      <p:sp>
        <p:nvSpPr>
          <p:cNvPr id="164867" name="Rectangle 2"/>
          <p:cNvSpPr>
            <a:spLocks noRo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164869"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79C2246F-15B3-4B12-AA9C-54DA0775DA3D}" type="slidenum">
              <a:rPr lang="en-US" altLang="ja-JP" smtClean="0">
                <a:ea typeface="ＭＳ Ｐゴシック" panose="020B0600070205080204" pitchFamily="50" charset="-128"/>
              </a:rPr>
              <a:pPr>
                <a:spcBef>
                  <a:spcPct val="0"/>
                </a:spcBef>
              </a:pPr>
              <a:t>80</a:t>
            </a:fld>
            <a:endParaRPr lang="en-US" altLang="ja-JP" smtClean="0">
              <a:ea typeface="ＭＳ Ｐゴシック" panose="020B0600070205080204" pitchFamily="50" charset="-128"/>
            </a:endParaRPr>
          </a:p>
        </p:txBody>
      </p:sp>
      <p:sp>
        <p:nvSpPr>
          <p:cNvPr id="166915" name="Rectangle 2"/>
          <p:cNvSpPr>
            <a:spLocks noRot="1" noChangeArrowheads="1" noTextEdit="1"/>
          </p:cNvSpPr>
          <p:nvPr>
            <p:ph type="sldImg"/>
          </p:nvPr>
        </p:nvSpPr>
        <p:spPr>
          <a:ln/>
        </p:spPr>
      </p:sp>
      <p:sp>
        <p:nvSpPr>
          <p:cNvPr id="166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166917"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スライド イメージ プレースホルダー 1"/>
          <p:cNvSpPr>
            <a:spLocks noGrp="1" noRot="1" noChangeAspect="1" noTextEdit="1"/>
          </p:cNvSpPr>
          <p:nvPr>
            <p:ph type="sldImg"/>
          </p:nvPr>
        </p:nvSpPr>
        <p:spPr>
          <a:ln/>
        </p:spPr>
      </p:sp>
      <p:sp>
        <p:nvSpPr>
          <p:cNvPr id="17203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latin typeface="Arial" panose="020B0604020202020204" pitchFamily="34" charset="0"/>
            </a:endParaRPr>
          </a:p>
        </p:txBody>
      </p:sp>
      <p:sp>
        <p:nvSpPr>
          <p:cNvPr id="172036" name="ヘッダー プレースホルダー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Verdana" panose="020B0604030504040204" pitchFamily="34" charset="0"/>
                <a:ea typeface="ＭＳ Ｐゴシック" panose="020B0600070205080204" pitchFamily="50" charset="-128"/>
              </a:defRPr>
            </a:lvl1pPr>
            <a:lvl2pPr marL="742950" indent="-285750">
              <a:defRPr kumimoji="1">
                <a:solidFill>
                  <a:schemeClr val="tx1"/>
                </a:solidFill>
                <a:latin typeface="Verdana" panose="020B0604030504040204" pitchFamily="34" charset="0"/>
                <a:ea typeface="ＭＳ Ｐゴシック" panose="020B0600070205080204" pitchFamily="50" charset="-128"/>
              </a:defRPr>
            </a:lvl2pPr>
            <a:lvl3pPr marL="1143000" indent="-228600">
              <a:defRPr kumimoji="1">
                <a:solidFill>
                  <a:schemeClr val="tx1"/>
                </a:solidFill>
                <a:latin typeface="Verdana" panose="020B0604030504040204" pitchFamily="34" charset="0"/>
                <a:ea typeface="ＭＳ Ｐゴシック" panose="020B0600070205080204" pitchFamily="50" charset="-128"/>
              </a:defRPr>
            </a:lvl3pPr>
            <a:lvl4pPr marL="1600200" indent="-228600">
              <a:defRPr kumimoji="1">
                <a:solidFill>
                  <a:schemeClr val="tx1"/>
                </a:solidFill>
                <a:latin typeface="Verdana" panose="020B0604030504040204" pitchFamily="34" charset="0"/>
                <a:ea typeface="ＭＳ Ｐゴシック" panose="020B0600070205080204" pitchFamily="50" charset="-128"/>
              </a:defRPr>
            </a:lvl4pPr>
            <a:lvl5pPr marL="2057400" indent="-22860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r>
              <a:rPr lang="ja-JP" altLang="en-US" smtClean="0">
                <a:latin typeface="Arial" panose="020B0604020202020204" pitchFamily="34" charset="0"/>
              </a:rPr>
              <a:t>安全マニュアル </a:t>
            </a:r>
            <a:r>
              <a:rPr lang="en-US" altLang="ja-JP" smtClean="0">
                <a:latin typeface="Arial" panose="020B0604020202020204" pitchFamily="34" charset="0"/>
              </a:rPr>
              <a:t>1</a:t>
            </a:r>
            <a:r>
              <a:rPr lang="ja-JP" altLang="en-US" smtClean="0">
                <a:latin typeface="Arial" panose="020B0604020202020204" pitchFamily="34" charset="0"/>
              </a:rPr>
              <a:t>ページ</a:t>
            </a:r>
            <a:endParaRPr lang="en-US" altLang="ja-JP" smtClean="0">
              <a:latin typeface="Arial" panose="020B0604020202020204" pitchFamily="34" charset="0"/>
            </a:endParaRPr>
          </a:p>
        </p:txBody>
      </p:sp>
      <p:sp>
        <p:nvSpPr>
          <p:cNvPr id="172037"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Verdana" panose="020B0604030504040204" pitchFamily="34" charset="0"/>
                <a:ea typeface="ＭＳ Ｐゴシック" panose="020B0600070205080204" pitchFamily="50" charset="-128"/>
              </a:defRPr>
            </a:lvl1pPr>
            <a:lvl2pPr marL="742950" indent="-285750">
              <a:defRPr kumimoji="1">
                <a:solidFill>
                  <a:schemeClr val="tx1"/>
                </a:solidFill>
                <a:latin typeface="Verdana" panose="020B0604030504040204" pitchFamily="34" charset="0"/>
                <a:ea typeface="ＭＳ Ｐゴシック" panose="020B0600070205080204" pitchFamily="50" charset="-128"/>
              </a:defRPr>
            </a:lvl2pPr>
            <a:lvl3pPr marL="1143000" indent="-228600">
              <a:defRPr kumimoji="1">
                <a:solidFill>
                  <a:schemeClr val="tx1"/>
                </a:solidFill>
                <a:latin typeface="Verdana" panose="020B0604030504040204" pitchFamily="34" charset="0"/>
                <a:ea typeface="ＭＳ Ｐゴシック" panose="020B0600070205080204" pitchFamily="50" charset="-128"/>
              </a:defRPr>
            </a:lvl3pPr>
            <a:lvl4pPr marL="1600200" indent="-228600">
              <a:defRPr kumimoji="1">
                <a:solidFill>
                  <a:schemeClr val="tx1"/>
                </a:solidFill>
                <a:latin typeface="Verdana" panose="020B0604030504040204" pitchFamily="34" charset="0"/>
                <a:ea typeface="ＭＳ Ｐゴシック" panose="020B0600070205080204" pitchFamily="50" charset="-128"/>
              </a:defRPr>
            </a:lvl4pPr>
            <a:lvl5pPr marL="2057400" indent="-22860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fld id="{7EFAF58A-99D6-4B6D-A06A-CA11B1B1D4D5}" type="slidenum">
              <a:rPr lang="en-US" altLang="ja-JP" smtClean="0">
                <a:latin typeface="Arial" panose="020B0604020202020204" pitchFamily="34" charset="0"/>
              </a:rPr>
              <a:pPr/>
              <a:t>84</a:t>
            </a:fld>
            <a:endParaRPr lang="en-US" altLang="ja-JP" smtClean="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621A2DCC-8BEF-4B4B-8558-44AA40B61527}" type="slidenum">
              <a:rPr lang="en-US" altLang="ja-JP" smtClean="0">
                <a:ea typeface="ＭＳ Ｐゴシック" panose="020B0600070205080204" pitchFamily="50" charset="-128"/>
              </a:rPr>
              <a:pPr>
                <a:spcBef>
                  <a:spcPct val="0"/>
                </a:spcBef>
              </a:pPr>
              <a:t>8</a:t>
            </a:fld>
            <a:endParaRPr lang="en-US" altLang="ja-JP" smtClean="0">
              <a:ea typeface="ＭＳ Ｐゴシック" panose="020B0600070205080204" pitchFamily="50" charset="-128"/>
            </a:endParaRPr>
          </a:p>
        </p:txBody>
      </p:sp>
      <p:sp>
        <p:nvSpPr>
          <p:cNvPr id="21507" name="Rectangle 2"/>
          <p:cNvSpPr>
            <a:spLocks noRo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21509"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スライド イメージ プレースホルダー 1"/>
          <p:cNvSpPr>
            <a:spLocks noGrp="1" noRot="1" noChangeAspect="1" noTextEdit="1"/>
          </p:cNvSpPr>
          <p:nvPr>
            <p:ph type="sldImg"/>
          </p:nvPr>
        </p:nvSpPr>
        <p:spPr>
          <a:ln/>
        </p:spPr>
      </p:sp>
      <p:sp>
        <p:nvSpPr>
          <p:cNvPr id="17613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latin typeface="Arial" panose="020B0604020202020204" pitchFamily="34" charset="0"/>
            </a:endParaRPr>
          </a:p>
        </p:txBody>
      </p:sp>
      <p:sp>
        <p:nvSpPr>
          <p:cNvPr id="176132" name="ヘッダー プレースホルダー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Verdana" panose="020B0604030504040204" pitchFamily="34" charset="0"/>
                <a:ea typeface="ＭＳ Ｐゴシック" panose="020B0600070205080204" pitchFamily="50" charset="-128"/>
              </a:defRPr>
            </a:lvl1pPr>
            <a:lvl2pPr marL="742950" indent="-285750">
              <a:defRPr kumimoji="1">
                <a:solidFill>
                  <a:schemeClr val="tx1"/>
                </a:solidFill>
                <a:latin typeface="Verdana" panose="020B0604030504040204" pitchFamily="34" charset="0"/>
                <a:ea typeface="ＭＳ Ｐゴシック" panose="020B0600070205080204" pitchFamily="50" charset="-128"/>
              </a:defRPr>
            </a:lvl2pPr>
            <a:lvl3pPr marL="1143000" indent="-228600">
              <a:defRPr kumimoji="1">
                <a:solidFill>
                  <a:schemeClr val="tx1"/>
                </a:solidFill>
                <a:latin typeface="Verdana" panose="020B0604030504040204" pitchFamily="34" charset="0"/>
                <a:ea typeface="ＭＳ Ｐゴシック" panose="020B0600070205080204" pitchFamily="50" charset="-128"/>
              </a:defRPr>
            </a:lvl3pPr>
            <a:lvl4pPr marL="1600200" indent="-228600">
              <a:defRPr kumimoji="1">
                <a:solidFill>
                  <a:schemeClr val="tx1"/>
                </a:solidFill>
                <a:latin typeface="Verdana" panose="020B0604030504040204" pitchFamily="34" charset="0"/>
                <a:ea typeface="ＭＳ Ｐゴシック" panose="020B0600070205080204" pitchFamily="50" charset="-128"/>
              </a:defRPr>
            </a:lvl4pPr>
            <a:lvl5pPr marL="2057400" indent="-22860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r>
              <a:rPr lang="ja-JP" altLang="en-US" smtClean="0">
                <a:latin typeface="Arial" panose="020B0604020202020204" pitchFamily="34" charset="0"/>
              </a:rPr>
              <a:t>安全マニュアル </a:t>
            </a:r>
            <a:r>
              <a:rPr lang="en-US" altLang="ja-JP" smtClean="0">
                <a:latin typeface="Arial" panose="020B0604020202020204" pitchFamily="34" charset="0"/>
              </a:rPr>
              <a:t>1</a:t>
            </a:r>
            <a:r>
              <a:rPr lang="ja-JP" altLang="en-US" smtClean="0">
                <a:latin typeface="Arial" panose="020B0604020202020204" pitchFamily="34" charset="0"/>
              </a:rPr>
              <a:t>ページ</a:t>
            </a:r>
            <a:endParaRPr lang="en-US" altLang="ja-JP" smtClean="0">
              <a:latin typeface="Arial" panose="020B0604020202020204" pitchFamily="34" charset="0"/>
            </a:endParaRPr>
          </a:p>
        </p:txBody>
      </p:sp>
      <p:sp>
        <p:nvSpPr>
          <p:cNvPr id="176133"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Verdana" panose="020B0604030504040204" pitchFamily="34" charset="0"/>
                <a:ea typeface="ＭＳ Ｐゴシック" panose="020B0600070205080204" pitchFamily="50" charset="-128"/>
              </a:defRPr>
            </a:lvl1pPr>
            <a:lvl2pPr marL="742950" indent="-285750">
              <a:defRPr kumimoji="1">
                <a:solidFill>
                  <a:schemeClr val="tx1"/>
                </a:solidFill>
                <a:latin typeface="Verdana" panose="020B0604030504040204" pitchFamily="34" charset="0"/>
                <a:ea typeface="ＭＳ Ｐゴシック" panose="020B0600070205080204" pitchFamily="50" charset="-128"/>
              </a:defRPr>
            </a:lvl2pPr>
            <a:lvl3pPr marL="1143000" indent="-228600">
              <a:defRPr kumimoji="1">
                <a:solidFill>
                  <a:schemeClr val="tx1"/>
                </a:solidFill>
                <a:latin typeface="Verdana" panose="020B0604030504040204" pitchFamily="34" charset="0"/>
                <a:ea typeface="ＭＳ Ｐゴシック" panose="020B0600070205080204" pitchFamily="50" charset="-128"/>
              </a:defRPr>
            </a:lvl3pPr>
            <a:lvl4pPr marL="1600200" indent="-228600">
              <a:defRPr kumimoji="1">
                <a:solidFill>
                  <a:schemeClr val="tx1"/>
                </a:solidFill>
                <a:latin typeface="Verdana" panose="020B0604030504040204" pitchFamily="34" charset="0"/>
                <a:ea typeface="ＭＳ Ｐゴシック" panose="020B0600070205080204" pitchFamily="50" charset="-128"/>
              </a:defRPr>
            </a:lvl4pPr>
            <a:lvl5pPr marL="2057400" indent="-22860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fld id="{DF3842F2-EBB1-4615-B214-7D08187CE70C}" type="slidenum">
              <a:rPr lang="en-US" altLang="ja-JP" smtClean="0">
                <a:latin typeface="Arial" panose="020B0604020202020204" pitchFamily="34" charset="0"/>
              </a:rPr>
              <a:pPr/>
              <a:t>87</a:t>
            </a:fld>
            <a:endParaRPr lang="en-US" altLang="ja-JP" smtClean="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73C26795-FA20-4A11-B2B9-035EC0C0A681}" type="slidenum">
              <a:rPr lang="en-US" altLang="ja-JP" smtClean="0">
                <a:ea typeface="ＭＳ Ｐゴシック" panose="020B0600070205080204" pitchFamily="50" charset="-128"/>
              </a:rPr>
              <a:pPr>
                <a:spcBef>
                  <a:spcPct val="0"/>
                </a:spcBef>
              </a:pPr>
              <a:t>9</a:t>
            </a:fld>
            <a:endParaRPr lang="en-US" altLang="ja-JP" smtClean="0">
              <a:ea typeface="ＭＳ Ｐゴシック" panose="020B0600070205080204" pitchFamily="50" charset="-128"/>
            </a:endParaRPr>
          </a:p>
        </p:txBody>
      </p:sp>
      <p:sp>
        <p:nvSpPr>
          <p:cNvPr id="23555" name="Rectangle 2"/>
          <p:cNvSpPr>
            <a:spLocks noRo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
        <p:nvSpPr>
          <p:cNvPr id="23557"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ja-JP" altLang="en-US" smtClean="0">
                <a:ea typeface="ＭＳ Ｐゴシック" panose="020B0600070205080204" pitchFamily="50" charset="-128"/>
              </a:rPr>
              <a:t>安全マニュアル </a:t>
            </a:r>
            <a:r>
              <a:rPr lang="en-US" altLang="ja-JP" smtClean="0">
                <a:ea typeface="ＭＳ Ｐゴシック" panose="020B0600070205080204" pitchFamily="50" charset="-128"/>
              </a:rPr>
              <a:t>1</a:t>
            </a:r>
            <a:r>
              <a:rPr lang="ja-JP" altLang="en-US" smtClean="0">
                <a:ea typeface="ＭＳ Ｐゴシック" panose="020B0600070205080204" pitchFamily="50" charset="-128"/>
              </a:rPr>
              <a:t>ページ</a:t>
            </a:r>
            <a:endParaRPr lang="en-US" altLang="ja-JP" smtClean="0">
              <a:ea typeface="ＭＳ Ｐゴシック" panose="020B0600070205080204" pitchFamily="50"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ja-JP" altLang="en-US"/>
          </a:p>
        </p:txBody>
      </p:sp>
      <p:sp>
        <p:nvSpPr>
          <p:cNvPr id="115714" name="Rectangle 2"/>
          <p:cNvSpPr>
            <a:spLocks noGrp="1" noChangeArrowheads="1"/>
          </p:cNvSpPr>
          <p:nvPr>
            <p:ph type="ctrTitle"/>
          </p:nvPr>
        </p:nvSpPr>
        <p:spPr>
          <a:xfrm>
            <a:off x="685800" y="990600"/>
            <a:ext cx="7772400" cy="1371600"/>
          </a:xfrm>
        </p:spPr>
        <p:txBody>
          <a:bodyPr/>
          <a:lstStyle>
            <a:lvl1pPr>
              <a:defRPr sz="4000"/>
            </a:lvl1pPr>
          </a:lstStyle>
          <a:p>
            <a:r>
              <a:rPr lang="ja-JP" altLang="en-US"/>
              <a:t>マスタ タイトルの書式設定</a:t>
            </a:r>
          </a:p>
        </p:txBody>
      </p:sp>
      <p:sp>
        <p:nvSpPr>
          <p:cNvPr id="115715"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ja-JP" altLang="en-US"/>
              <a:t>マスタ サブタイトルの書式設定</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r>
              <a:rPr lang="ja-JP" altLang="en-US"/>
              <a:t>平成</a:t>
            </a:r>
            <a:r>
              <a:rPr lang="en-US" altLang="ja-JP"/>
              <a:t>25</a:t>
            </a:r>
            <a:r>
              <a:rPr lang="ja-JP" altLang="en-US"/>
              <a:t>年度安全衛生教育テキスト</a:t>
            </a:r>
            <a:endParaRPr lang="en-US" altLang="ja-JP"/>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DA85DF9A-4731-4B7D-B5E6-46A1C1267569}" type="slidenum">
              <a:rPr lang="en-US" altLang="ja-JP"/>
              <a:pPr>
                <a:defRPr/>
              </a:pPr>
              <a:t>‹#›</a:t>
            </a:fld>
            <a:endParaRPr lang="en-US" altLang="ja-JP"/>
          </a:p>
        </p:txBody>
      </p:sp>
    </p:spTree>
    <p:extLst>
      <p:ext uri="{BB962C8B-B14F-4D97-AF65-F5344CB8AC3E}">
        <p14:creationId xmlns:p14="http://schemas.microsoft.com/office/powerpoint/2010/main" val="2041851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r>
              <a:rPr lang="ja-JP" altLang="en-US"/>
              <a:t>平成</a:t>
            </a:r>
            <a:r>
              <a:rPr lang="en-US" altLang="ja-JP"/>
              <a:t>25</a:t>
            </a:r>
            <a:r>
              <a:rPr lang="ja-JP" altLang="en-US"/>
              <a:t>年度安全衛生教育テキスト</a:t>
            </a: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E983402B-D56B-4739-B225-0E2A7EBA762C}" type="slidenum">
              <a:rPr lang="en-US" altLang="ja-JP"/>
              <a:pPr>
                <a:defRPr/>
              </a:pPr>
              <a:t>‹#›</a:t>
            </a:fld>
            <a:endParaRPr lang="en-US" altLang="ja-JP"/>
          </a:p>
        </p:txBody>
      </p:sp>
    </p:spTree>
    <p:extLst>
      <p:ext uri="{BB962C8B-B14F-4D97-AF65-F5344CB8AC3E}">
        <p14:creationId xmlns:p14="http://schemas.microsoft.com/office/powerpoint/2010/main" val="33058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3838" y="304800"/>
            <a:ext cx="2001837" cy="586105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66738" y="304800"/>
            <a:ext cx="5854700" cy="586105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r>
              <a:rPr lang="ja-JP" altLang="en-US"/>
              <a:t>平成</a:t>
            </a:r>
            <a:r>
              <a:rPr lang="en-US" altLang="ja-JP"/>
              <a:t>25</a:t>
            </a:r>
            <a:r>
              <a:rPr lang="ja-JP" altLang="en-US"/>
              <a:t>年度安全衛生教育テキスト</a:t>
            </a: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74C48461-BBA9-4ADC-AC7F-3ABB7578733F}" type="slidenum">
              <a:rPr lang="en-US" altLang="ja-JP"/>
              <a:pPr>
                <a:defRPr/>
              </a:pPr>
              <a:t>‹#›</a:t>
            </a:fld>
            <a:endParaRPr lang="en-US" altLang="ja-JP"/>
          </a:p>
        </p:txBody>
      </p:sp>
    </p:spTree>
    <p:extLst>
      <p:ext uri="{BB962C8B-B14F-4D97-AF65-F5344CB8AC3E}">
        <p14:creationId xmlns:p14="http://schemas.microsoft.com/office/powerpoint/2010/main" val="2120043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566738" y="304800"/>
            <a:ext cx="8008937" cy="586105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7"/>
          <p:cNvSpPr>
            <a:spLocks noGrp="1" noChangeArrowheads="1"/>
          </p:cNvSpPr>
          <p:nvPr>
            <p:ph type="ftr" sz="quarter" idx="11"/>
          </p:nvPr>
        </p:nvSpPr>
        <p:spPr>
          <a:ln/>
        </p:spPr>
        <p:txBody>
          <a:bodyPr/>
          <a:lstStyle>
            <a:lvl1pPr>
              <a:defRPr/>
            </a:lvl1pPr>
          </a:lstStyle>
          <a:p>
            <a:pPr>
              <a:defRPr/>
            </a:pPr>
            <a:r>
              <a:rPr lang="ja-JP" altLang="en-US"/>
              <a:t>平成</a:t>
            </a:r>
            <a:r>
              <a:rPr lang="en-US" altLang="ja-JP"/>
              <a:t>25</a:t>
            </a:r>
            <a:r>
              <a:rPr lang="ja-JP" altLang="en-US"/>
              <a:t>年度安全衛生教育テキスト</a:t>
            </a:r>
            <a:endParaRPr lang="en-US" altLang="ja-JP"/>
          </a:p>
        </p:txBody>
      </p:sp>
      <p:sp>
        <p:nvSpPr>
          <p:cNvPr id="5" name="Rectangle 8"/>
          <p:cNvSpPr>
            <a:spLocks noGrp="1" noChangeArrowheads="1"/>
          </p:cNvSpPr>
          <p:nvPr>
            <p:ph type="sldNum" sz="quarter" idx="12"/>
          </p:nvPr>
        </p:nvSpPr>
        <p:spPr>
          <a:ln/>
        </p:spPr>
        <p:txBody>
          <a:bodyPr/>
          <a:lstStyle>
            <a:lvl1pPr>
              <a:defRPr/>
            </a:lvl1pPr>
          </a:lstStyle>
          <a:p>
            <a:pPr>
              <a:defRPr/>
            </a:pPr>
            <a:fld id="{08AC2102-7804-41BD-9983-E68E03607054}" type="slidenum">
              <a:rPr lang="en-US" altLang="ja-JP"/>
              <a:pPr>
                <a:defRPr/>
              </a:pPr>
              <a:t>‹#›</a:t>
            </a:fld>
            <a:endParaRPr lang="en-US" altLang="ja-JP"/>
          </a:p>
        </p:txBody>
      </p:sp>
    </p:spTree>
    <p:extLst>
      <p:ext uri="{BB962C8B-B14F-4D97-AF65-F5344CB8AC3E}">
        <p14:creationId xmlns:p14="http://schemas.microsoft.com/office/powerpoint/2010/main" val="3687661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00"/>
            <a:ext cx="8001000" cy="747713"/>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566738" y="1341438"/>
            <a:ext cx="8001000" cy="4824412"/>
          </a:xfrm>
        </p:spPr>
        <p:txBody>
          <a:bodyPr/>
          <a:lstStyle/>
          <a:p>
            <a:pPr lvl="0"/>
            <a:endParaRPr lang="ja-JP" altLang="en-US" noProof="0" smtClean="0"/>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r>
              <a:rPr lang="ja-JP" altLang="en-US"/>
              <a:t>平成</a:t>
            </a:r>
            <a:r>
              <a:rPr lang="en-US" altLang="ja-JP"/>
              <a:t>25</a:t>
            </a:r>
            <a:r>
              <a:rPr lang="ja-JP" altLang="en-US"/>
              <a:t>年度安全衛生教育テキスト</a:t>
            </a: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FF3DCF77-7746-4C54-818D-A26D1C81E070}" type="slidenum">
              <a:rPr lang="en-US" altLang="ja-JP"/>
              <a:pPr>
                <a:defRPr/>
              </a:pPr>
              <a:t>‹#›</a:t>
            </a:fld>
            <a:endParaRPr lang="en-US" altLang="ja-JP"/>
          </a:p>
        </p:txBody>
      </p:sp>
    </p:spTree>
    <p:extLst>
      <p:ext uri="{BB962C8B-B14F-4D97-AF65-F5344CB8AC3E}">
        <p14:creationId xmlns:p14="http://schemas.microsoft.com/office/powerpoint/2010/main" val="3942842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ja-JP" altLang="en-US"/>
              <a:t>平成</a:t>
            </a:r>
            <a:r>
              <a:rPr lang="en-US" altLang="ja-JP"/>
              <a:t>25</a:t>
            </a:r>
            <a:r>
              <a:rPr lang="ja-JP" altLang="en-US"/>
              <a:t>年度安全衛生教育テキスト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EABF258-0487-4847-9FAB-B26B8DA76843}" type="slidenum">
              <a:rPr lang="en-US" altLang="ja-JP"/>
              <a:pPr>
                <a:defRPr/>
              </a:pPr>
              <a:t>‹#›</a:t>
            </a:fld>
            <a:endParaRPr lang="en-US" altLang="ja-JP"/>
          </a:p>
        </p:txBody>
      </p:sp>
    </p:spTree>
    <p:extLst>
      <p:ext uri="{BB962C8B-B14F-4D97-AF65-F5344CB8AC3E}">
        <p14:creationId xmlns:p14="http://schemas.microsoft.com/office/powerpoint/2010/main" val="22595997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ja-JP" altLang="en-US"/>
              <a:t>平成</a:t>
            </a:r>
            <a:r>
              <a:rPr lang="en-US" altLang="ja-JP"/>
              <a:t>25</a:t>
            </a:r>
            <a:r>
              <a:rPr lang="ja-JP" altLang="en-US"/>
              <a:t>年度安全衛生教育テキスト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5BBAD1D-3469-4A24-83C1-A2C83BE9A761}" type="slidenum">
              <a:rPr lang="en-US" altLang="ja-JP"/>
              <a:pPr>
                <a:defRPr/>
              </a:pPr>
              <a:t>‹#›</a:t>
            </a:fld>
            <a:endParaRPr lang="en-US" altLang="ja-JP"/>
          </a:p>
        </p:txBody>
      </p:sp>
    </p:spTree>
    <p:extLst>
      <p:ext uri="{BB962C8B-B14F-4D97-AF65-F5344CB8AC3E}">
        <p14:creationId xmlns:p14="http://schemas.microsoft.com/office/powerpoint/2010/main" val="11018286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ja-JP" altLang="en-US"/>
              <a:t>平成</a:t>
            </a:r>
            <a:r>
              <a:rPr lang="en-US" altLang="ja-JP"/>
              <a:t>25</a:t>
            </a:r>
            <a:r>
              <a:rPr lang="ja-JP" altLang="en-US"/>
              <a:t>年度安全衛生教育テキスト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6B828E9-8E9D-4AF8-9A48-7820AA6176C1}" type="slidenum">
              <a:rPr lang="en-US" altLang="ja-JP"/>
              <a:pPr>
                <a:defRPr/>
              </a:pPr>
              <a:t>‹#›</a:t>
            </a:fld>
            <a:endParaRPr lang="en-US" altLang="ja-JP"/>
          </a:p>
        </p:txBody>
      </p:sp>
    </p:spTree>
    <p:extLst>
      <p:ext uri="{BB962C8B-B14F-4D97-AF65-F5344CB8AC3E}">
        <p14:creationId xmlns:p14="http://schemas.microsoft.com/office/powerpoint/2010/main" val="35417721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ja-JP" altLang="en-US"/>
              <a:t>平成</a:t>
            </a:r>
            <a:r>
              <a:rPr lang="en-US" altLang="ja-JP"/>
              <a:t>25</a:t>
            </a:r>
            <a:r>
              <a:rPr lang="ja-JP" altLang="en-US"/>
              <a:t>年度安全衛生教育テキスト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0F564AD-440B-4706-9F21-FDCD5F8C0DBA}" type="slidenum">
              <a:rPr lang="en-US" altLang="ja-JP"/>
              <a:pPr>
                <a:defRPr/>
              </a:pPr>
              <a:t>‹#›</a:t>
            </a:fld>
            <a:endParaRPr lang="en-US" altLang="ja-JP"/>
          </a:p>
        </p:txBody>
      </p:sp>
    </p:spTree>
    <p:extLst>
      <p:ext uri="{BB962C8B-B14F-4D97-AF65-F5344CB8AC3E}">
        <p14:creationId xmlns:p14="http://schemas.microsoft.com/office/powerpoint/2010/main" val="42261790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r>
              <a:rPr lang="ja-JP" altLang="en-US"/>
              <a:t>平成</a:t>
            </a:r>
            <a:r>
              <a:rPr lang="en-US" altLang="ja-JP"/>
              <a:t>25</a:t>
            </a:r>
            <a:r>
              <a:rPr lang="ja-JP" altLang="en-US"/>
              <a:t>年度安全衛生教育テキスト</a:t>
            </a: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F15F6BE1-EB08-4636-80D6-0396E1988598}" type="slidenum">
              <a:rPr lang="en-US" altLang="ja-JP"/>
              <a:pPr>
                <a:defRPr/>
              </a:pPr>
              <a:t>‹#›</a:t>
            </a:fld>
            <a:endParaRPr lang="en-US" altLang="ja-JP"/>
          </a:p>
        </p:txBody>
      </p:sp>
    </p:spTree>
    <p:extLst>
      <p:ext uri="{BB962C8B-B14F-4D97-AF65-F5344CB8AC3E}">
        <p14:creationId xmlns:p14="http://schemas.microsoft.com/office/powerpoint/2010/main" val="3350157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r>
              <a:rPr lang="ja-JP" altLang="en-US"/>
              <a:t>平成</a:t>
            </a:r>
            <a:r>
              <a:rPr lang="en-US" altLang="ja-JP"/>
              <a:t>25</a:t>
            </a:r>
            <a:r>
              <a:rPr lang="ja-JP" altLang="en-US"/>
              <a:t>年度安全衛生教育テキスト</a:t>
            </a: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8D2287D5-EB29-4627-801D-1E67B5A576AC}" type="slidenum">
              <a:rPr lang="en-US" altLang="ja-JP"/>
              <a:pPr>
                <a:defRPr/>
              </a:pPr>
              <a:t>‹#›</a:t>
            </a:fld>
            <a:endParaRPr lang="en-US" altLang="ja-JP"/>
          </a:p>
        </p:txBody>
      </p:sp>
    </p:spTree>
    <p:extLst>
      <p:ext uri="{BB962C8B-B14F-4D97-AF65-F5344CB8AC3E}">
        <p14:creationId xmlns:p14="http://schemas.microsoft.com/office/powerpoint/2010/main" val="3602694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r>
              <a:rPr lang="ja-JP" altLang="en-US"/>
              <a:t>平成</a:t>
            </a:r>
            <a:r>
              <a:rPr lang="en-US" altLang="ja-JP"/>
              <a:t>25</a:t>
            </a:r>
            <a:r>
              <a:rPr lang="ja-JP" altLang="en-US"/>
              <a:t>年度安全衛生教育テキスト</a:t>
            </a: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7EC8DAB1-EDC2-415D-A1EF-10E9AC00528A}" type="slidenum">
              <a:rPr lang="en-US" altLang="ja-JP"/>
              <a:pPr>
                <a:defRPr/>
              </a:pPr>
              <a:t>‹#›</a:t>
            </a:fld>
            <a:endParaRPr lang="en-US" altLang="ja-JP"/>
          </a:p>
        </p:txBody>
      </p:sp>
    </p:spTree>
    <p:extLst>
      <p:ext uri="{BB962C8B-B14F-4D97-AF65-F5344CB8AC3E}">
        <p14:creationId xmlns:p14="http://schemas.microsoft.com/office/powerpoint/2010/main" val="32816293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r>
              <a:rPr lang="ja-JP" altLang="en-US"/>
              <a:t>平成</a:t>
            </a:r>
            <a:r>
              <a:rPr lang="en-US" altLang="ja-JP"/>
              <a:t>25</a:t>
            </a:r>
            <a:r>
              <a:rPr lang="ja-JP" altLang="en-US"/>
              <a:t>年度安全衛生教育テキスト</a:t>
            </a: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86721AB9-F584-4B27-85EF-E02D687CB92D}" type="slidenum">
              <a:rPr lang="en-US" altLang="ja-JP"/>
              <a:pPr>
                <a:defRPr/>
              </a:pPr>
              <a:t>‹#›</a:t>
            </a:fld>
            <a:endParaRPr lang="en-US" altLang="ja-JP"/>
          </a:p>
        </p:txBody>
      </p:sp>
    </p:spTree>
    <p:extLst>
      <p:ext uri="{BB962C8B-B14F-4D97-AF65-F5344CB8AC3E}">
        <p14:creationId xmlns:p14="http://schemas.microsoft.com/office/powerpoint/2010/main" val="39175406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ja-JP" altLang="en-US"/>
              <a:t>平成</a:t>
            </a:r>
            <a:r>
              <a:rPr lang="en-US" altLang="ja-JP"/>
              <a:t>25</a:t>
            </a:r>
            <a:r>
              <a:rPr lang="ja-JP" altLang="en-US"/>
              <a:t>年度安全衛生教育テキスト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A5767C0-6C38-4E91-959E-F8976EA79435}" type="slidenum">
              <a:rPr lang="en-US" altLang="ja-JP"/>
              <a:pPr>
                <a:defRPr/>
              </a:pPr>
              <a:t>‹#›</a:t>
            </a:fld>
            <a:endParaRPr lang="en-US" altLang="ja-JP"/>
          </a:p>
        </p:txBody>
      </p:sp>
    </p:spTree>
    <p:extLst>
      <p:ext uri="{BB962C8B-B14F-4D97-AF65-F5344CB8AC3E}">
        <p14:creationId xmlns:p14="http://schemas.microsoft.com/office/powerpoint/2010/main" val="6584307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ja-JP" altLang="en-US"/>
              <a:t>平成</a:t>
            </a:r>
            <a:r>
              <a:rPr lang="en-US" altLang="ja-JP"/>
              <a:t>25</a:t>
            </a:r>
            <a:r>
              <a:rPr lang="ja-JP" altLang="en-US"/>
              <a:t>年度安全衛生教育テキスト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FCDAADE-6EA4-414D-86EC-011BFFA4D3BC}" type="slidenum">
              <a:rPr lang="en-US" altLang="ja-JP"/>
              <a:pPr>
                <a:defRPr/>
              </a:pPr>
              <a:t>‹#›</a:t>
            </a:fld>
            <a:endParaRPr lang="en-US" altLang="ja-JP"/>
          </a:p>
        </p:txBody>
      </p:sp>
    </p:spTree>
    <p:extLst>
      <p:ext uri="{BB962C8B-B14F-4D97-AF65-F5344CB8AC3E}">
        <p14:creationId xmlns:p14="http://schemas.microsoft.com/office/powerpoint/2010/main" val="35050796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ja-JP" altLang="en-US"/>
              <a:t>平成</a:t>
            </a:r>
            <a:r>
              <a:rPr lang="en-US" altLang="ja-JP"/>
              <a:t>25</a:t>
            </a:r>
            <a:r>
              <a:rPr lang="ja-JP" altLang="en-US"/>
              <a:t>年度安全衛生教育テキスト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FDD7F9D-DFF4-47F4-BABF-07691B4C6475}" type="slidenum">
              <a:rPr lang="en-US" altLang="ja-JP"/>
              <a:pPr>
                <a:defRPr/>
              </a:pPr>
              <a:t>‹#›</a:t>
            </a:fld>
            <a:endParaRPr lang="en-US" altLang="ja-JP"/>
          </a:p>
        </p:txBody>
      </p:sp>
    </p:spTree>
    <p:extLst>
      <p:ext uri="{BB962C8B-B14F-4D97-AF65-F5344CB8AC3E}">
        <p14:creationId xmlns:p14="http://schemas.microsoft.com/office/powerpoint/2010/main" val="1020422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ja-JP" altLang="en-US"/>
              <a:t>平成</a:t>
            </a:r>
            <a:r>
              <a:rPr lang="en-US" altLang="ja-JP"/>
              <a:t>25</a:t>
            </a:r>
            <a:r>
              <a:rPr lang="ja-JP" altLang="en-US"/>
              <a:t>年度安全衛生教育テキスト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AD46515-F07B-4F1F-929B-B736D39A16A8}" type="slidenum">
              <a:rPr lang="en-US" altLang="ja-JP"/>
              <a:pPr>
                <a:defRPr/>
              </a:pPr>
              <a:t>‹#›</a:t>
            </a:fld>
            <a:endParaRPr lang="en-US" altLang="ja-JP"/>
          </a:p>
        </p:txBody>
      </p:sp>
    </p:spTree>
    <p:extLst>
      <p:ext uri="{BB962C8B-B14F-4D97-AF65-F5344CB8AC3E}">
        <p14:creationId xmlns:p14="http://schemas.microsoft.com/office/powerpoint/2010/main" val="2560846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r>
              <a:rPr lang="ja-JP" altLang="en-US"/>
              <a:t>平成</a:t>
            </a:r>
            <a:r>
              <a:rPr lang="en-US" altLang="ja-JP"/>
              <a:t>25</a:t>
            </a:r>
            <a:r>
              <a:rPr lang="ja-JP" altLang="en-US"/>
              <a:t>年度安全衛生教育テキスト</a:t>
            </a: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05CCE988-1755-404D-9C6B-4225D08BC050}" type="slidenum">
              <a:rPr lang="en-US" altLang="ja-JP"/>
              <a:pPr>
                <a:defRPr/>
              </a:pPr>
              <a:t>‹#›</a:t>
            </a:fld>
            <a:endParaRPr lang="en-US" altLang="ja-JP"/>
          </a:p>
        </p:txBody>
      </p:sp>
    </p:spTree>
    <p:extLst>
      <p:ext uri="{BB962C8B-B14F-4D97-AF65-F5344CB8AC3E}">
        <p14:creationId xmlns:p14="http://schemas.microsoft.com/office/powerpoint/2010/main" val="1436691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66738" y="1341438"/>
            <a:ext cx="39243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r>
              <a:rPr lang="ja-JP" altLang="en-US"/>
              <a:t>平成</a:t>
            </a:r>
            <a:r>
              <a:rPr lang="en-US" altLang="ja-JP"/>
              <a:t>25</a:t>
            </a:r>
            <a:r>
              <a:rPr lang="ja-JP" altLang="en-US"/>
              <a:t>年度安全衛生教育テキスト</a:t>
            </a:r>
            <a:endParaRPr lang="en-US" altLang="ja-JP"/>
          </a:p>
        </p:txBody>
      </p:sp>
      <p:sp>
        <p:nvSpPr>
          <p:cNvPr id="7" name="Rectangle 8"/>
          <p:cNvSpPr>
            <a:spLocks noGrp="1" noChangeArrowheads="1"/>
          </p:cNvSpPr>
          <p:nvPr>
            <p:ph type="sldNum" sz="quarter" idx="12"/>
          </p:nvPr>
        </p:nvSpPr>
        <p:spPr>
          <a:ln/>
        </p:spPr>
        <p:txBody>
          <a:bodyPr/>
          <a:lstStyle>
            <a:lvl1pPr>
              <a:defRPr/>
            </a:lvl1pPr>
          </a:lstStyle>
          <a:p>
            <a:pPr>
              <a:defRPr/>
            </a:pPr>
            <a:fld id="{667A00D2-AF22-4D8F-BAF8-D7312D7CF9C6}" type="slidenum">
              <a:rPr lang="en-US" altLang="ja-JP"/>
              <a:pPr>
                <a:defRPr/>
              </a:pPr>
              <a:t>‹#›</a:t>
            </a:fld>
            <a:endParaRPr lang="en-US" altLang="ja-JP"/>
          </a:p>
        </p:txBody>
      </p:sp>
    </p:spTree>
    <p:extLst>
      <p:ext uri="{BB962C8B-B14F-4D97-AF65-F5344CB8AC3E}">
        <p14:creationId xmlns:p14="http://schemas.microsoft.com/office/powerpoint/2010/main" val="3440270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7"/>
          <p:cNvSpPr>
            <a:spLocks noGrp="1" noChangeArrowheads="1"/>
          </p:cNvSpPr>
          <p:nvPr>
            <p:ph type="ftr" sz="quarter" idx="11"/>
          </p:nvPr>
        </p:nvSpPr>
        <p:spPr>
          <a:ln/>
        </p:spPr>
        <p:txBody>
          <a:bodyPr/>
          <a:lstStyle>
            <a:lvl1pPr>
              <a:defRPr/>
            </a:lvl1pPr>
          </a:lstStyle>
          <a:p>
            <a:pPr>
              <a:defRPr/>
            </a:pPr>
            <a:r>
              <a:rPr lang="ja-JP" altLang="en-US"/>
              <a:t>平成</a:t>
            </a:r>
            <a:r>
              <a:rPr lang="en-US" altLang="ja-JP"/>
              <a:t>25</a:t>
            </a:r>
            <a:r>
              <a:rPr lang="ja-JP" altLang="en-US"/>
              <a:t>年度安全衛生教育テキスト</a:t>
            </a:r>
            <a:endParaRPr lang="en-US" altLang="ja-JP"/>
          </a:p>
        </p:txBody>
      </p:sp>
      <p:sp>
        <p:nvSpPr>
          <p:cNvPr id="9" name="Rectangle 8"/>
          <p:cNvSpPr>
            <a:spLocks noGrp="1" noChangeArrowheads="1"/>
          </p:cNvSpPr>
          <p:nvPr>
            <p:ph type="sldNum" sz="quarter" idx="12"/>
          </p:nvPr>
        </p:nvSpPr>
        <p:spPr>
          <a:ln/>
        </p:spPr>
        <p:txBody>
          <a:bodyPr/>
          <a:lstStyle>
            <a:lvl1pPr>
              <a:defRPr/>
            </a:lvl1pPr>
          </a:lstStyle>
          <a:p>
            <a:pPr>
              <a:defRPr/>
            </a:pPr>
            <a:fld id="{60096F99-F241-4784-8338-BB68B5DB799E}" type="slidenum">
              <a:rPr lang="en-US" altLang="ja-JP"/>
              <a:pPr>
                <a:defRPr/>
              </a:pPr>
              <a:t>‹#›</a:t>
            </a:fld>
            <a:endParaRPr lang="en-US" altLang="ja-JP"/>
          </a:p>
        </p:txBody>
      </p:sp>
    </p:spTree>
    <p:extLst>
      <p:ext uri="{BB962C8B-B14F-4D97-AF65-F5344CB8AC3E}">
        <p14:creationId xmlns:p14="http://schemas.microsoft.com/office/powerpoint/2010/main" val="1110257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7"/>
          <p:cNvSpPr>
            <a:spLocks noGrp="1" noChangeArrowheads="1"/>
          </p:cNvSpPr>
          <p:nvPr>
            <p:ph type="ftr" sz="quarter" idx="11"/>
          </p:nvPr>
        </p:nvSpPr>
        <p:spPr>
          <a:ln/>
        </p:spPr>
        <p:txBody>
          <a:bodyPr/>
          <a:lstStyle>
            <a:lvl1pPr>
              <a:defRPr/>
            </a:lvl1pPr>
          </a:lstStyle>
          <a:p>
            <a:pPr>
              <a:defRPr/>
            </a:pPr>
            <a:r>
              <a:rPr lang="ja-JP" altLang="en-US"/>
              <a:t>平成</a:t>
            </a:r>
            <a:r>
              <a:rPr lang="en-US" altLang="ja-JP"/>
              <a:t>25</a:t>
            </a:r>
            <a:r>
              <a:rPr lang="ja-JP" altLang="en-US"/>
              <a:t>年度安全衛生教育テキスト</a:t>
            </a:r>
            <a:endParaRPr lang="en-US" altLang="ja-JP"/>
          </a:p>
        </p:txBody>
      </p:sp>
      <p:sp>
        <p:nvSpPr>
          <p:cNvPr id="5" name="Rectangle 8"/>
          <p:cNvSpPr>
            <a:spLocks noGrp="1" noChangeArrowheads="1"/>
          </p:cNvSpPr>
          <p:nvPr>
            <p:ph type="sldNum" sz="quarter" idx="12"/>
          </p:nvPr>
        </p:nvSpPr>
        <p:spPr>
          <a:ln/>
        </p:spPr>
        <p:txBody>
          <a:bodyPr/>
          <a:lstStyle>
            <a:lvl1pPr>
              <a:defRPr/>
            </a:lvl1pPr>
          </a:lstStyle>
          <a:p>
            <a:pPr>
              <a:defRPr/>
            </a:pPr>
            <a:fld id="{05E34AF6-82D6-4AE3-894F-D6E65681A1A6}" type="slidenum">
              <a:rPr lang="en-US" altLang="ja-JP"/>
              <a:pPr>
                <a:defRPr/>
              </a:pPr>
              <a:t>‹#›</a:t>
            </a:fld>
            <a:endParaRPr lang="en-US" altLang="ja-JP"/>
          </a:p>
        </p:txBody>
      </p:sp>
    </p:spTree>
    <p:extLst>
      <p:ext uri="{BB962C8B-B14F-4D97-AF65-F5344CB8AC3E}">
        <p14:creationId xmlns:p14="http://schemas.microsoft.com/office/powerpoint/2010/main" val="1248034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7"/>
          <p:cNvSpPr>
            <a:spLocks noGrp="1" noChangeArrowheads="1"/>
          </p:cNvSpPr>
          <p:nvPr>
            <p:ph type="ftr" sz="quarter" idx="11"/>
          </p:nvPr>
        </p:nvSpPr>
        <p:spPr>
          <a:ln/>
        </p:spPr>
        <p:txBody>
          <a:bodyPr/>
          <a:lstStyle>
            <a:lvl1pPr>
              <a:defRPr/>
            </a:lvl1pPr>
          </a:lstStyle>
          <a:p>
            <a:pPr>
              <a:defRPr/>
            </a:pPr>
            <a:r>
              <a:rPr lang="ja-JP" altLang="en-US"/>
              <a:t>平成</a:t>
            </a:r>
            <a:r>
              <a:rPr lang="en-US" altLang="ja-JP"/>
              <a:t>25</a:t>
            </a:r>
            <a:r>
              <a:rPr lang="ja-JP" altLang="en-US"/>
              <a:t>年度安全衛生教育テキスト</a:t>
            </a:r>
            <a:endParaRPr lang="en-US" altLang="ja-JP"/>
          </a:p>
        </p:txBody>
      </p:sp>
      <p:sp>
        <p:nvSpPr>
          <p:cNvPr id="4" name="Rectangle 8"/>
          <p:cNvSpPr>
            <a:spLocks noGrp="1" noChangeArrowheads="1"/>
          </p:cNvSpPr>
          <p:nvPr>
            <p:ph type="sldNum" sz="quarter" idx="12"/>
          </p:nvPr>
        </p:nvSpPr>
        <p:spPr>
          <a:ln/>
        </p:spPr>
        <p:txBody>
          <a:bodyPr/>
          <a:lstStyle>
            <a:lvl1pPr>
              <a:defRPr/>
            </a:lvl1pPr>
          </a:lstStyle>
          <a:p>
            <a:pPr>
              <a:defRPr/>
            </a:pPr>
            <a:fld id="{07694F94-CF57-4124-96D4-72D62F7D3E36}" type="slidenum">
              <a:rPr lang="en-US" altLang="ja-JP"/>
              <a:pPr>
                <a:defRPr/>
              </a:pPr>
              <a:t>‹#›</a:t>
            </a:fld>
            <a:endParaRPr lang="en-US" altLang="ja-JP"/>
          </a:p>
        </p:txBody>
      </p:sp>
    </p:spTree>
    <p:extLst>
      <p:ext uri="{BB962C8B-B14F-4D97-AF65-F5344CB8AC3E}">
        <p14:creationId xmlns:p14="http://schemas.microsoft.com/office/powerpoint/2010/main" val="3487569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r>
              <a:rPr lang="ja-JP" altLang="en-US"/>
              <a:t>平成</a:t>
            </a:r>
            <a:r>
              <a:rPr lang="en-US" altLang="ja-JP"/>
              <a:t>25</a:t>
            </a:r>
            <a:r>
              <a:rPr lang="ja-JP" altLang="en-US"/>
              <a:t>年度安全衛生教育テキスト</a:t>
            </a:r>
            <a:endParaRPr lang="en-US" altLang="ja-JP"/>
          </a:p>
        </p:txBody>
      </p:sp>
      <p:sp>
        <p:nvSpPr>
          <p:cNvPr id="7" name="Rectangle 8"/>
          <p:cNvSpPr>
            <a:spLocks noGrp="1" noChangeArrowheads="1"/>
          </p:cNvSpPr>
          <p:nvPr>
            <p:ph type="sldNum" sz="quarter" idx="12"/>
          </p:nvPr>
        </p:nvSpPr>
        <p:spPr>
          <a:ln/>
        </p:spPr>
        <p:txBody>
          <a:bodyPr/>
          <a:lstStyle>
            <a:lvl1pPr>
              <a:defRPr/>
            </a:lvl1pPr>
          </a:lstStyle>
          <a:p>
            <a:pPr>
              <a:defRPr/>
            </a:pPr>
            <a:fld id="{54344E95-C581-4A65-AA68-B2ADC3049CC3}" type="slidenum">
              <a:rPr lang="en-US" altLang="ja-JP"/>
              <a:pPr>
                <a:defRPr/>
              </a:pPr>
              <a:t>‹#›</a:t>
            </a:fld>
            <a:endParaRPr lang="en-US" altLang="ja-JP"/>
          </a:p>
        </p:txBody>
      </p:sp>
    </p:spTree>
    <p:extLst>
      <p:ext uri="{BB962C8B-B14F-4D97-AF65-F5344CB8AC3E}">
        <p14:creationId xmlns:p14="http://schemas.microsoft.com/office/powerpoint/2010/main" val="915821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r>
              <a:rPr lang="ja-JP" altLang="en-US"/>
              <a:t>平成</a:t>
            </a:r>
            <a:r>
              <a:rPr lang="en-US" altLang="ja-JP"/>
              <a:t>25</a:t>
            </a:r>
            <a:r>
              <a:rPr lang="ja-JP" altLang="en-US"/>
              <a:t>年度安全衛生教育テキスト</a:t>
            </a:r>
            <a:endParaRPr lang="en-US" altLang="ja-JP"/>
          </a:p>
        </p:txBody>
      </p:sp>
      <p:sp>
        <p:nvSpPr>
          <p:cNvPr id="7" name="Rectangle 8"/>
          <p:cNvSpPr>
            <a:spLocks noGrp="1" noChangeArrowheads="1"/>
          </p:cNvSpPr>
          <p:nvPr>
            <p:ph type="sldNum" sz="quarter" idx="12"/>
          </p:nvPr>
        </p:nvSpPr>
        <p:spPr>
          <a:ln/>
        </p:spPr>
        <p:txBody>
          <a:bodyPr/>
          <a:lstStyle>
            <a:lvl1pPr>
              <a:defRPr/>
            </a:lvl1pPr>
          </a:lstStyle>
          <a:p>
            <a:pPr>
              <a:defRPr/>
            </a:pPr>
            <a:fld id="{92C660D6-11E0-4FF4-9D85-88739F31FB59}" type="slidenum">
              <a:rPr lang="en-US" altLang="ja-JP"/>
              <a:pPr>
                <a:defRPr/>
              </a:pPr>
              <a:t>‹#›</a:t>
            </a:fld>
            <a:endParaRPr lang="en-US" altLang="ja-JP"/>
          </a:p>
        </p:txBody>
      </p:sp>
    </p:spTree>
    <p:extLst>
      <p:ext uri="{BB962C8B-B14F-4D97-AF65-F5344CB8AC3E}">
        <p14:creationId xmlns:p14="http://schemas.microsoft.com/office/powerpoint/2010/main" val="1197821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566738" y="1341438"/>
            <a:ext cx="8001000"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AutoShape 4"/>
          <p:cNvSpPr>
            <a:spLocks noChangeArrowheads="1"/>
          </p:cNvSpPr>
          <p:nvPr/>
        </p:nvSpPr>
        <p:spPr bwMode="auto">
          <a:xfrm>
            <a:off x="609600" y="1125538"/>
            <a:ext cx="7958138" cy="10953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ja-JP" altLang="en-US"/>
          </a:p>
        </p:txBody>
      </p:sp>
      <p:sp>
        <p:nvSpPr>
          <p:cNvPr id="1029" name="Line 5"/>
          <p:cNvSpPr>
            <a:spLocks noChangeShapeType="1"/>
          </p:cNvSpPr>
          <p:nvPr/>
        </p:nvSpPr>
        <p:spPr bwMode="auto">
          <a:xfrm flipV="1">
            <a:off x="609600" y="6308725"/>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4694"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0" sz="1200"/>
            </a:lvl1pPr>
          </a:lstStyle>
          <a:p>
            <a:pPr>
              <a:defRPr/>
            </a:pPr>
            <a:endParaRPr lang="en-US" altLang="ja-JP"/>
          </a:p>
        </p:txBody>
      </p:sp>
      <p:sp>
        <p:nvSpPr>
          <p:cNvPr id="114695" name="Rectangle 7"/>
          <p:cNvSpPr>
            <a:spLocks noGrp="1" noChangeArrowheads="1"/>
          </p:cNvSpPr>
          <p:nvPr>
            <p:ph type="ftr" sz="quarter" idx="3"/>
          </p:nvPr>
        </p:nvSpPr>
        <p:spPr bwMode="auto">
          <a:xfrm>
            <a:off x="3124200" y="6381750"/>
            <a:ext cx="28956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0" sz="1200"/>
            </a:lvl1pPr>
          </a:lstStyle>
          <a:p>
            <a:pPr>
              <a:defRPr/>
            </a:pPr>
            <a:r>
              <a:rPr lang="ja-JP" altLang="en-US"/>
              <a:t>平成</a:t>
            </a:r>
            <a:r>
              <a:rPr lang="en-US" altLang="ja-JP"/>
              <a:t>25</a:t>
            </a:r>
            <a:r>
              <a:rPr lang="ja-JP" altLang="en-US"/>
              <a:t>年度安全衛生教育テキスト</a:t>
            </a:r>
            <a:endParaRPr lang="en-US" altLang="ja-JP"/>
          </a:p>
        </p:txBody>
      </p:sp>
      <p:sp>
        <p:nvSpPr>
          <p:cNvPr id="114696"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0" sz="1200"/>
            </a:lvl1pPr>
          </a:lstStyle>
          <a:p>
            <a:pPr>
              <a:defRPr/>
            </a:pPr>
            <a:fld id="{9246FACF-84E7-4E0E-BE87-942564A6DD0B}"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4093"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 id="2147484080" r:id="rId12"/>
    <p:sldLayoutId id="2147484081" r:id="rId13"/>
  </p:sldLayoutIdLst>
  <p:timing>
    <p:tnLst>
      <p:par>
        <p:cTn id="1" dur="indefinite" restart="never" nodeType="tmRoot"/>
      </p:par>
    </p:tnLst>
  </p:timing>
  <p:hf sldNum="0" hdr="0" dt="0"/>
  <p:txStyles>
    <p:titleStyle>
      <a:lvl1pPr algn="l" rtl="0" eaLnBrk="0" fontAlgn="base" hangingPunct="0">
        <a:spcBef>
          <a:spcPct val="0"/>
        </a:spcBef>
        <a:spcAft>
          <a:spcPct val="0"/>
        </a:spcAft>
        <a:defRPr kumimoji="1" sz="3800">
          <a:solidFill>
            <a:schemeClr val="tx2"/>
          </a:solidFill>
          <a:latin typeface="+mj-lt"/>
          <a:ea typeface="+mj-ea"/>
          <a:cs typeface="+mj-cs"/>
        </a:defRPr>
      </a:lvl1pPr>
      <a:lvl2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2pPr>
      <a:lvl3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3pPr>
      <a:lvl4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4pPr>
      <a:lvl5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5pPr>
      <a:lvl6pPr marL="457200" algn="l" rtl="0" fontAlgn="base">
        <a:spcBef>
          <a:spcPct val="0"/>
        </a:spcBef>
        <a:spcAft>
          <a:spcPct val="0"/>
        </a:spcAft>
        <a:defRPr kumimoji="1" sz="3800">
          <a:solidFill>
            <a:schemeClr val="tx2"/>
          </a:solidFill>
          <a:latin typeface="Verdana" pitchFamily="34" charset="0"/>
          <a:ea typeface="ＭＳ Ｐゴシック" pitchFamily="50" charset="-128"/>
        </a:defRPr>
      </a:lvl6pPr>
      <a:lvl7pPr marL="914400" algn="l" rtl="0" fontAlgn="base">
        <a:spcBef>
          <a:spcPct val="0"/>
        </a:spcBef>
        <a:spcAft>
          <a:spcPct val="0"/>
        </a:spcAft>
        <a:defRPr kumimoji="1" sz="3800">
          <a:solidFill>
            <a:schemeClr val="tx2"/>
          </a:solidFill>
          <a:latin typeface="Verdana" pitchFamily="34" charset="0"/>
          <a:ea typeface="ＭＳ Ｐゴシック" pitchFamily="50" charset="-128"/>
        </a:defRPr>
      </a:lvl7pPr>
      <a:lvl8pPr marL="1371600" algn="l" rtl="0" fontAlgn="base">
        <a:spcBef>
          <a:spcPct val="0"/>
        </a:spcBef>
        <a:spcAft>
          <a:spcPct val="0"/>
        </a:spcAft>
        <a:defRPr kumimoji="1" sz="3800">
          <a:solidFill>
            <a:schemeClr val="tx2"/>
          </a:solidFill>
          <a:latin typeface="Verdana" pitchFamily="34" charset="0"/>
          <a:ea typeface="ＭＳ Ｐゴシック" pitchFamily="50" charset="-128"/>
        </a:defRPr>
      </a:lvl8pPr>
      <a:lvl9pPr marL="1828800" algn="l" rtl="0" fontAlgn="base">
        <a:spcBef>
          <a:spcPct val="0"/>
        </a:spcBef>
        <a:spcAft>
          <a:spcPct val="0"/>
        </a:spcAft>
        <a:defRPr kumimoji="1" sz="3800">
          <a:solidFill>
            <a:schemeClr val="tx2"/>
          </a:solidFill>
          <a:latin typeface="Verdana" pitchFamily="34" charset="0"/>
          <a:ea typeface="ＭＳ Ｐゴシック" pitchFamily="50" charset="-128"/>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kumimoji="1"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669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ltLang="ja-JP"/>
          </a:p>
        </p:txBody>
      </p:sp>
      <p:sp>
        <p:nvSpPr>
          <p:cNvPr id="1669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r>
              <a:rPr lang="ja-JP" altLang="en-US"/>
              <a:t>平成</a:t>
            </a:r>
            <a:r>
              <a:rPr lang="en-US" altLang="ja-JP"/>
              <a:t>25</a:t>
            </a:r>
            <a:r>
              <a:rPr lang="ja-JP" altLang="en-US"/>
              <a:t>年度安全衛生教育テキスト</a:t>
            </a:r>
            <a:endParaRPr lang="en-US" altLang="ja-JP"/>
          </a:p>
        </p:txBody>
      </p:sp>
      <p:sp>
        <p:nvSpPr>
          <p:cNvPr id="1669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8456E271-D6EA-4406-B7F6-F08940B83DB6}"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Lst>
  <p:hf sldNum="0" hd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14.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0.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20.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3.png"/><Relationship Id="rId9" Type="http://schemas.openxmlformats.org/officeDocument/2006/relationships/image" Target="../media/image19.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emf"/><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kankyo@adm.s.u-tokyo.ac.j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jimubu.adm.s.u-tokyo.ac.jp/public/index.php/Esmo"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http://www.ibm.co.jp/vdtwork/image/envr1101.gif"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990600"/>
            <a:ext cx="8001000" cy="1371600"/>
          </a:xfrm>
        </p:spPr>
        <p:txBody>
          <a:bodyPr/>
          <a:lstStyle/>
          <a:p>
            <a:pPr eaLnBrk="1" hangingPunct="1"/>
            <a:r>
              <a:rPr lang="ja-JP" altLang="en-US" smtClean="0"/>
              <a:t>安全衛生教育テキスト（実験系）</a:t>
            </a:r>
          </a:p>
        </p:txBody>
      </p:sp>
      <p:sp>
        <p:nvSpPr>
          <p:cNvPr id="6147" name="Rectangle 3"/>
          <p:cNvSpPr>
            <a:spLocks noGrp="1" noChangeArrowheads="1"/>
          </p:cNvSpPr>
          <p:nvPr>
            <p:ph type="subTitle" idx="1"/>
          </p:nvPr>
        </p:nvSpPr>
        <p:spPr>
          <a:xfrm>
            <a:off x="971550" y="3962400"/>
            <a:ext cx="7867650" cy="1905000"/>
          </a:xfrm>
        </p:spPr>
        <p:txBody>
          <a:bodyPr/>
          <a:lstStyle/>
          <a:p>
            <a:pPr algn="r" eaLnBrk="1" hangingPunct="1"/>
            <a:r>
              <a:rPr lang="ja-JP" altLang="en-US" sz="3200" smtClean="0"/>
              <a:t>東京大学大学院理学系研究科・理学部等</a:t>
            </a:r>
            <a:endParaRPr lang="en-US" altLang="ja-JP" sz="3200" smtClean="0"/>
          </a:p>
          <a:p>
            <a:pPr algn="r" eaLnBrk="1" hangingPunct="1"/>
            <a:r>
              <a:rPr lang="ja-JP" altLang="en-US" sz="3200" smtClean="0"/>
              <a:t>環境安全管理室</a:t>
            </a:r>
          </a:p>
        </p:txBody>
      </p:sp>
      <p:sp>
        <p:nvSpPr>
          <p:cNvPr id="4" name="Rectangle 3"/>
          <p:cNvSpPr txBox="1">
            <a:spLocks noChangeArrowheads="1"/>
          </p:cNvSpPr>
          <p:nvPr/>
        </p:nvSpPr>
        <p:spPr bwMode="auto">
          <a:xfrm>
            <a:off x="6732588" y="2492375"/>
            <a:ext cx="1898650" cy="431800"/>
          </a:xfrm>
          <a:prstGeom prst="rect">
            <a:avLst/>
          </a:prstGeom>
          <a:noFill/>
          <a:ln w="9525">
            <a:noFill/>
            <a:miter lim="800000"/>
            <a:headEnd/>
            <a:tailEnd/>
          </a:ln>
          <a:effectLst/>
        </p:spPr>
        <p:txBody>
          <a:bodyPr/>
          <a:lstStyle/>
          <a:p>
            <a:pPr eaLnBrk="1" hangingPunct="1">
              <a:spcBef>
                <a:spcPct val="20000"/>
              </a:spcBef>
              <a:buClr>
                <a:schemeClr val="accent2"/>
              </a:buClr>
              <a:buFont typeface="Wingdings" pitchFamily="2" charset="2"/>
              <a:buNone/>
              <a:defRPr/>
            </a:pPr>
            <a:r>
              <a:rPr lang="ja-JP" altLang="en-US" sz="2000" kern="0" dirty="0">
                <a:latin typeface="+mn-lt"/>
                <a:ea typeface="+mn-ea"/>
              </a:rPr>
              <a:t>平成</a:t>
            </a:r>
            <a:r>
              <a:rPr lang="en-US" altLang="ja-JP" sz="2000" kern="0" dirty="0">
                <a:latin typeface="+mn-lt"/>
                <a:ea typeface="+mn-ea"/>
              </a:rPr>
              <a:t>29</a:t>
            </a:r>
            <a:r>
              <a:rPr lang="ja-JP" altLang="en-US" sz="2000" kern="0" dirty="0">
                <a:latin typeface="+mn-lt"/>
                <a:ea typeface="+mn-ea"/>
              </a:rPr>
              <a:t>年度版</a:t>
            </a:r>
            <a:endParaRPr lang="ja-JP" altLang="en-US" sz="2000" kern="0" dirty="0">
              <a:latin typeface="+mn-lt"/>
              <a:ea typeface="+mn-ea"/>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539750" y="1341438"/>
            <a:ext cx="8208963"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r>
              <a:rPr lang="ja-JP" altLang="en-US" sz="2800">
                <a:latin typeface="Times New Roman" panose="02020603050405020304" pitchFamily="18" charset="0"/>
              </a:rPr>
              <a:t>　１．労働者の健康と安全の確保に関する</a:t>
            </a:r>
          </a:p>
          <a:p>
            <a:pPr eaLnBrk="1" hangingPunct="1">
              <a:spcBef>
                <a:spcPct val="0"/>
              </a:spcBef>
              <a:buClrTx/>
              <a:buFontTx/>
              <a:buNone/>
            </a:pPr>
            <a:r>
              <a:rPr lang="ja-JP" altLang="en-US" sz="2800">
                <a:latin typeface="Times New Roman" panose="02020603050405020304" pitchFamily="18" charset="0"/>
              </a:rPr>
              <a:t>　　　　　　　　</a:t>
            </a:r>
            <a:r>
              <a:rPr lang="en-US" altLang="ja-JP" sz="2800">
                <a:latin typeface="Times New Roman" panose="02020603050405020304" pitchFamily="18" charset="0"/>
              </a:rPr>
              <a:t>		</a:t>
            </a:r>
            <a:r>
              <a:rPr lang="ja-JP" altLang="en-US" sz="2800">
                <a:latin typeface="Times New Roman" panose="02020603050405020304" pitchFamily="18" charset="0"/>
              </a:rPr>
              <a:t>　　</a:t>
            </a:r>
            <a:r>
              <a:rPr lang="ja-JP" altLang="en-US" sz="2800">
                <a:solidFill>
                  <a:srgbClr val="C00000"/>
                </a:solidFill>
                <a:latin typeface="Times New Roman" panose="02020603050405020304" pitchFamily="18" charset="0"/>
              </a:rPr>
              <a:t>事業者責任</a:t>
            </a:r>
            <a:r>
              <a:rPr lang="ja-JP" altLang="en-US" sz="2800">
                <a:latin typeface="Times New Roman" panose="02020603050405020304" pitchFamily="18" charset="0"/>
              </a:rPr>
              <a:t>を重視</a:t>
            </a:r>
          </a:p>
          <a:p>
            <a:pPr eaLnBrk="1" hangingPunct="1">
              <a:spcBef>
                <a:spcPct val="0"/>
              </a:spcBef>
              <a:buClrTx/>
              <a:buFontTx/>
              <a:buNone/>
            </a:pPr>
            <a:r>
              <a:rPr lang="ja-JP" altLang="en-US" sz="2800">
                <a:latin typeface="Times New Roman" panose="02020603050405020304" pitchFamily="18" charset="0"/>
              </a:rPr>
              <a:t>　２．同時に、</a:t>
            </a:r>
            <a:endParaRPr lang="en-US" altLang="ja-JP" sz="2800">
              <a:latin typeface="Times New Roman" panose="02020603050405020304" pitchFamily="18" charset="0"/>
            </a:endParaRPr>
          </a:p>
          <a:p>
            <a:pPr eaLnBrk="1" hangingPunct="1">
              <a:spcBef>
                <a:spcPct val="0"/>
              </a:spcBef>
              <a:buClrTx/>
              <a:buFontTx/>
              <a:buNone/>
            </a:pPr>
            <a:r>
              <a:rPr lang="en-US" altLang="ja-JP" sz="2800">
                <a:solidFill>
                  <a:srgbClr val="FF0000"/>
                </a:solidFill>
                <a:latin typeface="Times New Roman" panose="02020603050405020304" pitchFamily="18" charset="0"/>
              </a:rPr>
              <a:t>        </a:t>
            </a:r>
            <a:r>
              <a:rPr lang="ja-JP" altLang="en-US" sz="2800">
                <a:solidFill>
                  <a:srgbClr val="C00000"/>
                </a:solidFill>
                <a:latin typeface="Times New Roman" panose="02020603050405020304" pitchFamily="18" charset="0"/>
              </a:rPr>
              <a:t>雇用される者</a:t>
            </a:r>
            <a:r>
              <a:rPr lang="ja-JP" altLang="en-US" sz="2800">
                <a:latin typeface="Times New Roman" panose="02020603050405020304" pitchFamily="18" charset="0"/>
              </a:rPr>
              <a:t>が事業者の構ずる健康と安全の</a:t>
            </a:r>
            <a:endParaRPr lang="en-US" altLang="ja-JP" sz="2800">
              <a:latin typeface="Times New Roman" panose="02020603050405020304" pitchFamily="18" charset="0"/>
            </a:endParaRPr>
          </a:p>
          <a:p>
            <a:pPr eaLnBrk="1" hangingPunct="1">
              <a:spcBef>
                <a:spcPct val="0"/>
              </a:spcBef>
              <a:buClrTx/>
              <a:buFontTx/>
              <a:buNone/>
            </a:pPr>
            <a:r>
              <a:rPr lang="en-US" altLang="ja-JP" sz="2800">
                <a:latin typeface="Times New Roman" panose="02020603050405020304" pitchFamily="18" charset="0"/>
              </a:rPr>
              <a:t>        </a:t>
            </a:r>
            <a:r>
              <a:rPr lang="ja-JP" altLang="en-US" sz="2800">
                <a:latin typeface="Times New Roman" panose="02020603050405020304" pitchFamily="18" charset="0"/>
              </a:rPr>
              <a:t>確保に対する</a:t>
            </a:r>
            <a:r>
              <a:rPr lang="ja-JP" altLang="en-US" sz="2800">
                <a:solidFill>
                  <a:srgbClr val="C00000"/>
                </a:solidFill>
                <a:latin typeface="Times New Roman" panose="02020603050405020304" pitchFamily="18" charset="0"/>
              </a:rPr>
              <a:t>措置を遵守</a:t>
            </a:r>
            <a:r>
              <a:rPr lang="ja-JP" altLang="en-US" sz="2800">
                <a:latin typeface="Times New Roman" panose="02020603050405020304" pitchFamily="18" charset="0"/>
              </a:rPr>
              <a:t>することを義務化</a:t>
            </a:r>
            <a:endParaRPr lang="en-US" altLang="ja-JP" sz="2800">
              <a:latin typeface="Times New Roman" panose="02020603050405020304" pitchFamily="18" charset="0"/>
            </a:endParaRPr>
          </a:p>
          <a:p>
            <a:pPr eaLnBrk="1" hangingPunct="1">
              <a:spcBef>
                <a:spcPct val="0"/>
              </a:spcBef>
              <a:buClrTx/>
              <a:buFontTx/>
              <a:buNone/>
            </a:pPr>
            <a:endParaRPr lang="en-US" altLang="ja-JP" sz="2800">
              <a:latin typeface="Times New Roman" panose="02020603050405020304" pitchFamily="18" charset="0"/>
            </a:endParaRPr>
          </a:p>
          <a:p>
            <a:pPr eaLnBrk="1" hangingPunct="1">
              <a:spcBef>
                <a:spcPct val="0"/>
              </a:spcBef>
              <a:buClrTx/>
              <a:buFontTx/>
              <a:buNone/>
            </a:pPr>
            <a:r>
              <a:rPr lang="ja-JP" altLang="en-US" sz="2800">
                <a:latin typeface="Times New Roman" panose="02020603050405020304" pitchFamily="18" charset="0"/>
              </a:rPr>
              <a:t>　３．国立大学法人化にともない東京大学では</a:t>
            </a:r>
          </a:p>
          <a:p>
            <a:pPr eaLnBrk="1" hangingPunct="1">
              <a:spcBef>
                <a:spcPct val="0"/>
              </a:spcBef>
              <a:buClrTx/>
              <a:buFontTx/>
              <a:buNone/>
            </a:pPr>
            <a:r>
              <a:rPr lang="ja-JP" altLang="en-US" sz="2800">
                <a:latin typeface="Times New Roman" panose="02020603050405020304" pitchFamily="18" charset="0"/>
              </a:rPr>
              <a:t>　　　全学および各部局に</a:t>
            </a:r>
            <a:r>
              <a:rPr lang="ja-JP" altLang="en-US" sz="2800">
                <a:solidFill>
                  <a:srgbClr val="C00000"/>
                </a:solidFill>
                <a:latin typeface="Times New Roman" panose="02020603050405020304" pitchFamily="18" charset="0"/>
              </a:rPr>
              <a:t>環境安全管理室を設置</a:t>
            </a:r>
          </a:p>
        </p:txBody>
      </p:sp>
      <p:sp>
        <p:nvSpPr>
          <p:cNvPr id="24579" name="Text Box 3"/>
          <p:cNvSpPr txBox="1">
            <a:spLocks noChangeArrowheads="1"/>
          </p:cNvSpPr>
          <p:nvPr/>
        </p:nvSpPr>
        <p:spPr bwMode="auto">
          <a:xfrm>
            <a:off x="611188" y="476250"/>
            <a:ext cx="79216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r>
              <a:rPr lang="ja-JP" altLang="en-US" sz="3200">
                <a:latin typeface="ＭＳ Ｐゴシック" panose="020B0600070205080204" pitchFamily="50" charset="-128"/>
              </a:rPr>
              <a:t>労働安全衛生法における責任体制の明確化</a:t>
            </a:r>
          </a:p>
        </p:txBody>
      </p:sp>
      <p:sp>
        <p:nvSpPr>
          <p:cNvPr id="24580"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29</a:t>
            </a:r>
            <a:r>
              <a:rPr kumimoji="0" lang="ja-JP" altLang="en-US" sz="1200" smtClean="0"/>
              <a:t>年度安全衛生教育テキスト</a:t>
            </a:r>
            <a:endParaRPr kumimoji="0" lang="en-US" altLang="ja-JP" sz="120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フッター プレースホルダ 3"/>
          <p:cNvSpPr>
            <a:spLocks noGrp="1"/>
          </p:cNvSpPr>
          <p:nvPr>
            <p:ph type="ftr" sz="quarter" idx="11"/>
          </p:nvPr>
        </p:nvSpPr>
        <p:spPr/>
        <p:txBody>
          <a:bodyPr/>
          <a:lstStyle/>
          <a:p>
            <a:pPr>
              <a:defRPr/>
            </a:pPr>
            <a:r>
              <a:rPr lang="ja-JP" altLang="en-US" smtClean="0"/>
              <a:t>平成</a:t>
            </a:r>
            <a:r>
              <a:rPr lang="en-US" altLang="ja-JP" smtClean="0"/>
              <a:t>27</a:t>
            </a:r>
            <a:r>
              <a:rPr lang="ja-JP" altLang="en-US" smtClean="0"/>
              <a:t>年度安全衛生教育テキスト</a:t>
            </a:r>
            <a:endParaRPr lang="en-US" altLang="ja-JP"/>
          </a:p>
        </p:txBody>
      </p:sp>
      <p:grpSp>
        <p:nvGrpSpPr>
          <p:cNvPr id="26627" name="Group 70"/>
          <p:cNvGrpSpPr>
            <a:grpSpLocks/>
          </p:cNvGrpSpPr>
          <p:nvPr/>
        </p:nvGrpSpPr>
        <p:grpSpPr bwMode="auto">
          <a:xfrm>
            <a:off x="228600" y="762000"/>
            <a:ext cx="8686800" cy="5976938"/>
            <a:chOff x="158" y="482"/>
            <a:chExt cx="5458" cy="3765"/>
          </a:xfrm>
        </p:grpSpPr>
        <p:sp>
          <p:nvSpPr>
            <p:cNvPr id="26629" name="Rectangle 2"/>
            <p:cNvSpPr>
              <a:spLocks noChangeArrowheads="1"/>
            </p:cNvSpPr>
            <p:nvPr/>
          </p:nvSpPr>
          <p:spPr bwMode="auto">
            <a:xfrm>
              <a:off x="476" y="482"/>
              <a:ext cx="5140" cy="1668"/>
            </a:xfrm>
            <a:prstGeom prst="rect">
              <a:avLst/>
            </a:prstGeom>
            <a:solidFill>
              <a:srgbClr val="DDDDDD"/>
            </a:solidFill>
            <a:ln w="28575">
              <a:solidFill>
                <a:srgbClr val="0000CC"/>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a:latin typeface="Times New Roman" panose="02020603050405020304" pitchFamily="18" charset="0"/>
                <a:ea typeface="ＭＳ 明朝" panose="02020609040205080304" pitchFamily="17" charset="-128"/>
              </a:endParaRPr>
            </a:p>
          </p:txBody>
        </p:sp>
        <p:sp>
          <p:nvSpPr>
            <p:cNvPr id="26630" name="Rectangle 3"/>
            <p:cNvSpPr>
              <a:spLocks noChangeArrowheads="1"/>
            </p:cNvSpPr>
            <p:nvPr/>
          </p:nvSpPr>
          <p:spPr bwMode="auto">
            <a:xfrm>
              <a:off x="385" y="2279"/>
              <a:ext cx="4709" cy="1891"/>
            </a:xfrm>
            <a:prstGeom prst="rect">
              <a:avLst/>
            </a:prstGeom>
            <a:solidFill>
              <a:srgbClr val="EAEAEA"/>
            </a:solid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Verdana" panose="020B0604030504040204" pitchFamily="34" charset="0"/>
              </a:endParaRPr>
            </a:p>
          </p:txBody>
        </p:sp>
        <p:sp>
          <p:nvSpPr>
            <p:cNvPr id="26631" name="Text Box 4"/>
            <p:cNvSpPr txBox="1">
              <a:spLocks noChangeArrowheads="1"/>
            </p:cNvSpPr>
            <p:nvPr/>
          </p:nvSpPr>
          <p:spPr bwMode="auto">
            <a:xfrm>
              <a:off x="1701" y="953"/>
              <a:ext cx="1083" cy="384"/>
            </a:xfrm>
            <a:prstGeom prst="rect">
              <a:avLst/>
            </a:prstGeom>
            <a:solidFill>
              <a:srgbClr val="CCFFFF">
                <a:alpha val="50195"/>
              </a:srgbClr>
            </a:solidFill>
            <a:ln w="31750">
              <a:solidFill>
                <a:schemeClr val="tx1"/>
              </a:solidFill>
              <a:miter lim="800000"/>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latin typeface="Times New Roman" panose="02020603050405020304" pitchFamily="18" charset="0"/>
                  <a:ea typeface="ＭＳ 明朝" panose="02020609040205080304" pitchFamily="17" charset="-128"/>
                </a:rPr>
                <a:t>環境安全本部</a:t>
              </a:r>
            </a:p>
            <a:p>
              <a:pPr algn="ctr" eaLnBrk="1" hangingPunct="1">
                <a:spcBef>
                  <a:spcPct val="0"/>
                </a:spcBef>
                <a:buFontTx/>
                <a:buNone/>
              </a:pPr>
              <a:r>
                <a:rPr lang="ja-JP" altLang="en-US" sz="1400">
                  <a:latin typeface="Times New Roman" panose="02020603050405020304" pitchFamily="18" charset="0"/>
                  <a:ea typeface="ＭＳ 明朝" panose="02020609040205080304" pitchFamily="17" charset="-128"/>
                </a:rPr>
                <a:t>教員</a:t>
              </a:r>
              <a:r>
                <a:rPr lang="en-US" altLang="ja-JP" sz="1400">
                  <a:latin typeface="Times New Roman" panose="02020603050405020304" pitchFamily="18" charset="0"/>
                  <a:ea typeface="ＭＳ 明朝" panose="02020609040205080304" pitchFamily="17" charset="-128"/>
                </a:rPr>
                <a:t>+</a:t>
              </a:r>
              <a:r>
                <a:rPr lang="ja-JP" altLang="en-US" sz="1400">
                  <a:latin typeface="Times New Roman" panose="02020603050405020304" pitchFamily="18" charset="0"/>
                  <a:ea typeface="ＭＳ 明朝" panose="02020609040205080304" pitchFamily="17" charset="-128"/>
                </a:rPr>
                <a:t>事務員</a:t>
              </a:r>
            </a:p>
          </p:txBody>
        </p:sp>
        <p:sp>
          <p:nvSpPr>
            <p:cNvPr id="26632" name="Text Box 5"/>
            <p:cNvSpPr txBox="1">
              <a:spLocks noChangeArrowheads="1"/>
            </p:cNvSpPr>
            <p:nvPr/>
          </p:nvSpPr>
          <p:spPr bwMode="auto">
            <a:xfrm>
              <a:off x="1589" y="588"/>
              <a:ext cx="1178" cy="213"/>
            </a:xfrm>
            <a:prstGeom prst="rect">
              <a:avLst/>
            </a:prstGeom>
            <a:solidFill>
              <a:schemeClr val="bg1"/>
            </a:solidFill>
            <a:ln w="31750">
              <a:solidFill>
                <a:schemeClr val="tx1"/>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a:latin typeface="Times New Roman" panose="02020603050405020304" pitchFamily="18" charset="0"/>
                  <a:ea typeface="ＭＳ 明朝" panose="02020609040205080304" pitchFamily="17" charset="-128"/>
                </a:rPr>
                <a:t>環境安全担当理事</a:t>
              </a:r>
            </a:p>
          </p:txBody>
        </p:sp>
        <p:sp>
          <p:nvSpPr>
            <p:cNvPr id="26633" name="Line 6"/>
            <p:cNvSpPr>
              <a:spLocks noChangeShapeType="1"/>
            </p:cNvSpPr>
            <p:nvPr/>
          </p:nvSpPr>
          <p:spPr bwMode="auto">
            <a:xfrm flipH="1">
              <a:off x="2160" y="825"/>
              <a:ext cx="0" cy="136"/>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6634" name="Line 7"/>
            <p:cNvSpPr>
              <a:spLocks noChangeShapeType="1"/>
            </p:cNvSpPr>
            <p:nvPr/>
          </p:nvSpPr>
          <p:spPr bwMode="auto">
            <a:xfrm flipH="1" flipV="1">
              <a:off x="1248" y="825"/>
              <a:ext cx="432" cy="22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6635" name="Text Box 8"/>
            <p:cNvSpPr txBox="1">
              <a:spLocks noChangeArrowheads="1"/>
            </p:cNvSpPr>
            <p:nvPr/>
          </p:nvSpPr>
          <p:spPr bwMode="auto">
            <a:xfrm>
              <a:off x="809" y="622"/>
              <a:ext cx="576" cy="390"/>
            </a:xfrm>
            <a:prstGeom prst="rect">
              <a:avLst/>
            </a:prstGeom>
            <a:solidFill>
              <a:schemeClr val="bg1"/>
            </a:solidFill>
            <a:ln w="38100">
              <a:solidFill>
                <a:schemeClr val="tx1"/>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latin typeface="Times New Roman" panose="02020603050405020304" pitchFamily="18" charset="0"/>
                  <a:ea typeface="ＭＳ 明朝" panose="02020609040205080304" pitchFamily="17" charset="-128"/>
                </a:rPr>
                <a:t>緊急</a:t>
              </a:r>
            </a:p>
            <a:p>
              <a:pPr algn="ctr" eaLnBrk="1" hangingPunct="1">
                <a:spcBef>
                  <a:spcPct val="0"/>
                </a:spcBef>
                <a:buFontTx/>
                <a:buNone/>
              </a:pPr>
              <a:r>
                <a:rPr lang="ja-JP" altLang="en-US" sz="1600" b="1">
                  <a:latin typeface="Times New Roman" panose="02020603050405020304" pitchFamily="18" charset="0"/>
                  <a:ea typeface="ＭＳ 明朝" panose="02020609040205080304" pitchFamily="17" charset="-128"/>
                </a:rPr>
                <a:t>対策室</a:t>
              </a:r>
            </a:p>
          </p:txBody>
        </p:sp>
        <p:sp>
          <p:nvSpPr>
            <p:cNvPr id="26636" name="Line 9"/>
            <p:cNvSpPr>
              <a:spLocks noChangeShapeType="1"/>
            </p:cNvSpPr>
            <p:nvPr/>
          </p:nvSpPr>
          <p:spPr bwMode="auto">
            <a:xfrm>
              <a:off x="2784" y="1142"/>
              <a:ext cx="14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6637" name="Text Box 10"/>
            <p:cNvSpPr txBox="1">
              <a:spLocks noChangeArrowheads="1"/>
            </p:cNvSpPr>
            <p:nvPr/>
          </p:nvSpPr>
          <p:spPr bwMode="auto">
            <a:xfrm>
              <a:off x="158" y="610"/>
              <a:ext cx="288" cy="1609"/>
            </a:xfrm>
            <a:prstGeom prst="rect">
              <a:avLst/>
            </a:prstGeom>
            <a:solidFill>
              <a:srgbClr val="CCFFFF"/>
            </a:solidFill>
            <a:ln w="38100">
              <a:solidFill>
                <a:schemeClr val="tx1"/>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latin typeface="Times New Roman" panose="02020603050405020304" pitchFamily="18" charset="0"/>
                  <a:ea typeface="ＭＳ 明朝" panose="02020609040205080304" pitchFamily="17" charset="-128"/>
                </a:rPr>
                <a:t>環境安全管理室長会議</a:t>
              </a:r>
            </a:p>
          </p:txBody>
        </p:sp>
        <p:sp>
          <p:nvSpPr>
            <p:cNvPr id="26638" name="Line 11"/>
            <p:cNvSpPr>
              <a:spLocks noChangeShapeType="1"/>
            </p:cNvSpPr>
            <p:nvPr/>
          </p:nvSpPr>
          <p:spPr bwMode="auto">
            <a:xfrm flipH="1">
              <a:off x="672" y="1142"/>
              <a:ext cx="1008" cy="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6639" name="Line 12"/>
            <p:cNvSpPr>
              <a:spLocks noChangeShapeType="1"/>
            </p:cNvSpPr>
            <p:nvPr/>
          </p:nvSpPr>
          <p:spPr bwMode="auto">
            <a:xfrm flipH="1">
              <a:off x="295" y="2251"/>
              <a:ext cx="0" cy="19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6640" name="Line 13"/>
            <p:cNvSpPr>
              <a:spLocks noChangeShapeType="1"/>
            </p:cNvSpPr>
            <p:nvPr/>
          </p:nvSpPr>
          <p:spPr bwMode="auto">
            <a:xfrm flipV="1">
              <a:off x="1335" y="1215"/>
              <a:ext cx="357" cy="14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6641" name="Oval 14"/>
            <p:cNvSpPr>
              <a:spLocks noChangeArrowheads="1"/>
            </p:cNvSpPr>
            <p:nvPr/>
          </p:nvSpPr>
          <p:spPr bwMode="auto">
            <a:xfrm>
              <a:off x="612" y="1381"/>
              <a:ext cx="1008" cy="181"/>
            </a:xfrm>
            <a:prstGeom prst="ellipse">
              <a:avLst/>
            </a:prstGeom>
            <a:solidFill>
              <a:schemeClr val="bg1"/>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a:latin typeface="Times New Roman" panose="02020603050405020304" pitchFamily="18" charset="0"/>
                  <a:ea typeface="ＭＳ 明朝" panose="02020609040205080304" pitchFamily="17" charset="-128"/>
                </a:rPr>
                <a:t>コンサルタント</a:t>
              </a:r>
            </a:p>
          </p:txBody>
        </p:sp>
        <p:sp>
          <p:nvSpPr>
            <p:cNvPr id="26642" name="Text Box 15"/>
            <p:cNvSpPr txBox="1">
              <a:spLocks noChangeArrowheads="1"/>
            </p:cNvSpPr>
            <p:nvPr/>
          </p:nvSpPr>
          <p:spPr bwMode="auto">
            <a:xfrm>
              <a:off x="4354" y="3129"/>
              <a:ext cx="720" cy="237"/>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a:latin typeface="Times New Roman" panose="02020603050405020304" pitchFamily="18" charset="0"/>
                  <a:ea typeface="ＭＳ 明朝" panose="02020609040205080304" pitchFamily="17" charset="-128"/>
                </a:rPr>
                <a:t>職員代表</a:t>
              </a:r>
            </a:p>
          </p:txBody>
        </p:sp>
        <p:sp>
          <p:nvSpPr>
            <p:cNvPr id="26643" name="Oval 16"/>
            <p:cNvSpPr>
              <a:spLocks noChangeArrowheads="1"/>
            </p:cNvSpPr>
            <p:nvPr/>
          </p:nvSpPr>
          <p:spPr bwMode="auto">
            <a:xfrm>
              <a:off x="3232" y="2343"/>
              <a:ext cx="958" cy="409"/>
            </a:xfrm>
            <a:prstGeom prst="ellipse">
              <a:avLst/>
            </a:prstGeom>
            <a:solidFill>
              <a:srgbClr val="99FF99"/>
            </a:solidFill>
            <a:ln w="2857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Verdana" panose="020B0604030504040204" pitchFamily="34" charset="0"/>
              </a:endParaRPr>
            </a:p>
          </p:txBody>
        </p:sp>
        <p:sp>
          <p:nvSpPr>
            <p:cNvPr id="26644" name="Text Box 17"/>
            <p:cNvSpPr txBox="1">
              <a:spLocks noChangeArrowheads="1"/>
            </p:cNvSpPr>
            <p:nvPr/>
          </p:nvSpPr>
          <p:spPr bwMode="auto">
            <a:xfrm>
              <a:off x="3331" y="2451"/>
              <a:ext cx="723" cy="198"/>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a:latin typeface="Times New Roman" panose="02020603050405020304" pitchFamily="18" charset="0"/>
                  <a:ea typeface="ＭＳ 明朝" panose="02020609040205080304" pitchFamily="17" charset="-128"/>
                </a:rPr>
                <a:t>衛生委員会</a:t>
              </a:r>
            </a:p>
          </p:txBody>
        </p:sp>
        <p:sp>
          <p:nvSpPr>
            <p:cNvPr id="26645" name="Line 18"/>
            <p:cNvSpPr>
              <a:spLocks noChangeShapeType="1"/>
            </p:cNvSpPr>
            <p:nvPr/>
          </p:nvSpPr>
          <p:spPr bwMode="auto">
            <a:xfrm flipV="1">
              <a:off x="295" y="4247"/>
              <a:ext cx="240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6646" name="Rectangle 19" descr="右下がり対角線"/>
            <p:cNvSpPr>
              <a:spLocks noChangeArrowheads="1"/>
            </p:cNvSpPr>
            <p:nvPr/>
          </p:nvSpPr>
          <p:spPr bwMode="auto">
            <a:xfrm>
              <a:off x="480" y="2862"/>
              <a:ext cx="1488" cy="1313"/>
            </a:xfrm>
            <a:prstGeom prst="rect">
              <a:avLst/>
            </a:prstGeom>
            <a:blipFill dpi="0" rotWithShape="0">
              <a:blip r:embed="rId3"/>
              <a:srcRect/>
              <a:tile tx="0" ty="0" sx="100000" sy="100000" flip="none" algn="tl"/>
            </a:blipFill>
            <a:ln w="38100">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1800">
                <a:latin typeface="Times New Roman" panose="02020603050405020304" pitchFamily="18" charset="0"/>
                <a:ea typeface="ＭＳ 明朝" panose="02020609040205080304" pitchFamily="17" charset="-128"/>
              </a:endParaRPr>
            </a:p>
          </p:txBody>
        </p:sp>
        <p:sp>
          <p:nvSpPr>
            <p:cNvPr id="26647" name="Text Box 20"/>
            <p:cNvSpPr txBox="1">
              <a:spLocks noChangeArrowheads="1"/>
            </p:cNvSpPr>
            <p:nvPr/>
          </p:nvSpPr>
          <p:spPr bwMode="auto">
            <a:xfrm>
              <a:off x="1392" y="3225"/>
              <a:ext cx="528" cy="271"/>
            </a:xfrm>
            <a:prstGeom prst="rect">
              <a:avLst/>
            </a:prstGeom>
            <a:solidFill>
              <a:schemeClr val="bg1"/>
            </a:solidFill>
            <a:ln w="25400">
              <a:solidFill>
                <a:schemeClr val="tx1"/>
              </a:solidFill>
              <a:miter lim="800000"/>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00">
                  <a:latin typeface="Times New Roman" panose="02020603050405020304" pitchFamily="18" charset="0"/>
                  <a:ea typeface="ＭＳ 明朝" panose="02020609040205080304" pitchFamily="17" charset="-128"/>
                </a:rPr>
                <a:t>研究室</a:t>
              </a:r>
            </a:p>
          </p:txBody>
        </p:sp>
        <p:sp>
          <p:nvSpPr>
            <p:cNvPr id="26648" name="Line 21"/>
            <p:cNvSpPr>
              <a:spLocks noChangeShapeType="1"/>
            </p:cNvSpPr>
            <p:nvPr/>
          </p:nvSpPr>
          <p:spPr bwMode="auto">
            <a:xfrm flipV="1">
              <a:off x="635" y="3430"/>
              <a:ext cx="0" cy="10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6649" name="Text Box 22"/>
            <p:cNvSpPr txBox="1">
              <a:spLocks noChangeArrowheads="1"/>
            </p:cNvSpPr>
            <p:nvPr/>
          </p:nvSpPr>
          <p:spPr bwMode="auto">
            <a:xfrm>
              <a:off x="912" y="2953"/>
              <a:ext cx="1008" cy="189"/>
            </a:xfrm>
            <a:prstGeom prst="rect">
              <a:avLst/>
            </a:prstGeom>
            <a:solidFill>
              <a:schemeClr val="bg1"/>
            </a:solidFill>
            <a:ln w="25400">
              <a:solidFill>
                <a:schemeClr val="tx1"/>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latin typeface="Times New Roman" panose="02020603050405020304" pitchFamily="18" charset="0"/>
                  <a:ea typeface="ＭＳ 明朝" panose="02020609040205080304" pitchFamily="17" charset="-128"/>
                </a:rPr>
                <a:t>安全衛生管理委員会</a:t>
              </a:r>
            </a:p>
          </p:txBody>
        </p:sp>
        <p:sp>
          <p:nvSpPr>
            <p:cNvPr id="26650" name="Line 23"/>
            <p:cNvSpPr>
              <a:spLocks noChangeShapeType="1"/>
            </p:cNvSpPr>
            <p:nvPr/>
          </p:nvSpPr>
          <p:spPr bwMode="auto">
            <a:xfrm flipH="1">
              <a:off x="960" y="3134"/>
              <a:ext cx="0" cy="9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6651" name="Text Box 24"/>
            <p:cNvSpPr txBox="1">
              <a:spLocks noChangeArrowheads="1"/>
            </p:cNvSpPr>
            <p:nvPr/>
          </p:nvSpPr>
          <p:spPr bwMode="auto">
            <a:xfrm>
              <a:off x="528" y="3542"/>
              <a:ext cx="1392" cy="588"/>
            </a:xfrm>
            <a:prstGeom prst="rect">
              <a:avLst/>
            </a:prstGeom>
            <a:solidFill>
              <a:srgbClr val="CCFFFF">
                <a:alpha val="50195"/>
              </a:srgbClr>
            </a:solidFill>
            <a:ln w="28575">
              <a:solidFill>
                <a:schemeClr val="tx1"/>
              </a:solidFill>
              <a:miter lim="800000"/>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b="1">
                  <a:latin typeface="Times New Roman" panose="02020603050405020304" pitchFamily="18" charset="0"/>
                  <a:ea typeface="ＭＳ 明朝" panose="02020609040205080304" pitchFamily="17" charset="-128"/>
                </a:rPr>
                <a:t>各部局の環境安全管理室</a:t>
              </a:r>
            </a:p>
            <a:p>
              <a:pPr algn="ctr" eaLnBrk="1" hangingPunct="1">
                <a:spcBef>
                  <a:spcPct val="0"/>
                </a:spcBef>
                <a:buFontTx/>
                <a:buNone/>
              </a:pPr>
              <a:r>
                <a:rPr lang="ja-JP" altLang="en-US" sz="1200" b="1">
                  <a:latin typeface="Times New Roman" panose="02020603050405020304" pitchFamily="18" charset="0"/>
                  <a:ea typeface="ＭＳ 明朝" panose="02020609040205080304" pitchFamily="17" charset="-128"/>
                </a:rPr>
                <a:t>　化学物質安全管理班</a:t>
              </a:r>
            </a:p>
            <a:p>
              <a:pPr eaLnBrk="1" hangingPunct="1">
                <a:spcBef>
                  <a:spcPct val="0"/>
                </a:spcBef>
                <a:buFontTx/>
                <a:buNone/>
              </a:pPr>
              <a:endParaRPr lang="en-US" altLang="ja-JP" sz="1200" b="1">
                <a:latin typeface="Times New Roman" panose="02020603050405020304" pitchFamily="18" charset="0"/>
                <a:ea typeface="ＭＳ 明朝" panose="02020609040205080304" pitchFamily="17" charset="-128"/>
              </a:endParaRPr>
            </a:p>
          </p:txBody>
        </p:sp>
        <p:sp>
          <p:nvSpPr>
            <p:cNvPr id="26652" name="Text Box 25"/>
            <p:cNvSpPr txBox="1">
              <a:spLocks noChangeArrowheads="1"/>
            </p:cNvSpPr>
            <p:nvPr/>
          </p:nvSpPr>
          <p:spPr bwMode="auto">
            <a:xfrm>
              <a:off x="886" y="3225"/>
              <a:ext cx="432" cy="271"/>
            </a:xfrm>
            <a:prstGeom prst="rect">
              <a:avLst/>
            </a:prstGeom>
            <a:solidFill>
              <a:schemeClr val="bg1"/>
            </a:solidFill>
            <a:ln w="25400">
              <a:solidFill>
                <a:schemeClr val="tx1"/>
              </a:solidFill>
              <a:miter lim="800000"/>
              <a:headEnd/>
              <a:tailEnd/>
            </a:ln>
          </p:spPr>
          <p:txBody>
            <a:bodyPr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fontAlgn="ctr" hangingPunct="1">
                <a:spcBef>
                  <a:spcPct val="0"/>
                </a:spcBef>
                <a:buFontTx/>
                <a:buNone/>
              </a:pPr>
              <a:r>
                <a:rPr lang="ja-JP" altLang="en-US" sz="1200">
                  <a:latin typeface="Times New Roman" panose="02020603050405020304" pitchFamily="18" charset="0"/>
                  <a:ea typeface="ＭＳ 明朝" panose="02020609040205080304" pitchFamily="17" charset="-128"/>
                </a:rPr>
                <a:t>専攻長</a:t>
              </a:r>
            </a:p>
          </p:txBody>
        </p:sp>
        <p:sp>
          <p:nvSpPr>
            <p:cNvPr id="26653" name="Text Box 26"/>
            <p:cNvSpPr txBox="1">
              <a:spLocks noChangeArrowheads="1"/>
            </p:cNvSpPr>
            <p:nvPr/>
          </p:nvSpPr>
          <p:spPr bwMode="auto">
            <a:xfrm>
              <a:off x="864" y="3904"/>
              <a:ext cx="720" cy="189"/>
            </a:xfrm>
            <a:prstGeom prst="rect">
              <a:avLst/>
            </a:prstGeom>
            <a:solidFill>
              <a:schemeClr val="bg1"/>
            </a:solidFill>
            <a:ln w="25400">
              <a:solidFill>
                <a:schemeClr val="accent2"/>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00">
                  <a:solidFill>
                    <a:schemeClr val="accent2"/>
                  </a:solidFill>
                  <a:latin typeface="Times New Roman" panose="02020603050405020304" pitchFamily="18" charset="0"/>
                  <a:ea typeface="ＭＳ 明朝" panose="02020609040205080304" pitchFamily="17" charset="-128"/>
                </a:rPr>
                <a:t>衛生管理者</a:t>
              </a:r>
            </a:p>
          </p:txBody>
        </p:sp>
        <p:sp>
          <p:nvSpPr>
            <p:cNvPr id="26654" name="Text Box 27"/>
            <p:cNvSpPr txBox="1">
              <a:spLocks noChangeArrowheads="1"/>
            </p:cNvSpPr>
            <p:nvPr/>
          </p:nvSpPr>
          <p:spPr bwMode="auto">
            <a:xfrm>
              <a:off x="528" y="2953"/>
              <a:ext cx="288" cy="536"/>
            </a:xfrm>
            <a:prstGeom prst="rect">
              <a:avLst/>
            </a:prstGeom>
            <a:solidFill>
              <a:schemeClr val="bg1"/>
            </a:solidFill>
            <a:ln w="25400">
              <a:solidFill>
                <a:schemeClr val="tx1"/>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latin typeface="Times New Roman" panose="02020603050405020304" pitchFamily="18" charset="0"/>
                  <a:ea typeface="ＭＳ 明朝" panose="02020609040205080304" pitchFamily="17" charset="-128"/>
                </a:rPr>
                <a:t>部局長</a:t>
              </a:r>
            </a:p>
          </p:txBody>
        </p:sp>
        <p:sp>
          <p:nvSpPr>
            <p:cNvPr id="26655" name="Rectangle 28" descr="右下がり対角線"/>
            <p:cNvSpPr>
              <a:spLocks noChangeArrowheads="1"/>
            </p:cNvSpPr>
            <p:nvPr/>
          </p:nvSpPr>
          <p:spPr bwMode="auto">
            <a:xfrm>
              <a:off x="2064" y="2862"/>
              <a:ext cx="1490" cy="1310"/>
            </a:xfrm>
            <a:prstGeom prst="rect">
              <a:avLst/>
            </a:prstGeom>
            <a:blipFill dpi="0" rotWithShape="0">
              <a:blip r:embed="rId3"/>
              <a:srcRect/>
              <a:tile tx="0" ty="0" sx="100000" sy="100000" flip="none" algn="tl"/>
            </a:blipFill>
            <a:ln w="38100">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1800">
                <a:latin typeface="Times New Roman" panose="02020603050405020304" pitchFamily="18" charset="0"/>
                <a:ea typeface="ＭＳ 明朝" panose="02020609040205080304" pitchFamily="17" charset="-128"/>
              </a:endParaRPr>
            </a:p>
          </p:txBody>
        </p:sp>
        <p:sp>
          <p:nvSpPr>
            <p:cNvPr id="26656" name="Text Box 29"/>
            <p:cNvSpPr txBox="1">
              <a:spLocks noChangeArrowheads="1"/>
            </p:cNvSpPr>
            <p:nvPr/>
          </p:nvSpPr>
          <p:spPr bwMode="auto">
            <a:xfrm>
              <a:off x="3024" y="3089"/>
              <a:ext cx="443" cy="189"/>
            </a:xfrm>
            <a:prstGeom prst="rect">
              <a:avLst/>
            </a:prstGeom>
            <a:solidFill>
              <a:schemeClr val="bg1"/>
            </a:solidFill>
            <a:ln w="25400">
              <a:solidFill>
                <a:schemeClr val="tx1"/>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latin typeface="Times New Roman" panose="02020603050405020304" pitchFamily="18" charset="0"/>
                  <a:ea typeface="ＭＳ 明朝" panose="02020609040205080304" pitchFamily="17" charset="-128"/>
                </a:rPr>
                <a:t>研究室</a:t>
              </a:r>
            </a:p>
          </p:txBody>
        </p:sp>
        <p:sp>
          <p:nvSpPr>
            <p:cNvPr id="26657" name="Line 30"/>
            <p:cNvSpPr>
              <a:spLocks noChangeShapeType="1"/>
            </p:cNvSpPr>
            <p:nvPr/>
          </p:nvSpPr>
          <p:spPr bwMode="auto">
            <a:xfrm flipH="1" flipV="1">
              <a:off x="2544" y="3179"/>
              <a:ext cx="481" cy="1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6658" name="Line 31"/>
            <p:cNvSpPr>
              <a:spLocks noChangeShapeType="1"/>
            </p:cNvSpPr>
            <p:nvPr/>
          </p:nvSpPr>
          <p:spPr bwMode="auto">
            <a:xfrm flipV="1">
              <a:off x="2256" y="3451"/>
              <a:ext cx="0" cy="8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6659" name="Text Box 32"/>
            <p:cNvSpPr txBox="1">
              <a:spLocks noChangeArrowheads="1"/>
            </p:cNvSpPr>
            <p:nvPr/>
          </p:nvSpPr>
          <p:spPr bwMode="auto">
            <a:xfrm>
              <a:off x="2160" y="3542"/>
              <a:ext cx="1355" cy="570"/>
            </a:xfrm>
            <a:prstGeom prst="rect">
              <a:avLst/>
            </a:prstGeom>
            <a:solidFill>
              <a:srgbClr val="CCFFFF">
                <a:alpha val="50195"/>
              </a:srgbClr>
            </a:solidFill>
            <a:ln w="28575">
              <a:solidFill>
                <a:schemeClr val="tx1"/>
              </a:solidFill>
              <a:miter lim="800000"/>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1600" b="1">
                <a:latin typeface="Times New Roman" panose="02020603050405020304" pitchFamily="18" charset="0"/>
                <a:ea typeface="ＭＳ 明朝" panose="02020609040205080304" pitchFamily="17" charset="-128"/>
              </a:endParaRPr>
            </a:p>
            <a:p>
              <a:pPr algn="ctr" eaLnBrk="1" hangingPunct="1">
                <a:spcBef>
                  <a:spcPct val="0"/>
                </a:spcBef>
                <a:buFontTx/>
                <a:buNone/>
              </a:pPr>
              <a:r>
                <a:rPr lang="ja-JP" altLang="en-US" sz="1300" b="1">
                  <a:latin typeface="Times New Roman" panose="02020603050405020304" pitchFamily="18" charset="0"/>
                  <a:ea typeface="ＭＳ 明朝" panose="02020609040205080304" pitchFamily="17" charset="-128"/>
                </a:rPr>
                <a:t>各部局の安全衛生担当者</a:t>
              </a:r>
            </a:p>
            <a:p>
              <a:pPr algn="ctr" eaLnBrk="1" hangingPunct="1">
                <a:spcBef>
                  <a:spcPct val="0"/>
                </a:spcBef>
                <a:buFontTx/>
                <a:buNone/>
              </a:pPr>
              <a:endParaRPr lang="ja-JP" altLang="en-US" sz="1300" b="1">
                <a:latin typeface="Times New Roman" panose="02020603050405020304" pitchFamily="18" charset="0"/>
                <a:ea typeface="ＭＳ 明朝" panose="02020609040205080304" pitchFamily="17" charset="-128"/>
              </a:endParaRPr>
            </a:p>
            <a:p>
              <a:pPr algn="ctr" eaLnBrk="1" hangingPunct="1">
                <a:spcBef>
                  <a:spcPct val="0"/>
                </a:spcBef>
                <a:buFontTx/>
                <a:buNone/>
              </a:pPr>
              <a:endParaRPr lang="en-US" altLang="ja-JP" sz="1200" b="1">
                <a:latin typeface="Times New Roman" panose="02020603050405020304" pitchFamily="18" charset="0"/>
                <a:ea typeface="ＭＳ 明朝" panose="02020609040205080304" pitchFamily="17" charset="-128"/>
              </a:endParaRPr>
            </a:p>
          </p:txBody>
        </p:sp>
        <p:sp>
          <p:nvSpPr>
            <p:cNvPr id="26660" name="Text Box 33"/>
            <p:cNvSpPr txBox="1">
              <a:spLocks noChangeArrowheads="1"/>
            </p:cNvSpPr>
            <p:nvPr/>
          </p:nvSpPr>
          <p:spPr bwMode="auto">
            <a:xfrm>
              <a:off x="2496" y="3089"/>
              <a:ext cx="436" cy="189"/>
            </a:xfrm>
            <a:prstGeom prst="rect">
              <a:avLst/>
            </a:prstGeom>
            <a:solidFill>
              <a:schemeClr val="bg1"/>
            </a:solidFill>
            <a:ln w="25400">
              <a:solidFill>
                <a:schemeClr val="tx1"/>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latin typeface="Times New Roman" panose="02020603050405020304" pitchFamily="18" charset="0"/>
                  <a:ea typeface="ＭＳ 明朝" panose="02020609040205080304" pitchFamily="17" charset="-128"/>
                </a:rPr>
                <a:t>専攻長</a:t>
              </a:r>
            </a:p>
          </p:txBody>
        </p:sp>
        <p:sp>
          <p:nvSpPr>
            <p:cNvPr id="26661" name="Text Box 34"/>
            <p:cNvSpPr txBox="1">
              <a:spLocks noChangeArrowheads="1"/>
            </p:cNvSpPr>
            <p:nvPr/>
          </p:nvSpPr>
          <p:spPr bwMode="auto">
            <a:xfrm>
              <a:off x="2112" y="2953"/>
              <a:ext cx="288" cy="536"/>
            </a:xfrm>
            <a:prstGeom prst="rect">
              <a:avLst/>
            </a:prstGeom>
            <a:solidFill>
              <a:schemeClr val="bg1"/>
            </a:solidFill>
            <a:ln w="25400">
              <a:solidFill>
                <a:schemeClr val="tx1"/>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latin typeface="Times New Roman" panose="02020603050405020304" pitchFamily="18" charset="0"/>
                  <a:ea typeface="ＭＳ 明朝" panose="02020609040205080304" pitchFamily="17" charset="-128"/>
                </a:rPr>
                <a:t>部局長</a:t>
              </a:r>
            </a:p>
          </p:txBody>
        </p:sp>
        <p:sp>
          <p:nvSpPr>
            <p:cNvPr id="26662" name="Line 35"/>
            <p:cNvSpPr>
              <a:spLocks noChangeShapeType="1"/>
            </p:cNvSpPr>
            <p:nvPr/>
          </p:nvSpPr>
          <p:spPr bwMode="auto">
            <a:xfrm flipH="1">
              <a:off x="1728" y="1303"/>
              <a:ext cx="342" cy="1424"/>
            </a:xfrm>
            <a:prstGeom prst="line">
              <a:avLst/>
            </a:prstGeom>
            <a:noFill/>
            <a:ln w="317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6663" name="Line 36"/>
            <p:cNvSpPr>
              <a:spLocks noChangeShapeType="1"/>
            </p:cNvSpPr>
            <p:nvPr/>
          </p:nvSpPr>
          <p:spPr bwMode="auto">
            <a:xfrm>
              <a:off x="2699" y="4161"/>
              <a:ext cx="0" cy="8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6664" name="Text Box 37"/>
            <p:cNvSpPr txBox="1">
              <a:spLocks noChangeArrowheads="1"/>
            </p:cNvSpPr>
            <p:nvPr/>
          </p:nvSpPr>
          <p:spPr bwMode="auto">
            <a:xfrm>
              <a:off x="3846" y="3719"/>
              <a:ext cx="1152" cy="3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b="1">
                  <a:latin typeface="Times New Roman" panose="02020603050405020304" pitchFamily="18" charset="0"/>
                  <a:ea typeface="ＭＳ 明朝" panose="02020609040205080304" pitchFamily="17" charset="-128"/>
                </a:rPr>
                <a:t>各事業場</a:t>
              </a:r>
            </a:p>
          </p:txBody>
        </p:sp>
        <p:sp>
          <p:nvSpPr>
            <p:cNvPr id="26665" name="Line 38"/>
            <p:cNvSpPr>
              <a:spLocks noChangeShapeType="1"/>
            </p:cNvSpPr>
            <p:nvPr/>
          </p:nvSpPr>
          <p:spPr bwMode="auto">
            <a:xfrm flipH="1">
              <a:off x="2064" y="1323"/>
              <a:ext cx="1152" cy="1404"/>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6666" name="Rectangle 39"/>
            <p:cNvSpPr>
              <a:spLocks noChangeArrowheads="1"/>
            </p:cNvSpPr>
            <p:nvPr/>
          </p:nvSpPr>
          <p:spPr bwMode="auto">
            <a:xfrm>
              <a:off x="4286" y="782"/>
              <a:ext cx="1234" cy="698"/>
            </a:xfrm>
            <a:prstGeom prst="rect">
              <a:avLst/>
            </a:prstGeom>
            <a:solidFill>
              <a:srgbClr val="CCFFFF"/>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b="1">
                  <a:latin typeface="Times New Roman" panose="02020603050405020304" pitchFamily="18" charset="0"/>
                  <a:ea typeface="ＭＳ 明朝" panose="02020609040205080304" pitchFamily="17" charset="-128"/>
                </a:rPr>
                <a:t>安全衛生管理関係機関</a:t>
              </a:r>
            </a:p>
            <a:p>
              <a:pPr eaLnBrk="1" hangingPunct="1">
                <a:spcBef>
                  <a:spcPct val="0"/>
                </a:spcBef>
                <a:buFontTx/>
                <a:buNone/>
              </a:pPr>
              <a:r>
                <a:rPr lang="ja-JP" altLang="en-US" sz="1200">
                  <a:latin typeface="Times New Roman" panose="02020603050405020304" pitchFamily="18" charset="0"/>
                  <a:ea typeface="ＭＳ 明朝" panose="02020609040205080304" pitchFamily="17" charset="-128"/>
                </a:rPr>
                <a:t>　</a:t>
              </a:r>
              <a:r>
                <a:rPr lang="ja-JP" altLang="en-US" sz="1000">
                  <a:latin typeface="Times New Roman" panose="02020603050405020304" pitchFamily="18" charset="0"/>
                  <a:ea typeface="ＭＳ 明朝" panose="02020609040205080304" pitchFamily="17" charset="-128"/>
                </a:rPr>
                <a:t>環境安全研究センター</a:t>
              </a:r>
            </a:p>
            <a:p>
              <a:pPr eaLnBrk="1" hangingPunct="1">
                <a:spcBef>
                  <a:spcPct val="0"/>
                </a:spcBef>
                <a:buFontTx/>
                <a:buNone/>
              </a:pPr>
              <a:r>
                <a:rPr lang="ja-JP" altLang="en-US" sz="1000">
                  <a:latin typeface="Times New Roman" panose="02020603050405020304" pitchFamily="18" charset="0"/>
                  <a:ea typeface="ＭＳ 明朝" panose="02020609040205080304" pitchFamily="17" charset="-128"/>
                </a:rPr>
                <a:t>　アイソトープ総合センター</a:t>
              </a:r>
            </a:p>
            <a:p>
              <a:pPr eaLnBrk="1" hangingPunct="1">
                <a:spcBef>
                  <a:spcPct val="0"/>
                </a:spcBef>
                <a:buFontTx/>
                <a:buNone/>
              </a:pPr>
              <a:r>
                <a:rPr lang="ja-JP" altLang="en-US" sz="1000">
                  <a:latin typeface="Times New Roman" panose="02020603050405020304" pitchFamily="18" charset="0"/>
                  <a:ea typeface="ＭＳ 明朝" panose="02020609040205080304" pitchFamily="17" charset="-128"/>
                </a:rPr>
                <a:t>　原子力</a:t>
              </a:r>
              <a:r>
                <a:rPr lang="ja-JP" altLang="en-US" sz="1000">
                  <a:latin typeface="Verdana" panose="020B0604030504040204" pitchFamily="34" charset="0"/>
                  <a:ea typeface="ＭＳ 明朝" panose="02020609040205080304" pitchFamily="17" charset="-128"/>
                </a:rPr>
                <a:t>研究</a:t>
              </a:r>
              <a:r>
                <a:rPr lang="ja-JP" altLang="en-US" sz="1000">
                  <a:latin typeface="Times New Roman" panose="02020603050405020304" pitchFamily="18" charset="0"/>
                  <a:ea typeface="ＭＳ 明朝" panose="02020609040205080304" pitchFamily="17" charset="-128"/>
                </a:rPr>
                <a:t>総合センター</a:t>
              </a:r>
            </a:p>
            <a:p>
              <a:pPr eaLnBrk="1" hangingPunct="1">
                <a:spcBef>
                  <a:spcPct val="0"/>
                </a:spcBef>
                <a:buFontTx/>
                <a:buNone/>
              </a:pPr>
              <a:r>
                <a:rPr lang="ja-JP" altLang="en-US" sz="1000">
                  <a:latin typeface="Times New Roman" panose="02020603050405020304" pitchFamily="18" charset="0"/>
                  <a:ea typeface="ＭＳ 明朝" panose="02020609040205080304" pitchFamily="17" charset="-128"/>
                </a:rPr>
                <a:t>　　　　　　　など</a:t>
              </a:r>
            </a:p>
          </p:txBody>
        </p:sp>
        <p:sp>
          <p:nvSpPr>
            <p:cNvPr id="26667" name="Line 40"/>
            <p:cNvSpPr>
              <a:spLocks noChangeShapeType="1"/>
            </p:cNvSpPr>
            <p:nvPr/>
          </p:nvSpPr>
          <p:spPr bwMode="auto">
            <a:xfrm flipH="1">
              <a:off x="3734" y="1323"/>
              <a:ext cx="106" cy="1014"/>
            </a:xfrm>
            <a:prstGeom prst="line">
              <a:avLst/>
            </a:prstGeom>
            <a:noFill/>
            <a:ln w="28575">
              <a:solidFill>
                <a:srgbClr val="0066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6668" name="Text Box 41"/>
            <p:cNvSpPr txBox="1">
              <a:spLocks noChangeArrowheads="1"/>
            </p:cNvSpPr>
            <p:nvPr/>
          </p:nvSpPr>
          <p:spPr bwMode="auto">
            <a:xfrm>
              <a:off x="3062" y="482"/>
              <a:ext cx="62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b="1">
                  <a:latin typeface="Times New Roman" panose="02020603050405020304" pitchFamily="18" charset="0"/>
                  <a:ea typeface="ＭＳ 明朝" panose="02020609040205080304" pitchFamily="17" charset="-128"/>
                </a:rPr>
                <a:t>全学</a:t>
              </a:r>
            </a:p>
          </p:txBody>
        </p:sp>
        <p:sp>
          <p:nvSpPr>
            <p:cNvPr id="26669" name="Line 42"/>
            <p:cNvSpPr>
              <a:spLocks noChangeShapeType="1"/>
            </p:cNvSpPr>
            <p:nvPr/>
          </p:nvSpPr>
          <p:spPr bwMode="auto">
            <a:xfrm flipH="1" flipV="1">
              <a:off x="3977" y="2691"/>
              <a:ext cx="385" cy="439"/>
            </a:xfrm>
            <a:prstGeom prst="line">
              <a:avLst/>
            </a:prstGeom>
            <a:noFill/>
            <a:ln w="28575">
              <a:solidFill>
                <a:srgbClr val="0066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6670" name="Line 43"/>
            <p:cNvSpPr>
              <a:spLocks noChangeShapeType="1"/>
            </p:cNvSpPr>
            <p:nvPr/>
          </p:nvSpPr>
          <p:spPr bwMode="auto">
            <a:xfrm flipV="1">
              <a:off x="2304" y="2535"/>
              <a:ext cx="914" cy="192"/>
            </a:xfrm>
            <a:prstGeom prst="line">
              <a:avLst/>
            </a:prstGeom>
            <a:noFill/>
            <a:ln w="28575">
              <a:solidFill>
                <a:srgbClr val="0066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6671" name="Line 44"/>
            <p:cNvSpPr>
              <a:spLocks noChangeShapeType="1"/>
            </p:cNvSpPr>
            <p:nvPr/>
          </p:nvSpPr>
          <p:spPr bwMode="auto">
            <a:xfrm flipH="1">
              <a:off x="2784" y="825"/>
              <a:ext cx="480" cy="136"/>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6672" name="Line 45"/>
            <p:cNvSpPr>
              <a:spLocks noChangeShapeType="1"/>
            </p:cNvSpPr>
            <p:nvPr/>
          </p:nvSpPr>
          <p:spPr bwMode="auto">
            <a:xfrm flipH="1">
              <a:off x="1872" y="2048"/>
              <a:ext cx="384" cy="679"/>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6673" name="Line 46"/>
            <p:cNvSpPr>
              <a:spLocks noChangeShapeType="1"/>
            </p:cNvSpPr>
            <p:nvPr/>
          </p:nvSpPr>
          <p:spPr bwMode="auto">
            <a:xfrm flipV="1">
              <a:off x="2256" y="2048"/>
              <a:ext cx="2592"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6674" name="Line 47"/>
            <p:cNvSpPr>
              <a:spLocks noChangeShapeType="1"/>
            </p:cNvSpPr>
            <p:nvPr/>
          </p:nvSpPr>
          <p:spPr bwMode="auto">
            <a:xfrm flipV="1">
              <a:off x="528" y="1912"/>
              <a:ext cx="4080" cy="0"/>
            </a:xfrm>
            <a:prstGeom prst="line">
              <a:avLst/>
            </a:prstGeom>
            <a:noFill/>
            <a:ln w="28575">
              <a:solidFill>
                <a:schemeClr val="accent2"/>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26675" name="Text Box 48"/>
            <p:cNvSpPr txBox="1">
              <a:spLocks noChangeArrowheads="1"/>
            </p:cNvSpPr>
            <p:nvPr/>
          </p:nvSpPr>
          <p:spPr bwMode="auto">
            <a:xfrm>
              <a:off x="384" y="599"/>
              <a:ext cx="270" cy="1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700">
                  <a:latin typeface="Times New Roman" panose="02020603050405020304" pitchFamily="18" charset="0"/>
                  <a:ea typeface="ＭＳ Ｐ明朝" panose="02020600040205080304" pitchFamily="18" charset="-128"/>
                </a:rPr>
                <a:t>部局の代表者等　（安全衛生管理の単位の代表者</a:t>
              </a:r>
              <a:r>
                <a:rPr lang="ja-JP" altLang="en-US" sz="800">
                  <a:latin typeface="Times New Roman" panose="02020603050405020304" pitchFamily="18" charset="0"/>
                  <a:ea typeface="ＭＳ Ｐ明朝" panose="02020600040205080304" pitchFamily="18" charset="-128"/>
                </a:rPr>
                <a:t>）</a:t>
              </a:r>
            </a:p>
          </p:txBody>
        </p:sp>
        <p:sp>
          <p:nvSpPr>
            <p:cNvPr id="26676" name="Text Box 49"/>
            <p:cNvSpPr txBox="1">
              <a:spLocks noChangeArrowheads="1"/>
            </p:cNvSpPr>
            <p:nvPr/>
          </p:nvSpPr>
          <p:spPr bwMode="auto">
            <a:xfrm>
              <a:off x="1344" y="3360"/>
              <a:ext cx="72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700">
                  <a:solidFill>
                    <a:schemeClr val="accent2"/>
                  </a:solidFill>
                  <a:latin typeface="Times New Roman" panose="02020603050405020304" pitchFamily="18" charset="0"/>
                  <a:ea typeface="ＭＳ Ｐ明朝" panose="02020600040205080304" pitchFamily="18" charset="-128"/>
                </a:rPr>
                <a:t>化学物質管理担当者</a:t>
              </a:r>
            </a:p>
          </p:txBody>
        </p:sp>
        <p:sp>
          <p:nvSpPr>
            <p:cNvPr id="26677" name="Line 50"/>
            <p:cNvSpPr>
              <a:spLocks noChangeShapeType="1"/>
            </p:cNvSpPr>
            <p:nvPr/>
          </p:nvSpPr>
          <p:spPr bwMode="auto">
            <a:xfrm>
              <a:off x="1200" y="4175"/>
              <a:ext cx="2" cy="7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6678" name="Line 51"/>
            <p:cNvSpPr>
              <a:spLocks noChangeShapeType="1"/>
            </p:cNvSpPr>
            <p:nvPr/>
          </p:nvSpPr>
          <p:spPr bwMode="auto">
            <a:xfrm flipH="1">
              <a:off x="816" y="3044"/>
              <a:ext cx="9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6679" name="Line 52"/>
            <p:cNvSpPr>
              <a:spLocks noChangeShapeType="1"/>
            </p:cNvSpPr>
            <p:nvPr/>
          </p:nvSpPr>
          <p:spPr bwMode="auto">
            <a:xfrm>
              <a:off x="2400" y="3179"/>
              <a:ext cx="9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6680" name="Text Box 53"/>
            <p:cNvSpPr txBox="1">
              <a:spLocks noChangeArrowheads="1"/>
            </p:cNvSpPr>
            <p:nvPr/>
          </p:nvSpPr>
          <p:spPr bwMode="auto">
            <a:xfrm>
              <a:off x="3648" y="3496"/>
              <a:ext cx="1392"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900">
                  <a:latin typeface="ＭＳ Ｐ明朝" panose="02020600040205080304" pitchFamily="18" charset="-128"/>
                  <a:ea typeface="ＭＳ Ｐ明朝" panose="02020600040205080304" pitchFamily="18" charset="-128"/>
                </a:rPr>
                <a:t>※</a:t>
              </a:r>
              <a:r>
                <a:rPr lang="ja-JP" altLang="en-US" sz="900">
                  <a:latin typeface="ＭＳ Ｐ明朝" panose="02020600040205080304" pitchFamily="18" charset="-128"/>
                  <a:ea typeface="ＭＳ Ｐ明朝" panose="02020600040205080304" pitchFamily="18" charset="-128"/>
                </a:rPr>
                <a:t>部局長（安全衛生管理の単位の責任者）　 は部局安全衛生管理者となる。</a:t>
              </a:r>
            </a:p>
          </p:txBody>
        </p:sp>
        <p:sp>
          <p:nvSpPr>
            <p:cNvPr id="26681" name="Text Box 54"/>
            <p:cNvSpPr txBox="1">
              <a:spLocks noChangeArrowheads="1"/>
            </p:cNvSpPr>
            <p:nvPr/>
          </p:nvSpPr>
          <p:spPr bwMode="auto">
            <a:xfrm>
              <a:off x="2448" y="2727"/>
              <a:ext cx="816"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900" b="1">
                  <a:latin typeface="Times New Roman" panose="02020603050405020304" pitchFamily="18" charset="0"/>
                  <a:ea typeface="ＭＳ Ｐ明朝" panose="02020600040205080304" pitchFamily="18" charset="-128"/>
                </a:rPr>
                <a:t>実験系、医療系以外</a:t>
              </a:r>
              <a:endParaRPr lang="ja-JP" altLang="en-US" sz="1000" b="1">
                <a:latin typeface="Times New Roman" panose="02020603050405020304" pitchFamily="18" charset="0"/>
                <a:ea typeface="ＭＳ Ｐ明朝" panose="02020600040205080304" pitchFamily="18" charset="-128"/>
              </a:endParaRPr>
            </a:p>
          </p:txBody>
        </p:sp>
        <p:sp>
          <p:nvSpPr>
            <p:cNvPr id="26682" name="Text Box 55"/>
            <p:cNvSpPr txBox="1">
              <a:spLocks noChangeArrowheads="1"/>
            </p:cNvSpPr>
            <p:nvPr/>
          </p:nvSpPr>
          <p:spPr bwMode="auto">
            <a:xfrm>
              <a:off x="864" y="2727"/>
              <a:ext cx="720"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900" b="1">
                  <a:latin typeface="Times New Roman" panose="02020603050405020304" pitchFamily="18" charset="0"/>
                  <a:ea typeface="ＭＳ Ｐ明朝" panose="02020600040205080304" pitchFamily="18" charset="-128"/>
                </a:rPr>
                <a:t>実験系、医療系</a:t>
              </a:r>
              <a:endParaRPr lang="ja-JP" altLang="en-US" sz="1000" b="1">
                <a:latin typeface="Times New Roman" panose="02020603050405020304" pitchFamily="18" charset="0"/>
                <a:ea typeface="ＭＳ Ｐ明朝" panose="02020600040205080304" pitchFamily="18" charset="-128"/>
              </a:endParaRPr>
            </a:p>
          </p:txBody>
        </p:sp>
        <p:sp>
          <p:nvSpPr>
            <p:cNvPr id="26683" name="Line 56"/>
            <p:cNvSpPr>
              <a:spLocks noChangeShapeType="1"/>
            </p:cNvSpPr>
            <p:nvPr/>
          </p:nvSpPr>
          <p:spPr bwMode="auto">
            <a:xfrm>
              <a:off x="1321" y="3360"/>
              <a:ext cx="7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6684" name="Text Box 58"/>
            <p:cNvSpPr txBox="1">
              <a:spLocks noChangeArrowheads="1"/>
            </p:cNvSpPr>
            <p:nvPr/>
          </p:nvSpPr>
          <p:spPr bwMode="auto">
            <a:xfrm>
              <a:off x="480" y="2908"/>
              <a:ext cx="240"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900">
                  <a:latin typeface="Times New Roman" panose="02020603050405020304" pitchFamily="18" charset="0"/>
                </a:rPr>
                <a:t>※</a:t>
              </a:r>
            </a:p>
          </p:txBody>
        </p:sp>
        <p:sp>
          <p:nvSpPr>
            <p:cNvPr id="26685" name="Text Box 59"/>
            <p:cNvSpPr txBox="1">
              <a:spLocks noChangeArrowheads="1"/>
            </p:cNvSpPr>
            <p:nvPr/>
          </p:nvSpPr>
          <p:spPr bwMode="auto">
            <a:xfrm>
              <a:off x="2064" y="2908"/>
              <a:ext cx="240"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900">
                  <a:latin typeface="Times New Roman" panose="02020603050405020304" pitchFamily="18" charset="0"/>
                </a:rPr>
                <a:t>※</a:t>
              </a:r>
            </a:p>
          </p:txBody>
        </p:sp>
        <p:sp>
          <p:nvSpPr>
            <p:cNvPr id="26686" name="Line 60"/>
            <p:cNvSpPr>
              <a:spLocks noChangeShapeType="1"/>
            </p:cNvSpPr>
            <p:nvPr/>
          </p:nvSpPr>
          <p:spPr bwMode="auto">
            <a:xfrm>
              <a:off x="1632" y="2727"/>
              <a:ext cx="0" cy="13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26687" name="Line 61"/>
            <p:cNvSpPr>
              <a:spLocks noChangeShapeType="1"/>
            </p:cNvSpPr>
            <p:nvPr/>
          </p:nvSpPr>
          <p:spPr bwMode="auto">
            <a:xfrm>
              <a:off x="1632" y="2727"/>
              <a:ext cx="72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26688" name="Line 62"/>
            <p:cNvSpPr>
              <a:spLocks noChangeShapeType="1"/>
            </p:cNvSpPr>
            <p:nvPr/>
          </p:nvSpPr>
          <p:spPr bwMode="auto">
            <a:xfrm>
              <a:off x="2352" y="2727"/>
              <a:ext cx="0" cy="13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26689" name="Text Box 63"/>
            <p:cNvSpPr txBox="1">
              <a:spLocks noChangeArrowheads="1"/>
            </p:cNvSpPr>
            <p:nvPr/>
          </p:nvSpPr>
          <p:spPr bwMode="auto">
            <a:xfrm>
              <a:off x="2925" y="983"/>
              <a:ext cx="1256" cy="330"/>
            </a:xfrm>
            <a:prstGeom prst="rect">
              <a:avLst/>
            </a:prstGeom>
            <a:solidFill>
              <a:srgbClr val="99FF99">
                <a:alpha val="50195"/>
              </a:srgbClr>
            </a:solidFill>
            <a:ln w="31750">
              <a:solidFill>
                <a:schemeClr val="tx1"/>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b="1">
                  <a:latin typeface="Times New Roman" panose="02020603050405020304" pitchFamily="18" charset="0"/>
                  <a:ea typeface="ＭＳ 明朝" panose="02020609040205080304" pitchFamily="17" charset="-128"/>
                </a:rPr>
                <a:t>保健・健康推進本部</a:t>
              </a:r>
              <a:r>
                <a:rPr lang="ja-JP" altLang="en-US" sz="1400">
                  <a:latin typeface="Times New Roman" panose="02020603050405020304" pitchFamily="18" charset="0"/>
                  <a:ea typeface="ＭＳ 明朝" panose="02020609040205080304" pitchFamily="17" charset="-128"/>
                </a:rPr>
                <a:t>（保健センター）</a:t>
              </a:r>
              <a:r>
                <a:rPr lang="ja-JP" altLang="en-US" sz="1400" b="1">
                  <a:latin typeface="Times New Roman" panose="02020603050405020304" pitchFamily="18" charset="0"/>
                  <a:ea typeface="ＭＳ 明朝" panose="02020609040205080304" pitchFamily="17" charset="-128"/>
                </a:rPr>
                <a:t>　　　　　　　　　</a:t>
              </a:r>
            </a:p>
          </p:txBody>
        </p:sp>
        <p:sp>
          <p:nvSpPr>
            <p:cNvPr id="26690" name="Text Box 64"/>
            <p:cNvSpPr txBox="1">
              <a:spLocks noChangeArrowheads="1"/>
            </p:cNvSpPr>
            <p:nvPr/>
          </p:nvSpPr>
          <p:spPr bwMode="auto">
            <a:xfrm>
              <a:off x="2832" y="1640"/>
              <a:ext cx="81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000" b="1">
                  <a:solidFill>
                    <a:srgbClr val="FF3300"/>
                  </a:solidFill>
                  <a:latin typeface="Times New Roman" panose="02020603050405020304" pitchFamily="18" charset="0"/>
                  <a:ea typeface="ＭＳ 明朝" panose="02020609040205080304" pitchFamily="17" charset="-128"/>
                </a:rPr>
                <a:t>産業医学的管理</a:t>
              </a:r>
            </a:p>
          </p:txBody>
        </p:sp>
        <p:sp>
          <p:nvSpPr>
            <p:cNvPr id="26691" name="Line 65"/>
            <p:cNvSpPr>
              <a:spLocks noChangeShapeType="1"/>
            </p:cNvSpPr>
            <p:nvPr/>
          </p:nvSpPr>
          <p:spPr bwMode="auto">
            <a:xfrm flipV="1">
              <a:off x="4608" y="1459"/>
              <a:ext cx="0" cy="453"/>
            </a:xfrm>
            <a:prstGeom prst="line">
              <a:avLst/>
            </a:prstGeom>
            <a:noFill/>
            <a:ln w="25400">
              <a:solidFill>
                <a:schemeClr val="accent2"/>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26692" name="Line 66"/>
            <p:cNvSpPr>
              <a:spLocks noChangeShapeType="1"/>
            </p:cNvSpPr>
            <p:nvPr/>
          </p:nvSpPr>
          <p:spPr bwMode="auto">
            <a:xfrm>
              <a:off x="3264" y="825"/>
              <a:ext cx="1008" cy="0"/>
            </a:xfrm>
            <a:prstGeom prst="line">
              <a:avLst/>
            </a:prstGeom>
            <a:noFill/>
            <a:ln w="25400">
              <a:solidFill>
                <a:schemeClr val="accent2"/>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26693" name="Line 67"/>
            <p:cNvSpPr>
              <a:spLocks noChangeShapeType="1"/>
            </p:cNvSpPr>
            <p:nvPr/>
          </p:nvSpPr>
          <p:spPr bwMode="auto">
            <a:xfrm flipV="1">
              <a:off x="4848" y="1459"/>
              <a:ext cx="0" cy="589"/>
            </a:xfrm>
            <a:prstGeom prst="line">
              <a:avLst/>
            </a:prstGeom>
            <a:noFill/>
            <a:ln w="25400">
              <a:solidFill>
                <a:schemeClr val="accent2"/>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ja-JP" altLang="en-US"/>
            </a:p>
          </p:txBody>
        </p:sp>
      </p:grpSp>
      <p:sp>
        <p:nvSpPr>
          <p:cNvPr id="26628" name="Rectangle 69"/>
          <p:cNvSpPr>
            <a:spLocks noGrp="1" noChangeArrowheads="1"/>
          </p:cNvSpPr>
          <p:nvPr>
            <p:ph type="title"/>
          </p:nvPr>
        </p:nvSpPr>
        <p:spPr>
          <a:xfrm>
            <a:off x="457200" y="-26988"/>
            <a:ext cx="8229600" cy="633413"/>
          </a:xfrm>
        </p:spPr>
        <p:txBody>
          <a:bodyPr/>
          <a:lstStyle/>
          <a:p>
            <a:pPr eaLnBrk="1" hangingPunct="1"/>
            <a:r>
              <a:rPr lang="ja-JP" altLang="en-US" sz="4000" smtClean="0"/>
              <a:t>全学の安全衛生管理体制</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611188" y="1412875"/>
            <a:ext cx="806450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r>
              <a:rPr lang="ja-JP" altLang="en-US" sz="2800">
                <a:latin typeface="ＭＳ Ｐゴシック" panose="020B0600070205080204" pitchFamily="50" charset="-128"/>
              </a:rPr>
              <a:t>東京大学は労働安全衛生法で定める安全衛生管理</a:t>
            </a:r>
          </a:p>
          <a:p>
            <a:pPr eaLnBrk="1" hangingPunct="1">
              <a:spcBef>
                <a:spcPct val="0"/>
              </a:spcBef>
              <a:buClrTx/>
              <a:buFontTx/>
              <a:buNone/>
            </a:pPr>
            <a:r>
              <a:rPr lang="ja-JP" altLang="en-US" sz="2800">
                <a:latin typeface="ＭＳ Ｐゴシック" panose="020B0600070205080204" pitchFamily="50" charset="-128"/>
              </a:rPr>
              <a:t>の単位として</a:t>
            </a:r>
            <a:r>
              <a:rPr lang="en-US" altLang="ja-JP" sz="2800">
                <a:latin typeface="ＭＳ Ｐゴシック" panose="020B0600070205080204" pitchFamily="50" charset="-128"/>
              </a:rPr>
              <a:t>15</a:t>
            </a:r>
            <a:r>
              <a:rPr lang="ja-JP" altLang="en-US" sz="2800">
                <a:latin typeface="ＭＳ Ｐゴシック" panose="020B0600070205080204" pitchFamily="50" charset="-128"/>
              </a:rPr>
              <a:t>の事業場に分かれている</a:t>
            </a:r>
          </a:p>
          <a:p>
            <a:pPr eaLnBrk="1" hangingPunct="1">
              <a:spcBef>
                <a:spcPct val="0"/>
              </a:spcBef>
              <a:buClrTx/>
              <a:buFontTx/>
              <a:buNone/>
            </a:pPr>
            <a:endParaRPr lang="ja-JP" altLang="en-US" sz="2800">
              <a:latin typeface="ＭＳ Ｐゴシック" panose="020B0600070205080204" pitchFamily="50" charset="-128"/>
            </a:endParaRPr>
          </a:p>
          <a:p>
            <a:pPr eaLnBrk="1" hangingPunct="1">
              <a:spcBef>
                <a:spcPct val="0"/>
              </a:spcBef>
              <a:buClrTx/>
              <a:buFontTx/>
              <a:buNone/>
            </a:pPr>
            <a:r>
              <a:rPr lang="ja-JP" altLang="en-US" sz="2000">
                <a:latin typeface="ＭＳ Ｐゴシック" panose="020B0600070205080204" pitchFamily="50" charset="-128"/>
              </a:rPr>
              <a:t>　</a:t>
            </a:r>
            <a:r>
              <a:rPr lang="ja-JP" altLang="en-US" sz="2000">
                <a:solidFill>
                  <a:srgbClr val="C00000"/>
                </a:solidFill>
                <a:latin typeface="ＭＳ Ｐゴシック" panose="020B0600070205080204" pitchFamily="50" charset="-128"/>
              </a:rPr>
              <a:t>本郷地区事業場　　</a:t>
            </a:r>
            <a:r>
              <a:rPr lang="ja-JP" altLang="en-US" sz="2000">
                <a:latin typeface="ＭＳ Ｐゴシック" panose="020B0600070205080204" pitchFamily="50" charset="-128"/>
              </a:rPr>
              <a:t>　　　　 	</a:t>
            </a:r>
            <a:r>
              <a:rPr lang="ja-JP" altLang="en-US" sz="2000">
                <a:solidFill>
                  <a:srgbClr val="C00000"/>
                </a:solidFill>
                <a:latin typeface="ＭＳ Ｐゴシック" panose="020B0600070205080204" pitchFamily="50" charset="-128"/>
              </a:rPr>
              <a:t>附属小石川植物園事業場</a:t>
            </a:r>
            <a:r>
              <a:rPr lang="ja-JP" altLang="en-US" sz="2000">
                <a:solidFill>
                  <a:srgbClr val="FF0000"/>
                </a:solidFill>
                <a:latin typeface="ＭＳ Ｐゴシック" panose="020B0600070205080204" pitchFamily="50" charset="-128"/>
              </a:rPr>
              <a:t>　</a:t>
            </a:r>
            <a:r>
              <a:rPr lang="ja-JP" altLang="en-US" sz="2000">
                <a:latin typeface="ＭＳ Ｐゴシック" panose="020B0600070205080204" pitchFamily="50" charset="-128"/>
              </a:rPr>
              <a:t>　　　</a:t>
            </a:r>
          </a:p>
          <a:p>
            <a:pPr eaLnBrk="1" hangingPunct="1">
              <a:spcBef>
                <a:spcPct val="0"/>
              </a:spcBef>
              <a:buClrTx/>
              <a:buFontTx/>
              <a:buNone/>
            </a:pPr>
            <a:r>
              <a:rPr lang="ja-JP" altLang="en-US" sz="2000">
                <a:latin typeface="ＭＳ Ｐゴシック" panose="020B0600070205080204" pitchFamily="50" charset="-128"/>
              </a:rPr>
              <a:t>　駒場地区事業場　　　　　　 	附属演習林北海道演習林事業場</a:t>
            </a:r>
          </a:p>
          <a:p>
            <a:pPr eaLnBrk="1" hangingPunct="1">
              <a:spcBef>
                <a:spcPct val="0"/>
              </a:spcBef>
              <a:buClrTx/>
              <a:buFontTx/>
              <a:buNone/>
            </a:pPr>
            <a:r>
              <a:rPr lang="ja-JP" altLang="en-US" sz="2000">
                <a:latin typeface="ＭＳ Ｐゴシック" panose="020B0600070205080204" pitchFamily="50" charset="-128"/>
              </a:rPr>
              <a:t>　柏地区事業場　　　　	　　　　　 </a:t>
            </a:r>
            <a:r>
              <a:rPr lang="ja-JP" altLang="en-US" sz="2000"/>
              <a:t>附属演習林</a:t>
            </a:r>
            <a:r>
              <a:rPr lang="ja-JP" altLang="en-US" sz="2000">
                <a:latin typeface="ＭＳ Ｐゴシック" panose="020B0600070205080204" pitchFamily="50" charset="-128"/>
              </a:rPr>
              <a:t>秩父演習林事業場</a:t>
            </a:r>
          </a:p>
          <a:p>
            <a:pPr eaLnBrk="1" hangingPunct="1">
              <a:spcBef>
                <a:spcPct val="0"/>
              </a:spcBef>
              <a:buClrTx/>
              <a:buFontTx/>
              <a:buNone/>
            </a:pPr>
            <a:r>
              <a:rPr lang="ja-JP" altLang="en-US" sz="2000">
                <a:latin typeface="ＭＳ Ｐゴシック" panose="020B0600070205080204" pitchFamily="50" charset="-128"/>
              </a:rPr>
              <a:t>　医科学研究所事業場　　	</a:t>
            </a:r>
            <a:r>
              <a:rPr lang="ja-JP" altLang="en-US" sz="2000"/>
              <a:t>附属演習林</a:t>
            </a:r>
            <a:r>
              <a:rPr lang="ja-JP" altLang="en-US" sz="2000">
                <a:latin typeface="ＭＳ Ｐゴシック" panose="020B0600070205080204" pitchFamily="50" charset="-128"/>
              </a:rPr>
              <a:t>千葉演習林事業場</a:t>
            </a:r>
          </a:p>
          <a:p>
            <a:pPr eaLnBrk="1" hangingPunct="1">
              <a:spcBef>
                <a:spcPct val="0"/>
              </a:spcBef>
              <a:buClrTx/>
              <a:buFontTx/>
              <a:buNone/>
            </a:pPr>
            <a:r>
              <a:rPr lang="ja-JP" altLang="en-US" sz="2000">
                <a:latin typeface="ＭＳ Ｐゴシック" panose="020B0600070205080204" pitchFamily="50" charset="-128"/>
              </a:rPr>
              <a:t>　海洋研究所事業場　　　　	</a:t>
            </a:r>
            <a:r>
              <a:rPr lang="ja-JP" altLang="en-US" sz="2000"/>
              <a:t>附属演習林</a:t>
            </a:r>
            <a:r>
              <a:rPr lang="ja-JP" altLang="en-US" sz="2000">
                <a:latin typeface="ＭＳ Ｐゴシック" panose="020B0600070205080204" pitchFamily="50" charset="-128"/>
              </a:rPr>
              <a:t>愛知演習林事業場</a:t>
            </a:r>
          </a:p>
          <a:p>
            <a:pPr eaLnBrk="1" hangingPunct="1">
              <a:spcBef>
                <a:spcPct val="0"/>
              </a:spcBef>
              <a:buClrTx/>
              <a:buFontTx/>
              <a:buNone/>
            </a:pPr>
            <a:r>
              <a:rPr lang="ja-JP" altLang="en-US" sz="2000">
                <a:latin typeface="ＭＳ Ｐゴシック" panose="020B0600070205080204" pitchFamily="50" charset="-128"/>
              </a:rPr>
              <a:t>　附属病院事業場　　		附属牧場事業場</a:t>
            </a:r>
          </a:p>
          <a:p>
            <a:pPr eaLnBrk="1" hangingPunct="1">
              <a:spcBef>
                <a:spcPct val="0"/>
              </a:spcBef>
              <a:buClrTx/>
              <a:buFontTx/>
              <a:buNone/>
            </a:pPr>
            <a:r>
              <a:rPr lang="ja-JP" altLang="en-US" sz="2000">
                <a:latin typeface="ＭＳ Ｐゴシック" panose="020B0600070205080204" pitchFamily="50" charset="-128"/>
              </a:rPr>
              <a:t>　附属中等教育学校事業場　　	附属農場事業場</a:t>
            </a:r>
          </a:p>
          <a:p>
            <a:pPr eaLnBrk="1" hangingPunct="1">
              <a:spcBef>
                <a:spcPct val="0"/>
              </a:spcBef>
              <a:buClrTx/>
              <a:buFontTx/>
              <a:buNone/>
            </a:pPr>
            <a:r>
              <a:rPr lang="ja-JP" altLang="en-US" sz="2000">
                <a:latin typeface="ＭＳ Ｐゴシック" panose="020B0600070205080204" pitchFamily="50" charset="-128"/>
              </a:rPr>
              <a:t>　附属原子力研究施設事業場</a:t>
            </a:r>
            <a:endParaRPr lang="ja-JP" altLang="en-US" sz="2000">
              <a:solidFill>
                <a:srgbClr val="FF0000"/>
              </a:solidFill>
              <a:latin typeface="ＭＳ Ｐゴシック" panose="020B0600070205080204" pitchFamily="50" charset="-128"/>
            </a:endParaRPr>
          </a:p>
          <a:p>
            <a:pPr eaLnBrk="1" hangingPunct="1">
              <a:spcBef>
                <a:spcPct val="0"/>
              </a:spcBef>
              <a:buClrTx/>
              <a:buFontTx/>
              <a:buNone/>
            </a:pPr>
            <a:r>
              <a:rPr lang="ja-JP" altLang="en-US" sz="2400">
                <a:solidFill>
                  <a:srgbClr val="FF0000"/>
                </a:solidFill>
                <a:latin typeface="ＭＳ Ｐゴシック" panose="020B0600070205080204" pitchFamily="50" charset="-128"/>
              </a:rPr>
              <a:t>　</a:t>
            </a:r>
          </a:p>
        </p:txBody>
      </p:sp>
      <p:sp>
        <p:nvSpPr>
          <p:cNvPr id="28675" name="Rectangle 4"/>
          <p:cNvSpPr>
            <a:spLocks noChangeArrowheads="1"/>
          </p:cNvSpPr>
          <p:nvPr/>
        </p:nvSpPr>
        <p:spPr bwMode="auto">
          <a:xfrm>
            <a:off x="574675" y="304800"/>
            <a:ext cx="800100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r>
              <a:rPr lang="ja-JP" altLang="en-US" sz="3800">
                <a:solidFill>
                  <a:schemeClr val="tx2"/>
                </a:solidFill>
              </a:rPr>
              <a:t>東京大学の事業場</a:t>
            </a:r>
          </a:p>
        </p:txBody>
      </p:sp>
      <p:sp>
        <p:nvSpPr>
          <p:cNvPr id="28676"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29</a:t>
            </a:r>
            <a:r>
              <a:rPr kumimoji="0" lang="ja-JP" altLang="en-US" sz="1200" smtClean="0"/>
              <a:t>年度安全衛生教育テキスト</a:t>
            </a:r>
            <a:endParaRPr kumimoji="0" lang="en-US" altLang="ja-JP" sz="120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539750" y="1341438"/>
            <a:ext cx="80645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buClrTx/>
              <a:buFontTx/>
              <a:buNone/>
            </a:pPr>
            <a:r>
              <a:rPr lang="ja-JP" altLang="en-US" sz="1800"/>
              <a:t>部局長 </a:t>
            </a:r>
            <a:r>
              <a:rPr lang="en-US" altLang="ja-JP" sz="1800"/>
              <a:t>(</a:t>
            </a:r>
            <a:r>
              <a:rPr lang="ja-JP" altLang="en-US" sz="1800"/>
              <a:t>部局責任者</a:t>
            </a:r>
            <a:r>
              <a:rPr lang="en-US" altLang="ja-JP" sz="1800"/>
              <a:t>)</a:t>
            </a:r>
            <a:r>
              <a:rPr lang="ja-JP" altLang="en-US" sz="1800"/>
              <a:t>－専攻長・部門の長</a:t>
            </a:r>
            <a:r>
              <a:rPr lang="en-US" altLang="ja-JP" sz="1800"/>
              <a:t>(</a:t>
            </a:r>
            <a:r>
              <a:rPr lang="ja-JP" altLang="en-US" sz="1800"/>
              <a:t>専攻責任者</a:t>
            </a:r>
            <a:r>
              <a:rPr lang="en-US" altLang="ja-JP" sz="1800"/>
              <a:t>)</a:t>
            </a:r>
            <a:r>
              <a:rPr lang="ja-JP" altLang="en-US" sz="1800"/>
              <a:t>－研究室責任者・管理責任者という管理責任体制に沿った、確実な安全管理をおこなうことが求められる。</a:t>
            </a:r>
            <a:r>
              <a:rPr lang="ja-JP" altLang="en-US" sz="1800">
                <a:solidFill>
                  <a:srgbClr val="C00000"/>
                </a:solidFill>
              </a:rPr>
              <a:t>管理責任者は、安全衛生における管理責任を負っていることを十分認識しなければならない。 </a:t>
            </a:r>
          </a:p>
        </p:txBody>
      </p:sp>
      <p:sp>
        <p:nvSpPr>
          <p:cNvPr id="30723" name="Rectangle 9"/>
          <p:cNvSpPr>
            <a:spLocks noChangeArrowheads="1"/>
          </p:cNvSpPr>
          <p:nvPr/>
        </p:nvSpPr>
        <p:spPr bwMode="auto">
          <a:xfrm>
            <a:off x="574675" y="304800"/>
            <a:ext cx="8001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r>
              <a:rPr lang="ja-JP" altLang="en-US" sz="3800">
                <a:solidFill>
                  <a:schemeClr val="tx2"/>
                </a:solidFill>
              </a:rPr>
              <a:t>安全衛生</a:t>
            </a:r>
            <a:r>
              <a:rPr lang="en-US" altLang="ja-JP" sz="3800">
                <a:solidFill>
                  <a:schemeClr val="tx2"/>
                </a:solidFill>
              </a:rPr>
              <a:t>(</a:t>
            </a:r>
            <a:r>
              <a:rPr lang="ja-JP" altLang="en-US" sz="3800">
                <a:solidFill>
                  <a:schemeClr val="tx2"/>
                </a:solidFill>
              </a:rPr>
              <a:t>環境安全）管理体制</a:t>
            </a:r>
          </a:p>
        </p:txBody>
      </p:sp>
      <p:sp>
        <p:nvSpPr>
          <p:cNvPr id="7" name="横巻き 6"/>
          <p:cNvSpPr/>
          <p:nvPr/>
        </p:nvSpPr>
        <p:spPr>
          <a:xfrm>
            <a:off x="7019925" y="188913"/>
            <a:ext cx="1873250" cy="5762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2</a:t>
            </a:r>
            <a:r>
              <a:rPr lang="ja-JP" altLang="en-US" sz="1200" b="1" dirty="0">
                <a:latin typeface="+mj-ea"/>
                <a:ea typeface="+mj-ea"/>
              </a:rPr>
              <a:t>頁</a:t>
            </a:r>
          </a:p>
        </p:txBody>
      </p:sp>
      <p:pic>
        <p:nvPicPr>
          <p:cNvPr id="30725" name="Picture 6" descr="図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2636838"/>
            <a:ext cx="6985000"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29</a:t>
            </a:r>
            <a:r>
              <a:rPr kumimoji="0" lang="ja-JP" altLang="en-US" sz="1200" smtClean="0"/>
              <a:t>年度安全衛生教育テキスト</a:t>
            </a:r>
            <a:endParaRPr kumimoji="0" lang="en-US" altLang="ja-JP" sz="12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4"/>
          <p:cNvSpPr>
            <a:spLocks noChangeArrowheads="1"/>
          </p:cNvSpPr>
          <p:nvPr/>
        </p:nvSpPr>
        <p:spPr bwMode="auto">
          <a:xfrm>
            <a:off x="250825" y="333375"/>
            <a:ext cx="8497888" cy="1511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endParaRPr lang="ja-JP" altLang="en-US" sz="1800"/>
          </a:p>
        </p:txBody>
      </p:sp>
      <p:sp>
        <p:nvSpPr>
          <p:cNvPr id="32771" name="Rectangle 27"/>
          <p:cNvSpPr>
            <a:spLocks noChangeArrowheads="1"/>
          </p:cNvSpPr>
          <p:nvPr/>
        </p:nvSpPr>
        <p:spPr bwMode="auto">
          <a:xfrm>
            <a:off x="1476375" y="188913"/>
            <a:ext cx="7488238" cy="3744912"/>
          </a:xfrm>
          <a:prstGeom prst="rect">
            <a:avLst/>
          </a:prstGeom>
          <a:solidFill>
            <a:srgbClr val="00FFCC"/>
          </a:solidFill>
          <a:ln w="9525">
            <a:solidFill>
              <a:schemeClr val="tx1"/>
            </a:solidFill>
            <a:miter lim="800000"/>
            <a:headEnd/>
            <a:tailEnd/>
          </a:ln>
        </p:spPr>
        <p:txBody>
          <a:bodyPr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lgn="ctr" eaLnBrk="1" hangingPunct="1">
              <a:spcBef>
                <a:spcPct val="0"/>
              </a:spcBef>
              <a:buClrTx/>
              <a:buFontTx/>
              <a:buNone/>
            </a:pPr>
            <a:endParaRPr lang="ja-JP" altLang="ja-JP" sz="1800"/>
          </a:p>
        </p:txBody>
      </p:sp>
      <p:sp>
        <p:nvSpPr>
          <p:cNvPr id="32772" name="Line 2"/>
          <p:cNvSpPr>
            <a:spLocks noChangeShapeType="1"/>
          </p:cNvSpPr>
          <p:nvPr/>
        </p:nvSpPr>
        <p:spPr bwMode="auto">
          <a:xfrm flipH="1">
            <a:off x="3708400" y="5445125"/>
            <a:ext cx="1057275"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773" name="Line 3"/>
          <p:cNvSpPr>
            <a:spLocks noChangeShapeType="1"/>
          </p:cNvSpPr>
          <p:nvPr/>
        </p:nvSpPr>
        <p:spPr bwMode="auto">
          <a:xfrm flipH="1">
            <a:off x="3810000" y="533400"/>
            <a:ext cx="2057400" cy="314325"/>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774" name="Line 4"/>
          <p:cNvSpPr>
            <a:spLocks noChangeShapeType="1"/>
          </p:cNvSpPr>
          <p:nvPr/>
        </p:nvSpPr>
        <p:spPr bwMode="auto">
          <a:xfrm flipH="1" flipV="1">
            <a:off x="5715000" y="609600"/>
            <a:ext cx="25908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775" name="Line 5"/>
          <p:cNvSpPr>
            <a:spLocks noChangeShapeType="1"/>
          </p:cNvSpPr>
          <p:nvPr/>
        </p:nvSpPr>
        <p:spPr bwMode="auto">
          <a:xfrm flipH="1" flipV="1">
            <a:off x="4267200" y="923925"/>
            <a:ext cx="2209800" cy="676275"/>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776" name="Line 6"/>
          <p:cNvSpPr>
            <a:spLocks noChangeShapeType="1"/>
          </p:cNvSpPr>
          <p:nvPr/>
        </p:nvSpPr>
        <p:spPr bwMode="auto">
          <a:xfrm flipH="1">
            <a:off x="1143000" y="914400"/>
            <a:ext cx="2362200" cy="9525"/>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777" name="Text Box 10"/>
          <p:cNvSpPr txBox="1">
            <a:spLocks noChangeArrowheads="1"/>
          </p:cNvSpPr>
          <p:nvPr/>
        </p:nvSpPr>
        <p:spPr bwMode="auto">
          <a:xfrm>
            <a:off x="4876800" y="381000"/>
            <a:ext cx="1146175" cy="400050"/>
          </a:xfrm>
          <a:prstGeom prst="rect">
            <a:avLst/>
          </a:prstGeom>
          <a:solidFill>
            <a:schemeClr val="bg1"/>
          </a:solidFill>
          <a:ln w="9525">
            <a:solidFill>
              <a:schemeClr val="tx1"/>
            </a:solidFill>
            <a:miter lim="800000"/>
            <a:headEnd/>
            <a:tailEnd/>
          </a:ln>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lgn="ctr" eaLnBrk="1" hangingPunct="1">
              <a:spcBef>
                <a:spcPct val="50000"/>
              </a:spcBef>
              <a:buClrTx/>
              <a:buFontTx/>
              <a:buNone/>
            </a:pPr>
            <a:r>
              <a:rPr lang="ja-JP" altLang="en-US" sz="2000" b="1">
                <a:latin typeface="Times New Roman" panose="02020603050405020304" pitchFamily="18" charset="0"/>
              </a:rPr>
              <a:t>専攻長</a:t>
            </a:r>
          </a:p>
        </p:txBody>
      </p:sp>
      <p:sp>
        <p:nvSpPr>
          <p:cNvPr id="32778" name="Text Box 11"/>
          <p:cNvSpPr txBox="1">
            <a:spLocks noChangeArrowheads="1"/>
          </p:cNvSpPr>
          <p:nvPr/>
        </p:nvSpPr>
        <p:spPr bwMode="auto">
          <a:xfrm>
            <a:off x="6400800" y="228600"/>
            <a:ext cx="1146175" cy="708025"/>
          </a:xfrm>
          <a:prstGeom prst="rect">
            <a:avLst/>
          </a:prstGeom>
          <a:solidFill>
            <a:schemeClr val="bg1"/>
          </a:solidFill>
          <a:ln w="9525">
            <a:solidFill>
              <a:schemeClr val="tx1"/>
            </a:solidFill>
            <a:miter lim="800000"/>
            <a:headEnd/>
            <a:tailEnd/>
          </a:ln>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lgn="ctr" eaLnBrk="1" hangingPunct="1">
              <a:spcBef>
                <a:spcPct val="50000"/>
              </a:spcBef>
              <a:buClrTx/>
              <a:buFontTx/>
              <a:buNone/>
            </a:pPr>
            <a:r>
              <a:rPr lang="ja-JP" altLang="en-US" sz="2000" b="1">
                <a:latin typeface="Times New Roman" panose="02020603050405020304" pitchFamily="18" charset="0"/>
              </a:rPr>
              <a:t>研究室</a:t>
            </a:r>
          </a:p>
          <a:p>
            <a:pPr algn="ctr" eaLnBrk="1" hangingPunct="1">
              <a:spcBef>
                <a:spcPct val="0"/>
              </a:spcBef>
              <a:buClrTx/>
              <a:buFontTx/>
              <a:buNone/>
            </a:pPr>
            <a:r>
              <a:rPr lang="ja-JP" altLang="en-US" sz="2000" b="1">
                <a:latin typeface="Times New Roman" panose="02020603050405020304" pitchFamily="18" charset="0"/>
              </a:rPr>
              <a:t>責任者</a:t>
            </a:r>
          </a:p>
        </p:txBody>
      </p:sp>
      <p:sp>
        <p:nvSpPr>
          <p:cNvPr id="32779" name="Text Box 12"/>
          <p:cNvSpPr txBox="1">
            <a:spLocks noChangeArrowheads="1"/>
          </p:cNvSpPr>
          <p:nvPr/>
        </p:nvSpPr>
        <p:spPr bwMode="auto">
          <a:xfrm>
            <a:off x="7812088" y="260350"/>
            <a:ext cx="1030287" cy="1323975"/>
          </a:xfrm>
          <a:prstGeom prst="rect">
            <a:avLst/>
          </a:prstGeom>
          <a:solidFill>
            <a:schemeClr val="bg1"/>
          </a:solidFill>
          <a:ln w="9525">
            <a:solidFill>
              <a:schemeClr val="tx1"/>
            </a:solidFill>
            <a:miter lim="800000"/>
            <a:headEnd/>
            <a:tailEnd/>
          </a:ln>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lgn="ctr" eaLnBrk="1" hangingPunct="1">
              <a:spcBef>
                <a:spcPct val="50000"/>
              </a:spcBef>
              <a:buClrTx/>
              <a:buFontTx/>
              <a:buNone/>
            </a:pPr>
            <a:r>
              <a:rPr lang="ja-JP" altLang="en-US" sz="2000" b="1">
                <a:latin typeface="Times New Roman" panose="02020603050405020304" pitchFamily="18" charset="0"/>
                <a:ea typeface="ＭＳ Ｐ明朝" panose="02020600040205080304" pitchFamily="18" charset="-128"/>
              </a:rPr>
              <a:t>スタッフ</a:t>
            </a:r>
          </a:p>
          <a:p>
            <a:pPr algn="ctr" eaLnBrk="1" hangingPunct="1">
              <a:spcBef>
                <a:spcPct val="0"/>
              </a:spcBef>
              <a:buClrTx/>
              <a:buFontTx/>
              <a:buNone/>
            </a:pPr>
            <a:r>
              <a:rPr lang="ja-JP" altLang="en-US" sz="2000" b="1">
                <a:latin typeface="Times New Roman" panose="02020603050405020304" pitchFamily="18" charset="0"/>
                <a:ea typeface="ＭＳ Ｐ明朝" panose="02020600040205080304" pitchFamily="18" charset="-128"/>
              </a:rPr>
              <a:t>学生</a:t>
            </a:r>
          </a:p>
          <a:p>
            <a:pPr algn="ctr" eaLnBrk="1" hangingPunct="1">
              <a:spcBef>
                <a:spcPct val="0"/>
              </a:spcBef>
              <a:buClrTx/>
              <a:buFontTx/>
              <a:buNone/>
            </a:pPr>
            <a:r>
              <a:rPr lang="ja-JP" altLang="en-US" sz="2000" b="1">
                <a:latin typeface="Times New Roman" panose="02020603050405020304" pitchFamily="18" charset="0"/>
                <a:ea typeface="ＭＳ Ｐ明朝" panose="02020600040205080304" pitchFamily="18" charset="-128"/>
              </a:rPr>
              <a:t>研究員</a:t>
            </a:r>
          </a:p>
          <a:p>
            <a:pPr algn="ctr" eaLnBrk="1" hangingPunct="1">
              <a:spcBef>
                <a:spcPct val="0"/>
              </a:spcBef>
              <a:buClrTx/>
              <a:buFontTx/>
              <a:buNone/>
            </a:pPr>
            <a:r>
              <a:rPr lang="ja-JP" altLang="en-US" sz="2000" b="1">
                <a:latin typeface="Times New Roman" panose="02020603050405020304" pitchFamily="18" charset="0"/>
                <a:ea typeface="ＭＳ Ｐ明朝" panose="02020600040205080304" pitchFamily="18" charset="-128"/>
              </a:rPr>
              <a:t>事務職</a:t>
            </a:r>
          </a:p>
        </p:txBody>
      </p:sp>
      <p:sp>
        <p:nvSpPr>
          <p:cNvPr id="32780" name="Line 16"/>
          <p:cNvSpPr>
            <a:spLocks noChangeShapeType="1"/>
          </p:cNvSpPr>
          <p:nvPr/>
        </p:nvSpPr>
        <p:spPr bwMode="auto">
          <a:xfrm flipV="1">
            <a:off x="2916238" y="2133600"/>
            <a:ext cx="446087" cy="87312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32781" name="Line 17"/>
          <p:cNvSpPr>
            <a:spLocks noChangeShapeType="1"/>
          </p:cNvSpPr>
          <p:nvPr/>
        </p:nvSpPr>
        <p:spPr bwMode="auto">
          <a:xfrm flipH="1" flipV="1">
            <a:off x="3563938" y="3500438"/>
            <a:ext cx="1368425" cy="187325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782" name="Line 18"/>
          <p:cNvSpPr>
            <a:spLocks noChangeShapeType="1"/>
          </p:cNvSpPr>
          <p:nvPr/>
        </p:nvSpPr>
        <p:spPr bwMode="auto">
          <a:xfrm flipV="1">
            <a:off x="1763713" y="3500438"/>
            <a:ext cx="1728787" cy="187325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783" name="Text Box 20"/>
          <p:cNvSpPr txBox="1">
            <a:spLocks noChangeArrowheads="1"/>
          </p:cNvSpPr>
          <p:nvPr/>
        </p:nvSpPr>
        <p:spPr bwMode="auto">
          <a:xfrm>
            <a:off x="3276600" y="685800"/>
            <a:ext cx="1209675" cy="400050"/>
          </a:xfrm>
          <a:prstGeom prst="rect">
            <a:avLst/>
          </a:prstGeom>
          <a:solidFill>
            <a:schemeClr val="bg1"/>
          </a:solidFill>
          <a:ln w="9525">
            <a:solidFill>
              <a:schemeClr val="tx1"/>
            </a:solidFill>
            <a:miter lim="800000"/>
            <a:headEnd/>
            <a:tailEnd/>
          </a:ln>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lgn="ctr" eaLnBrk="1" hangingPunct="1">
              <a:spcBef>
                <a:spcPct val="0"/>
              </a:spcBef>
              <a:buClrTx/>
              <a:buFontTx/>
              <a:buNone/>
            </a:pPr>
            <a:r>
              <a:rPr lang="ja-JP" altLang="en-US" sz="2000" b="1">
                <a:latin typeface="Times New Roman" panose="02020603050405020304" pitchFamily="18" charset="0"/>
              </a:rPr>
              <a:t>部局長</a:t>
            </a:r>
          </a:p>
        </p:txBody>
      </p:sp>
      <p:sp>
        <p:nvSpPr>
          <p:cNvPr id="32784" name="Text Box 21"/>
          <p:cNvSpPr txBox="1">
            <a:spLocks noChangeArrowheads="1"/>
          </p:cNvSpPr>
          <p:nvPr/>
        </p:nvSpPr>
        <p:spPr bwMode="auto">
          <a:xfrm>
            <a:off x="228600" y="685800"/>
            <a:ext cx="1066800" cy="400050"/>
          </a:xfrm>
          <a:prstGeom prst="rect">
            <a:avLst/>
          </a:prstGeom>
          <a:solidFill>
            <a:schemeClr val="bg1"/>
          </a:solidFill>
          <a:ln w="9525">
            <a:solidFill>
              <a:schemeClr val="tx1"/>
            </a:solidFill>
            <a:miter lim="800000"/>
            <a:headEnd/>
            <a:tailEnd/>
          </a:ln>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lgn="ctr" eaLnBrk="1" hangingPunct="1">
              <a:spcBef>
                <a:spcPct val="0"/>
              </a:spcBef>
              <a:buClrTx/>
              <a:buFontTx/>
              <a:buNone/>
            </a:pPr>
            <a:r>
              <a:rPr lang="ja-JP" altLang="en-US" sz="2000" b="1">
                <a:latin typeface="Times New Roman" panose="02020603050405020304" pitchFamily="18" charset="0"/>
              </a:rPr>
              <a:t>総長室</a:t>
            </a:r>
          </a:p>
        </p:txBody>
      </p:sp>
      <p:sp>
        <p:nvSpPr>
          <p:cNvPr id="32785" name="Text Box 22"/>
          <p:cNvSpPr txBox="1">
            <a:spLocks noChangeArrowheads="1"/>
          </p:cNvSpPr>
          <p:nvPr/>
        </p:nvSpPr>
        <p:spPr bwMode="auto">
          <a:xfrm>
            <a:off x="5715000" y="1371600"/>
            <a:ext cx="1524000" cy="419100"/>
          </a:xfrm>
          <a:prstGeom prst="rect">
            <a:avLst/>
          </a:prstGeom>
          <a:solidFill>
            <a:schemeClr val="bg1"/>
          </a:solidFill>
          <a:ln w="9525">
            <a:solidFill>
              <a:schemeClr val="tx1"/>
            </a:solidFill>
            <a:miter lim="800000"/>
            <a:headEnd/>
            <a:tailEnd/>
          </a:ln>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lgn="ctr" eaLnBrk="1" hangingPunct="1">
              <a:spcBef>
                <a:spcPct val="50000"/>
              </a:spcBef>
              <a:buClrTx/>
              <a:buFontTx/>
              <a:buNone/>
            </a:pPr>
            <a:r>
              <a:rPr lang="ja-JP" altLang="en-US" sz="2000" b="1">
                <a:latin typeface="Times New Roman" panose="02020603050405020304" pitchFamily="18" charset="0"/>
              </a:rPr>
              <a:t>部局事務</a:t>
            </a:r>
          </a:p>
        </p:txBody>
      </p:sp>
      <p:sp>
        <p:nvSpPr>
          <p:cNvPr id="32786" name="Text Box 25"/>
          <p:cNvSpPr txBox="1">
            <a:spLocks noChangeArrowheads="1"/>
          </p:cNvSpPr>
          <p:nvPr/>
        </p:nvSpPr>
        <p:spPr bwMode="auto">
          <a:xfrm>
            <a:off x="1619250" y="4652963"/>
            <a:ext cx="1528763" cy="400050"/>
          </a:xfrm>
          <a:prstGeom prst="rect">
            <a:avLst/>
          </a:prstGeom>
          <a:solidFill>
            <a:schemeClr val="bg1"/>
          </a:solidFill>
          <a:ln w="9525">
            <a:solidFill>
              <a:schemeClr val="tx1"/>
            </a:solidFill>
            <a:miter lim="800000"/>
            <a:headEnd/>
            <a:tailEnd/>
          </a:ln>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lgn="ctr" eaLnBrk="1" hangingPunct="1">
              <a:spcBef>
                <a:spcPct val="50000"/>
              </a:spcBef>
              <a:buClrTx/>
              <a:buFontTx/>
              <a:buNone/>
            </a:pPr>
            <a:r>
              <a:rPr lang="ja-JP" altLang="en-US" sz="2000" b="1">
                <a:solidFill>
                  <a:srgbClr val="C00000"/>
                </a:solidFill>
                <a:latin typeface="Times New Roman" panose="02020603050405020304" pitchFamily="18" charset="0"/>
              </a:rPr>
              <a:t>支援、統括</a:t>
            </a:r>
          </a:p>
        </p:txBody>
      </p:sp>
      <p:sp>
        <p:nvSpPr>
          <p:cNvPr id="32787" name="Text Box 26"/>
          <p:cNvSpPr txBox="1">
            <a:spLocks noChangeArrowheads="1"/>
          </p:cNvSpPr>
          <p:nvPr/>
        </p:nvSpPr>
        <p:spPr bwMode="auto">
          <a:xfrm>
            <a:off x="4284663" y="4652963"/>
            <a:ext cx="863600" cy="400050"/>
          </a:xfrm>
          <a:prstGeom prst="rect">
            <a:avLst/>
          </a:prstGeom>
          <a:solidFill>
            <a:schemeClr val="bg1"/>
          </a:solidFill>
          <a:ln w="9525">
            <a:solidFill>
              <a:schemeClr val="tx1"/>
            </a:solidFill>
            <a:miter lim="800000"/>
            <a:headEnd/>
            <a:tailEnd/>
          </a:ln>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lgn="ctr" eaLnBrk="1" hangingPunct="1">
              <a:spcBef>
                <a:spcPct val="50000"/>
              </a:spcBef>
              <a:buClrTx/>
              <a:buFontTx/>
              <a:buNone/>
            </a:pPr>
            <a:r>
              <a:rPr lang="ja-JP" altLang="en-US" sz="2000" b="1">
                <a:solidFill>
                  <a:srgbClr val="C00000"/>
                </a:solidFill>
                <a:latin typeface="Times New Roman" panose="02020603050405020304" pitchFamily="18" charset="0"/>
              </a:rPr>
              <a:t>支援</a:t>
            </a:r>
          </a:p>
        </p:txBody>
      </p:sp>
      <p:sp>
        <p:nvSpPr>
          <p:cNvPr id="32788" name="Text Box 29"/>
          <p:cNvSpPr txBox="1">
            <a:spLocks noChangeArrowheads="1"/>
          </p:cNvSpPr>
          <p:nvPr/>
        </p:nvSpPr>
        <p:spPr bwMode="auto">
          <a:xfrm>
            <a:off x="7524750" y="3213100"/>
            <a:ext cx="115093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lgn="ctr" eaLnBrk="1" hangingPunct="1">
              <a:spcBef>
                <a:spcPct val="50000"/>
              </a:spcBef>
              <a:buClrTx/>
              <a:buFontTx/>
              <a:buNone/>
            </a:pPr>
            <a:r>
              <a:rPr lang="ja-JP" altLang="en-US" sz="2400"/>
              <a:t>事業場</a:t>
            </a:r>
          </a:p>
        </p:txBody>
      </p:sp>
      <p:sp>
        <p:nvSpPr>
          <p:cNvPr id="32789" name="Line 30"/>
          <p:cNvSpPr>
            <a:spLocks noChangeShapeType="1"/>
          </p:cNvSpPr>
          <p:nvPr/>
        </p:nvSpPr>
        <p:spPr bwMode="auto">
          <a:xfrm flipH="1" flipV="1">
            <a:off x="1979613" y="981075"/>
            <a:ext cx="576262" cy="2016125"/>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790" name="Text Box 9"/>
          <p:cNvSpPr txBox="1">
            <a:spLocks noChangeArrowheads="1"/>
          </p:cNvSpPr>
          <p:nvPr/>
        </p:nvSpPr>
        <p:spPr bwMode="auto">
          <a:xfrm>
            <a:off x="1524000" y="685800"/>
            <a:ext cx="1319213" cy="400050"/>
          </a:xfrm>
          <a:prstGeom prst="rect">
            <a:avLst/>
          </a:prstGeom>
          <a:solidFill>
            <a:schemeClr val="bg1"/>
          </a:solidFill>
          <a:ln w="9525">
            <a:solidFill>
              <a:schemeClr val="tx1"/>
            </a:solidFill>
            <a:miter lim="800000"/>
            <a:headEnd/>
            <a:tailEnd/>
          </a:ln>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lgn="ctr" eaLnBrk="1" hangingPunct="1">
              <a:spcBef>
                <a:spcPct val="0"/>
              </a:spcBef>
              <a:buClrTx/>
              <a:buFontTx/>
              <a:buNone/>
            </a:pPr>
            <a:r>
              <a:rPr lang="ja-JP" altLang="en-US" sz="2000" b="1">
                <a:latin typeface="Times New Roman" panose="02020603050405020304" pitchFamily="18" charset="0"/>
              </a:rPr>
              <a:t>事業場長</a:t>
            </a:r>
          </a:p>
        </p:txBody>
      </p:sp>
      <p:sp>
        <p:nvSpPr>
          <p:cNvPr id="32791" name="Text Box 14"/>
          <p:cNvSpPr txBox="1">
            <a:spLocks noChangeArrowheads="1"/>
          </p:cNvSpPr>
          <p:nvPr/>
        </p:nvSpPr>
        <p:spPr bwMode="auto">
          <a:xfrm>
            <a:off x="1908175" y="3028950"/>
            <a:ext cx="2519363" cy="400050"/>
          </a:xfrm>
          <a:prstGeom prst="rect">
            <a:avLst/>
          </a:prstGeom>
          <a:solidFill>
            <a:srgbClr val="CCFFFF"/>
          </a:solidFill>
          <a:ln w="9525">
            <a:solidFill>
              <a:schemeClr val="tx1"/>
            </a:solidFill>
            <a:miter lim="800000"/>
            <a:headEnd/>
            <a:tailEnd/>
          </a:ln>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buClrTx/>
              <a:buFontTx/>
              <a:buNone/>
            </a:pPr>
            <a:r>
              <a:rPr lang="ja-JP" altLang="en-US" sz="2000" b="1">
                <a:latin typeface="Times New Roman" panose="02020603050405020304" pitchFamily="18" charset="0"/>
              </a:rPr>
              <a:t>部局環境安全管理室</a:t>
            </a:r>
          </a:p>
        </p:txBody>
      </p:sp>
      <p:sp>
        <p:nvSpPr>
          <p:cNvPr id="32792" name="Text Box 7"/>
          <p:cNvSpPr txBox="1">
            <a:spLocks noChangeArrowheads="1"/>
          </p:cNvSpPr>
          <p:nvPr/>
        </p:nvSpPr>
        <p:spPr bwMode="auto">
          <a:xfrm>
            <a:off x="900113" y="5229225"/>
            <a:ext cx="2808287" cy="400050"/>
          </a:xfrm>
          <a:prstGeom prst="rect">
            <a:avLst/>
          </a:prstGeom>
          <a:solidFill>
            <a:srgbClr val="CCFFFF"/>
          </a:solidFill>
          <a:ln w="9525">
            <a:solidFill>
              <a:schemeClr val="tx1"/>
            </a:solidFill>
            <a:miter lim="800000"/>
            <a:headEnd/>
            <a:tailEnd/>
          </a:ln>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lgn="ctr" eaLnBrk="1" hangingPunct="1">
              <a:spcBef>
                <a:spcPct val="50000"/>
              </a:spcBef>
              <a:buClrTx/>
              <a:buFontTx/>
              <a:buNone/>
            </a:pPr>
            <a:r>
              <a:rPr lang="ja-JP" altLang="en-US" sz="2000" b="1">
                <a:latin typeface="Times New Roman" panose="02020603050405020304" pitchFamily="18" charset="0"/>
              </a:rPr>
              <a:t>環境安全本部</a:t>
            </a:r>
          </a:p>
        </p:txBody>
      </p:sp>
      <p:sp>
        <p:nvSpPr>
          <p:cNvPr id="32793" name="Text Box 8"/>
          <p:cNvSpPr txBox="1">
            <a:spLocks noChangeArrowheads="1"/>
          </p:cNvSpPr>
          <p:nvPr/>
        </p:nvSpPr>
        <p:spPr bwMode="auto">
          <a:xfrm>
            <a:off x="4787900" y="5229225"/>
            <a:ext cx="2736850" cy="862013"/>
          </a:xfrm>
          <a:prstGeom prst="rect">
            <a:avLst/>
          </a:prstGeom>
          <a:solidFill>
            <a:srgbClr val="FFFF99"/>
          </a:solidFill>
          <a:ln w="9525">
            <a:solidFill>
              <a:schemeClr val="tx1"/>
            </a:solidFill>
            <a:miter lim="800000"/>
            <a:headEnd/>
            <a:tailEnd/>
          </a:ln>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buClrTx/>
              <a:buFontTx/>
              <a:buNone/>
            </a:pPr>
            <a:r>
              <a:rPr lang="ja-JP" altLang="en-US" sz="2000" b="1">
                <a:latin typeface="Times New Roman" panose="02020603050405020304" pitchFamily="18" charset="0"/>
              </a:rPr>
              <a:t>保健健康推進本部</a:t>
            </a:r>
            <a:endParaRPr lang="en-US" altLang="ja-JP" sz="2000" b="1">
              <a:latin typeface="Times New Roman" panose="02020603050405020304" pitchFamily="18" charset="0"/>
            </a:endParaRPr>
          </a:p>
          <a:p>
            <a:pPr eaLnBrk="1" hangingPunct="1">
              <a:spcBef>
                <a:spcPct val="50000"/>
              </a:spcBef>
              <a:buClrTx/>
              <a:buFontTx/>
              <a:buNone/>
            </a:pPr>
            <a:r>
              <a:rPr lang="ja-JP" altLang="en-US" sz="2000" b="1">
                <a:latin typeface="Times New Roman" panose="02020603050405020304" pitchFamily="18" charset="0"/>
              </a:rPr>
              <a:t>（保健センター）　</a:t>
            </a:r>
            <a:r>
              <a:rPr lang="ja-JP" altLang="en-US" sz="1800" b="1">
                <a:solidFill>
                  <a:srgbClr val="C00000"/>
                </a:solidFill>
              </a:rPr>
              <a:t>産業医</a:t>
            </a:r>
          </a:p>
        </p:txBody>
      </p:sp>
      <p:sp>
        <p:nvSpPr>
          <p:cNvPr id="32794" name="Text Box 15"/>
          <p:cNvSpPr txBox="1">
            <a:spLocks noChangeArrowheads="1"/>
          </p:cNvSpPr>
          <p:nvPr/>
        </p:nvSpPr>
        <p:spPr bwMode="auto">
          <a:xfrm>
            <a:off x="4556125" y="2565400"/>
            <a:ext cx="1528763" cy="708025"/>
          </a:xfrm>
          <a:prstGeom prst="rect">
            <a:avLst/>
          </a:prstGeom>
          <a:solidFill>
            <a:schemeClr val="bg1"/>
          </a:solidFill>
          <a:ln w="9525">
            <a:solidFill>
              <a:schemeClr val="tx1"/>
            </a:solidFill>
            <a:miter lim="800000"/>
            <a:headEnd/>
            <a:tailEnd/>
          </a:ln>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lgn="ctr" eaLnBrk="1" hangingPunct="1">
              <a:spcBef>
                <a:spcPct val="50000"/>
              </a:spcBef>
              <a:buClrTx/>
              <a:buFontTx/>
              <a:buNone/>
            </a:pPr>
            <a:r>
              <a:rPr lang="ja-JP" altLang="en-US" sz="2000" b="1">
                <a:solidFill>
                  <a:srgbClr val="C00000"/>
                </a:solidFill>
                <a:latin typeface="Times New Roman" panose="02020603050405020304" pitchFamily="18" charset="0"/>
              </a:rPr>
              <a:t>サポート</a:t>
            </a:r>
          </a:p>
          <a:p>
            <a:pPr algn="ctr" eaLnBrk="1" hangingPunct="1">
              <a:spcBef>
                <a:spcPct val="0"/>
              </a:spcBef>
              <a:buClrTx/>
              <a:buFontTx/>
              <a:buNone/>
            </a:pPr>
            <a:r>
              <a:rPr lang="ja-JP" altLang="en-US" sz="2000" b="1">
                <a:solidFill>
                  <a:srgbClr val="C00000"/>
                </a:solidFill>
                <a:latin typeface="Times New Roman" panose="02020603050405020304" pitchFamily="18" charset="0"/>
              </a:rPr>
              <a:t>実務統括</a:t>
            </a:r>
          </a:p>
        </p:txBody>
      </p:sp>
      <p:sp>
        <p:nvSpPr>
          <p:cNvPr id="32795" name="Text Box 23"/>
          <p:cNvSpPr txBox="1">
            <a:spLocks noChangeArrowheads="1"/>
          </p:cNvSpPr>
          <p:nvPr/>
        </p:nvSpPr>
        <p:spPr bwMode="auto">
          <a:xfrm>
            <a:off x="2473325" y="1433513"/>
            <a:ext cx="1738313" cy="482600"/>
          </a:xfrm>
          <a:prstGeom prst="rect">
            <a:avLst/>
          </a:prstGeom>
          <a:solidFill>
            <a:schemeClr val="hlink"/>
          </a:solidFill>
          <a:ln w="9525">
            <a:solidFill>
              <a:schemeClr val="tx1"/>
            </a:solidFill>
            <a:miter lim="800000"/>
            <a:headEnd/>
            <a:tailEnd/>
          </a:ln>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r>
              <a:rPr lang="ja-JP" altLang="en-US" sz="2400" b="1">
                <a:solidFill>
                  <a:srgbClr val="FFFF00"/>
                </a:solidFill>
                <a:latin typeface="Times New Roman" panose="02020603050405020304" pitchFamily="18" charset="0"/>
              </a:rPr>
              <a:t>職務ライン</a:t>
            </a:r>
          </a:p>
        </p:txBody>
      </p:sp>
      <p:sp>
        <p:nvSpPr>
          <p:cNvPr id="32796" name="AutoShape 13"/>
          <p:cNvSpPr>
            <a:spLocks noChangeArrowheads="1"/>
          </p:cNvSpPr>
          <p:nvPr/>
        </p:nvSpPr>
        <p:spPr bwMode="auto">
          <a:xfrm>
            <a:off x="1042988" y="1905000"/>
            <a:ext cx="5789612" cy="358775"/>
          </a:xfrm>
          <a:prstGeom prst="rightArrow">
            <a:avLst>
              <a:gd name="adj1" fmla="val 50000"/>
              <a:gd name="adj2" fmla="val 438991"/>
            </a:avLst>
          </a:prstGeom>
          <a:solidFill>
            <a:schemeClr val="hlink"/>
          </a:solidFill>
          <a:ln w="9525">
            <a:solidFill>
              <a:schemeClr val="tx1"/>
            </a:solidFill>
            <a:miter lim="800000"/>
            <a:headEnd/>
            <a:tailEnd/>
          </a:ln>
        </p:spPr>
        <p:txBody>
          <a:bodyPr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endParaRPr lang="ja-JP" altLang="en-US" sz="1800"/>
          </a:p>
        </p:txBody>
      </p:sp>
      <p:sp>
        <p:nvSpPr>
          <p:cNvPr id="32797"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29</a:t>
            </a:r>
            <a:r>
              <a:rPr kumimoji="0" lang="ja-JP" altLang="en-US" sz="1200" smtClean="0"/>
              <a:t>年度安全衛生教育テキスト</a:t>
            </a:r>
            <a:endParaRPr kumimoji="0" lang="en-US" altLang="ja-JP" sz="120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468313" y="476250"/>
            <a:ext cx="77755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r>
              <a:rPr lang="ja-JP" altLang="en-US" sz="3600">
                <a:latin typeface="Times New Roman" panose="02020603050405020304" pitchFamily="18" charset="0"/>
              </a:rPr>
              <a:t>　環境安全管理室の業務</a:t>
            </a:r>
          </a:p>
          <a:p>
            <a:pPr eaLnBrk="1" hangingPunct="1">
              <a:spcBef>
                <a:spcPct val="0"/>
              </a:spcBef>
              <a:buClrTx/>
              <a:buFontTx/>
              <a:buNone/>
            </a:pPr>
            <a:endParaRPr lang="ja-JP" altLang="en-US" sz="2800">
              <a:latin typeface="Times New Roman" panose="02020603050405020304" pitchFamily="18" charset="0"/>
            </a:endParaRPr>
          </a:p>
        </p:txBody>
      </p:sp>
      <p:sp>
        <p:nvSpPr>
          <p:cNvPr id="5" name="Rectangle 3"/>
          <p:cNvSpPr txBox="1">
            <a:spLocks noChangeArrowheads="1"/>
          </p:cNvSpPr>
          <p:nvPr/>
        </p:nvSpPr>
        <p:spPr>
          <a:xfrm>
            <a:off x="395288" y="1412875"/>
            <a:ext cx="7994650" cy="4911725"/>
          </a:xfrm>
          <a:prstGeom prst="rect">
            <a:avLst/>
          </a:prstGeom>
        </p:spPr>
        <p:txBody>
          <a:bodyPr/>
          <a:lstStyle/>
          <a:p>
            <a:pPr marL="469900" indent="-469900" eaLnBrk="1" hangingPunct="1">
              <a:lnSpc>
                <a:spcPct val="80000"/>
              </a:lnSpc>
              <a:spcBef>
                <a:spcPct val="20000"/>
              </a:spcBef>
              <a:buClr>
                <a:schemeClr val="accent2"/>
              </a:buClr>
              <a:buFont typeface="Wingdings" pitchFamily="2" charset="2"/>
              <a:buChar char="o"/>
              <a:defRPr/>
            </a:pPr>
            <a:endParaRPr lang="en-US" altLang="ja-JP" sz="2000" kern="0" dirty="0">
              <a:latin typeface="+mn-lt"/>
              <a:ea typeface="+mn-ea"/>
            </a:endParaRPr>
          </a:p>
          <a:p>
            <a:pPr marL="469900" indent="-469900" eaLnBrk="1" hangingPunct="1">
              <a:lnSpc>
                <a:spcPct val="80000"/>
              </a:lnSpc>
              <a:spcBef>
                <a:spcPct val="20000"/>
              </a:spcBef>
              <a:buClr>
                <a:schemeClr val="accent2"/>
              </a:buClr>
              <a:buFont typeface="Wingdings" pitchFamily="2" charset="2"/>
              <a:buChar char="o"/>
              <a:defRPr/>
            </a:pPr>
            <a:r>
              <a:rPr lang="ja-JP" altLang="en-US" sz="2000" dirty="0">
                <a:latin typeface="+mj-ea"/>
                <a:ea typeface="+mj-ea"/>
              </a:rPr>
              <a:t>防災対策・防災訓練の企画・立案</a:t>
            </a:r>
            <a:endParaRPr lang="en-US" altLang="ja-JP" sz="2000" dirty="0">
              <a:latin typeface="+mj-ea"/>
              <a:ea typeface="+mj-ea"/>
            </a:endParaRPr>
          </a:p>
          <a:p>
            <a:pPr marL="469900" indent="-469900" eaLnBrk="1" hangingPunct="1">
              <a:lnSpc>
                <a:spcPct val="80000"/>
              </a:lnSpc>
              <a:spcBef>
                <a:spcPct val="20000"/>
              </a:spcBef>
              <a:buClr>
                <a:schemeClr val="accent2"/>
              </a:buClr>
              <a:buFont typeface="Wingdings" pitchFamily="2" charset="2"/>
              <a:buChar char="o"/>
              <a:defRPr/>
            </a:pPr>
            <a:r>
              <a:rPr lang="ja-JP" altLang="en-US" sz="2000" dirty="0">
                <a:latin typeface="+mj-ea"/>
                <a:ea typeface="+mj-ea"/>
              </a:rPr>
              <a:t>安全衛生教育の推進</a:t>
            </a:r>
            <a:endParaRPr lang="en-US" altLang="ja-JP" sz="2000" dirty="0">
              <a:latin typeface="+mj-ea"/>
              <a:ea typeface="+mj-ea"/>
            </a:endParaRPr>
          </a:p>
          <a:p>
            <a:pPr marL="469900" indent="-469900" eaLnBrk="1" hangingPunct="1">
              <a:lnSpc>
                <a:spcPct val="80000"/>
              </a:lnSpc>
              <a:spcBef>
                <a:spcPct val="20000"/>
              </a:spcBef>
              <a:buClr>
                <a:schemeClr val="accent2"/>
              </a:buClr>
              <a:buFont typeface="Wingdings" pitchFamily="2" charset="2"/>
              <a:buChar char="o"/>
              <a:defRPr/>
            </a:pPr>
            <a:r>
              <a:rPr lang="ja-JP" altLang="en-US" sz="2000" dirty="0">
                <a:latin typeface="+mj-ea"/>
                <a:ea typeface="+mj-ea"/>
              </a:rPr>
              <a:t>化学物質管理システムの管理</a:t>
            </a:r>
            <a:endParaRPr lang="en-US" altLang="ja-JP" sz="2000" dirty="0">
              <a:latin typeface="+mj-ea"/>
              <a:ea typeface="+mj-ea"/>
            </a:endParaRPr>
          </a:p>
          <a:p>
            <a:pPr marL="469900" indent="-469900" eaLnBrk="1" hangingPunct="1">
              <a:lnSpc>
                <a:spcPct val="80000"/>
              </a:lnSpc>
              <a:spcBef>
                <a:spcPct val="20000"/>
              </a:spcBef>
              <a:buClr>
                <a:schemeClr val="accent2"/>
              </a:buClr>
              <a:buFont typeface="Wingdings" pitchFamily="2" charset="2"/>
              <a:buChar char="o"/>
              <a:defRPr/>
            </a:pPr>
            <a:r>
              <a:rPr lang="ja-JP" altLang="en-US" sz="2000" kern="0" dirty="0">
                <a:latin typeface="+mj-ea"/>
                <a:ea typeface="+mj-ea"/>
              </a:rPr>
              <a:t>各種安全管理（化学物質、高圧ガス、バイオハザード、放射線など）</a:t>
            </a:r>
            <a:endParaRPr lang="en-US" altLang="ja-JP" sz="2000" kern="0" dirty="0">
              <a:latin typeface="+mj-ea"/>
              <a:ea typeface="+mj-ea"/>
            </a:endParaRPr>
          </a:p>
          <a:p>
            <a:pPr marL="469900" indent="-469900" eaLnBrk="1" hangingPunct="1">
              <a:lnSpc>
                <a:spcPct val="80000"/>
              </a:lnSpc>
              <a:spcBef>
                <a:spcPct val="20000"/>
              </a:spcBef>
              <a:buClr>
                <a:schemeClr val="accent2"/>
              </a:buClr>
              <a:buFont typeface="Wingdings" pitchFamily="2" charset="2"/>
              <a:buChar char="o"/>
              <a:defRPr/>
            </a:pPr>
            <a:r>
              <a:rPr lang="ja-JP" altLang="en-US" sz="2000" kern="0" dirty="0">
                <a:latin typeface="+mj-ea"/>
                <a:ea typeface="+mj-ea"/>
              </a:rPr>
              <a:t>法定定期点検（ドラフトチャンバー、オートクレーブ、遠心機、ガス検知器、クレーンなど）</a:t>
            </a:r>
            <a:endParaRPr lang="en-US" altLang="ja-JP" sz="2000" kern="0" dirty="0">
              <a:latin typeface="+mj-ea"/>
              <a:ea typeface="+mj-ea"/>
            </a:endParaRPr>
          </a:p>
          <a:p>
            <a:pPr marL="469900" indent="-469900" eaLnBrk="1" hangingPunct="1">
              <a:lnSpc>
                <a:spcPct val="80000"/>
              </a:lnSpc>
              <a:spcBef>
                <a:spcPct val="20000"/>
              </a:spcBef>
              <a:buClr>
                <a:schemeClr val="accent2"/>
              </a:buClr>
              <a:buFont typeface="Wingdings" pitchFamily="2" charset="2"/>
              <a:buChar char="o"/>
              <a:defRPr/>
            </a:pPr>
            <a:r>
              <a:rPr lang="ja-JP" altLang="en-US" sz="2000" kern="0" dirty="0">
                <a:latin typeface="+mj-ea"/>
                <a:ea typeface="+mj-ea"/>
              </a:rPr>
              <a:t>事故・災害報告</a:t>
            </a:r>
            <a:endParaRPr lang="en-US" altLang="ja-JP" sz="2000" kern="0" dirty="0">
              <a:latin typeface="+mj-ea"/>
              <a:ea typeface="+mj-ea"/>
            </a:endParaRPr>
          </a:p>
          <a:p>
            <a:pPr marL="469900" indent="-469900" eaLnBrk="1" hangingPunct="1">
              <a:lnSpc>
                <a:spcPct val="80000"/>
              </a:lnSpc>
              <a:spcBef>
                <a:spcPct val="20000"/>
              </a:spcBef>
              <a:buClr>
                <a:schemeClr val="accent2"/>
              </a:buClr>
              <a:buFont typeface="Wingdings" pitchFamily="2" charset="2"/>
              <a:buChar char="o"/>
              <a:defRPr/>
            </a:pPr>
            <a:r>
              <a:rPr lang="ja-JP" altLang="en-US" sz="2000" kern="0" dirty="0">
                <a:latin typeface="+mj-ea"/>
                <a:ea typeface="+mj-ea"/>
              </a:rPr>
              <a:t>産業医巡視、研究科長パトロール実施</a:t>
            </a:r>
            <a:endParaRPr lang="en-US" altLang="ja-JP" sz="2000" kern="0" dirty="0">
              <a:latin typeface="+mj-ea"/>
              <a:ea typeface="+mj-ea"/>
            </a:endParaRPr>
          </a:p>
          <a:p>
            <a:pPr marL="469900" indent="-469900" eaLnBrk="1" hangingPunct="1">
              <a:lnSpc>
                <a:spcPct val="80000"/>
              </a:lnSpc>
              <a:spcBef>
                <a:spcPct val="20000"/>
              </a:spcBef>
              <a:buClr>
                <a:schemeClr val="accent2"/>
              </a:buClr>
              <a:buFont typeface="Wingdings" pitchFamily="2" charset="2"/>
              <a:buChar char="o"/>
              <a:defRPr/>
            </a:pPr>
            <a:r>
              <a:rPr lang="ja-JP" altLang="ja-JP" sz="2000" dirty="0"/>
              <a:t>安全衛生管理に関する法令等に基づく申請、届出</a:t>
            </a:r>
            <a:endParaRPr lang="en-US" altLang="ja-JP" sz="2000" dirty="0"/>
          </a:p>
          <a:p>
            <a:pPr marL="469900" indent="-469900" eaLnBrk="1" hangingPunct="1">
              <a:lnSpc>
                <a:spcPct val="80000"/>
              </a:lnSpc>
              <a:spcBef>
                <a:spcPct val="20000"/>
              </a:spcBef>
              <a:buClr>
                <a:schemeClr val="accent2"/>
              </a:buClr>
              <a:buFont typeface="Wingdings" pitchFamily="2" charset="2"/>
              <a:buChar char="o"/>
              <a:defRPr/>
            </a:pPr>
            <a:r>
              <a:rPr lang="ja-JP" altLang="ja-JP" sz="2000" dirty="0"/>
              <a:t>野外における教育研究活動の安全衛生管理計画書の確認</a:t>
            </a:r>
            <a:endParaRPr lang="en-US" altLang="ja-JP" sz="2000" dirty="0"/>
          </a:p>
          <a:p>
            <a:pPr marL="469900" indent="-469900" eaLnBrk="1" hangingPunct="1">
              <a:lnSpc>
                <a:spcPct val="80000"/>
              </a:lnSpc>
              <a:spcBef>
                <a:spcPct val="20000"/>
              </a:spcBef>
              <a:buClr>
                <a:schemeClr val="accent2"/>
              </a:buClr>
              <a:buFont typeface="Wingdings" pitchFamily="2" charset="2"/>
              <a:buChar char="o"/>
              <a:defRPr/>
            </a:pPr>
            <a:r>
              <a:rPr lang="ja-JP" altLang="en-US" sz="2000" dirty="0"/>
              <a:t>作業環境測定の報告</a:t>
            </a:r>
            <a:endParaRPr lang="en-US" altLang="ja-JP" sz="2000" dirty="0"/>
          </a:p>
          <a:p>
            <a:pPr marL="469900" indent="-469900" eaLnBrk="1" hangingPunct="1">
              <a:lnSpc>
                <a:spcPct val="80000"/>
              </a:lnSpc>
              <a:spcBef>
                <a:spcPct val="20000"/>
              </a:spcBef>
              <a:buClr>
                <a:schemeClr val="accent2"/>
              </a:buClr>
              <a:buFont typeface="Wingdings" pitchFamily="2" charset="2"/>
              <a:buChar char="o"/>
              <a:defRPr/>
            </a:pPr>
            <a:r>
              <a:rPr lang="ja-JP" altLang="ja-JP" sz="2000" dirty="0"/>
              <a:t>労働基準監督署・消防署等の学外機関との連絡、連携</a:t>
            </a:r>
            <a:endParaRPr lang="en-US" altLang="ja-JP" sz="2000" dirty="0"/>
          </a:p>
          <a:p>
            <a:pPr marL="469900" indent="-469900" eaLnBrk="1" hangingPunct="1">
              <a:lnSpc>
                <a:spcPct val="80000"/>
              </a:lnSpc>
              <a:spcBef>
                <a:spcPct val="20000"/>
              </a:spcBef>
              <a:buClr>
                <a:schemeClr val="accent2"/>
              </a:buClr>
              <a:buFont typeface="Wingdings" pitchFamily="2" charset="2"/>
              <a:buChar char="o"/>
              <a:defRPr/>
            </a:pPr>
            <a:r>
              <a:rPr lang="ja-JP" altLang="ja-JP" sz="2000" dirty="0"/>
              <a:t>廃棄試薬・不明試薬の処分、および不明廃液の保有状況調査</a:t>
            </a:r>
          </a:p>
          <a:p>
            <a:pPr marL="469900" indent="-469900" eaLnBrk="1" hangingPunct="1">
              <a:lnSpc>
                <a:spcPct val="80000"/>
              </a:lnSpc>
              <a:spcBef>
                <a:spcPct val="20000"/>
              </a:spcBef>
              <a:buClr>
                <a:schemeClr val="accent2"/>
              </a:buClr>
              <a:buFont typeface="Wingdings" pitchFamily="2" charset="2"/>
              <a:buChar char="o"/>
              <a:defRPr/>
            </a:pPr>
            <a:endParaRPr lang="ja-JP" altLang="en-US" sz="1500" kern="0" dirty="0">
              <a:latin typeface="+mj-ea"/>
              <a:ea typeface="+mj-ea"/>
            </a:endParaRPr>
          </a:p>
          <a:p>
            <a:pPr marL="469900" indent="-469900" eaLnBrk="1" hangingPunct="1">
              <a:lnSpc>
                <a:spcPct val="80000"/>
              </a:lnSpc>
              <a:spcBef>
                <a:spcPct val="20000"/>
              </a:spcBef>
              <a:buClr>
                <a:schemeClr val="accent2"/>
              </a:buClr>
              <a:buFont typeface="Wingdings" pitchFamily="2" charset="2"/>
              <a:buNone/>
              <a:defRPr/>
            </a:pPr>
            <a:r>
              <a:rPr lang="ja-JP" altLang="en-US" sz="1500" kern="0" dirty="0">
                <a:latin typeface="+mn-lt"/>
                <a:ea typeface="+mn-ea"/>
              </a:rPr>
              <a:t>　　　　	</a:t>
            </a:r>
            <a:endParaRPr lang="en-US" altLang="ja-JP" sz="1600" kern="0" dirty="0">
              <a:latin typeface="+mn-lt"/>
              <a:ea typeface="+mn-ea"/>
            </a:endParaRPr>
          </a:p>
        </p:txBody>
      </p:sp>
      <p:sp>
        <p:nvSpPr>
          <p:cNvPr id="34820"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29</a:t>
            </a:r>
            <a:r>
              <a:rPr kumimoji="0" lang="ja-JP" altLang="en-US" sz="1200" smtClean="0"/>
              <a:t>年度安全衛生教育テキスト</a:t>
            </a:r>
            <a:endParaRPr kumimoji="0" lang="en-US" altLang="ja-JP" sz="120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468313" y="476250"/>
            <a:ext cx="8243887"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r>
              <a:rPr lang="ja-JP" altLang="en-US" sz="3200">
                <a:latin typeface="ＭＳ Ｐゴシック" panose="020B0600070205080204" pitchFamily="50" charset="-128"/>
              </a:rPr>
              <a:t>労働安全衛生法における安全衛生教育</a:t>
            </a:r>
          </a:p>
          <a:p>
            <a:pPr eaLnBrk="1" hangingPunct="1">
              <a:spcBef>
                <a:spcPct val="0"/>
              </a:spcBef>
              <a:buClrTx/>
              <a:buFontTx/>
              <a:buNone/>
            </a:pPr>
            <a:r>
              <a:rPr lang="ja-JP" altLang="en-US" sz="1800">
                <a:latin typeface="ＭＳ Ｐゴシック" panose="020B0600070205080204" pitchFamily="50" charset="-128"/>
              </a:rPr>
              <a:t>　</a:t>
            </a:r>
          </a:p>
          <a:p>
            <a:pPr eaLnBrk="1" hangingPunct="1">
              <a:spcBef>
                <a:spcPct val="0"/>
              </a:spcBef>
              <a:buClrTx/>
              <a:buFontTx/>
              <a:buNone/>
            </a:pPr>
            <a:endParaRPr lang="ja-JP" altLang="en-US" sz="1800">
              <a:latin typeface="ＭＳ Ｐゴシック" panose="020B0600070205080204" pitchFamily="50" charset="-128"/>
            </a:endParaRPr>
          </a:p>
          <a:p>
            <a:pPr algn="just" eaLnBrk="1" hangingPunct="1">
              <a:spcBef>
                <a:spcPct val="0"/>
              </a:spcBef>
              <a:buClrTx/>
              <a:buFontTx/>
              <a:buNone/>
            </a:pPr>
            <a:r>
              <a:rPr lang="ja-JP" altLang="en-US" sz="1800">
                <a:latin typeface="ＭＳ Ｐゴシック" panose="020B0600070205080204" pitchFamily="50" charset="-128"/>
              </a:rPr>
              <a:t>　　</a:t>
            </a:r>
            <a:r>
              <a:rPr lang="ja-JP" altLang="en-US" sz="2400">
                <a:latin typeface="ＭＳ Ｐゴシック" panose="020B0600070205080204" pitchFamily="50" charset="-128"/>
              </a:rPr>
              <a:t>労働安全衛生法は、労働による災害、健康障害の防止</a:t>
            </a:r>
          </a:p>
          <a:p>
            <a:pPr algn="just" eaLnBrk="1" hangingPunct="1">
              <a:spcBef>
                <a:spcPct val="0"/>
              </a:spcBef>
              <a:buClrTx/>
              <a:buFontTx/>
              <a:buNone/>
            </a:pPr>
            <a:r>
              <a:rPr lang="ja-JP" altLang="en-US" sz="2400">
                <a:latin typeface="ＭＳ Ｐゴシック" panose="020B0600070205080204" pitchFamily="50" charset="-128"/>
              </a:rPr>
              <a:t>　のために、様々な規制を設けるとともに、</a:t>
            </a:r>
            <a:r>
              <a:rPr lang="ja-JP" altLang="en-US" sz="2400">
                <a:solidFill>
                  <a:srgbClr val="C00000"/>
                </a:solidFill>
                <a:latin typeface="ＭＳ Ｐゴシック" panose="020B0600070205080204" pitchFamily="50" charset="-128"/>
              </a:rPr>
              <a:t>安全衛生教育</a:t>
            </a:r>
            <a:endParaRPr lang="en-US" altLang="ja-JP" sz="2400">
              <a:solidFill>
                <a:srgbClr val="C00000"/>
              </a:solidFill>
              <a:latin typeface="ＭＳ Ｐゴシック" panose="020B0600070205080204" pitchFamily="50" charset="-128"/>
            </a:endParaRPr>
          </a:p>
          <a:p>
            <a:pPr algn="just" eaLnBrk="1" hangingPunct="1">
              <a:spcBef>
                <a:spcPct val="0"/>
              </a:spcBef>
              <a:buClrTx/>
              <a:buFontTx/>
              <a:buNone/>
            </a:pPr>
            <a:r>
              <a:rPr lang="ja-JP" altLang="en-US" sz="2400">
                <a:solidFill>
                  <a:srgbClr val="C00000"/>
                </a:solidFill>
                <a:latin typeface="ＭＳ Ｐゴシック" panose="020B0600070205080204" pitchFamily="50" charset="-128"/>
              </a:rPr>
              <a:t>　の充実</a:t>
            </a:r>
            <a:r>
              <a:rPr lang="ja-JP" altLang="en-US" sz="2400">
                <a:latin typeface="ＭＳ Ｐゴシック" panose="020B0600070205080204" pitchFamily="50" charset="-128"/>
              </a:rPr>
              <a:t>を重視</a:t>
            </a:r>
          </a:p>
          <a:p>
            <a:pPr algn="just" eaLnBrk="1" hangingPunct="1">
              <a:spcBef>
                <a:spcPct val="0"/>
              </a:spcBef>
              <a:buClrTx/>
              <a:buFontTx/>
              <a:buNone/>
            </a:pPr>
            <a:endParaRPr lang="ja-JP" altLang="en-US" sz="1800">
              <a:latin typeface="ＭＳ Ｐゴシック" panose="020B0600070205080204" pitchFamily="50" charset="-128"/>
            </a:endParaRPr>
          </a:p>
          <a:p>
            <a:pPr algn="just" eaLnBrk="1" hangingPunct="1">
              <a:spcBef>
                <a:spcPct val="0"/>
              </a:spcBef>
              <a:buClrTx/>
              <a:buFontTx/>
              <a:buNone/>
            </a:pPr>
            <a:r>
              <a:rPr lang="ja-JP" altLang="en-US" sz="1800">
                <a:latin typeface="ＭＳ Ｐゴシック" panose="020B0600070205080204" pitchFamily="50" charset="-128"/>
              </a:rPr>
              <a:t>　　　　　　　　　　　　　</a:t>
            </a:r>
            <a:r>
              <a:rPr lang="ja-JP" altLang="en-US" sz="2400">
                <a:latin typeface="ＭＳ Ｐゴシック" panose="020B0600070205080204" pitchFamily="50" charset="-128"/>
              </a:rPr>
              <a:t>　</a:t>
            </a:r>
          </a:p>
          <a:p>
            <a:pPr algn="just" eaLnBrk="1" hangingPunct="1">
              <a:spcBef>
                <a:spcPct val="0"/>
              </a:spcBef>
              <a:buClrTx/>
              <a:buFontTx/>
              <a:buNone/>
            </a:pPr>
            <a:r>
              <a:rPr lang="ja-JP" altLang="en-US" sz="1800">
                <a:latin typeface="ＭＳ Ｐゴシック" panose="020B0600070205080204" pitchFamily="50" charset="-128"/>
              </a:rPr>
              <a:t>　</a:t>
            </a:r>
          </a:p>
          <a:p>
            <a:pPr algn="just" eaLnBrk="1" hangingPunct="1">
              <a:spcBef>
                <a:spcPct val="0"/>
              </a:spcBef>
              <a:buClrTx/>
              <a:buFontTx/>
              <a:buNone/>
            </a:pPr>
            <a:r>
              <a:rPr lang="ja-JP" altLang="en-US" sz="2400">
                <a:latin typeface="ＭＳ Ｐゴシック" panose="020B0600070205080204" pitchFamily="50" charset="-128"/>
              </a:rPr>
              <a:t>   </a:t>
            </a:r>
            <a:endParaRPr lang="en-US" altLang="ja-JP" sz="2400">
              <a:latin typeface="ＭＳ Ｐゴシック" panose="020B0600070205080204" pitchFamily="50" charset="-128"/>
            </a:endParaRPr>
          </a:p>
          <a:p>
            <a:pPr algn="just" eaLnBrk="1" hangingPunct="1">
              <a:spcBef>
                <a:spcPct val="0"/>
              </a:spcBef>
              <a:buClrTx/>
              <a:buFontTx/>
              <a:buNone/>
            </a:pPr>
            <a:r>
              <a:rPr lang="ja-JP" altLang="en-US" sz="2400">
                <a:solidFill>
                  <a:srgbClr val="FF0000"/>
                </a:solidFill>
                <a:latin typeface="ＭＳ Ｐゴシック" panose="020B0600070205080204" pitchFamily="50" charset="-128"/>
              </a:rPr>
              <a:t>　 </a:t>
            </a:r>
            <a:r>
              <a:rPr lang="ja-JP" altLang="en-US" sz="2800">
                <a:solidFill>
                  <a:srgbClr val="C00000"/>
                </a:solidFill>
                <a:latin typeface="ＭＳ Ｐゴシック" panose="020B0600070205080204" pitchFamily="50" charset="-128"/>
              </a:rPr>
              <a:t>雇い入れ時、作業内容変更時</a:t>
            </a:r>
          </a:p>
          <a:p>
            <a:pPr algn="just" eaLnBrk="1" hangingPunct="1">
              <a:spcBef>
                <a:spcPct val="0"/>
              </a:spcBef>
              <a:buClrTx/>
              <a:buFontTx/>
              <a:buNone/>
            </a:pPr>
            <a:r>
              <a:rPr lang="ja-JP" altLang="en-US" sz="2800">
                <a:latin typeface="ＭＳ Ｐゴシック" panose="020B0600070205080204" pitchFamily="50" charset="-128"/>
              </a:rPr>
              <a:t>   の安全衛生教育の実施を義務化</a:t>
            </a:r>
          </a:p>
          <a:p>
            <a:pPr algn="just" eaLnBrk="1" hangingPunct="1">
              <a:spcBef>
                <a:spcPct val="0"/>
              </a:spcBef>
              <a:buClrTx/>
              <a:buFontTx/>
              <a:buNone/>
            </a:pPr>
            <a:r>
              <a:rPr lang="ja-JP" altLang="en-US" sz="2800">
                <a:latin typeface="ＭＳ Ｐゴシック" panose="020B0600070205080204" pitchFamily="50" charset="-128"/>
              </a:rPr>
              <a:t>　　　　　　　　　　　　　　　　</a:t>
            </a:r>
            <a:r>
              <a:rPr lang="ja-JP" altLang="en-US" sz="2400">
                <a:latin typeface="ＭＳ Ｐゴシック" panose="020B0600070205080204" pitchFamily="50" charset="-128"/>
              </a:rPr>
              <a:t>（労働安全衛生法第</a:t>
            </a:r>
            <a:r>
              <a:rPr lang="en-US" altLang="ja-JP" sz="2400">
                <a:latin typeface="ＭＳ Ｐゴシック" panose="020B0600070205080204" pitchFamily="50" charset="-128"/>
              </a:rPr>
              <a:t>59</a:t>
            </a:r>
            <a:r>
              <a:rPr lang="ja-JP" altLang="en-US" sz="2400">
                <a:latin typeface="ＭＳ Ｐゴシック" panose="020B0600070205080204" pitchFamily="50" charset="-128"/>
              </a:rPr>
              <a:t>条）</a:t>
            </a:r>
          </a:p>
          <a:p>
            <a:pPr algn="just" eaLnBrk="1" hangingPunct="1">
              <a:spcBef>
                <a:spcPct val="0"/>
              </a:spcBef>
              <a:buClrTx/>
              <a:buFontTx/>
              <a:buNone/>
            </a:pPr>
            <a:r>
              <a:rPr lang="ja-JP" altLang="en-US" sz="2400">
                <a:latin typeface="ＭＳ Ｐゴシック" panose="020B0600070205080204" pitchFamily="50" charset="-128"/>
              </a:rPr>
              <a:t>　　</a:t>
            </a:r>
          </a:p>
          <a:p>
            <a:pPr algn="just" eaLnBrk="1" hangingPunct="1">
              <a:spcBef>
                <a:spcPct val="0"/>
              </a:spcBef>
              <a:buClrTx/>
              <a:buFontTx/>
              <a:buNone/>
            </a:pPr>
            <a:r>
              <a:rPr lang="ja-JP" altLang="en-US" sz="2400">
                <a:latin typeface="ＭＳ Ｐゴシック" panose="020B0600070205080204" pitchFamily="50" charset="-128"/>
              </a:rPr>
              <a:t>　</a:t>
            </a:r>
          </a:p>
          <a:p>
            <a:pPr algn="just" eaLnBrk="1" hangingPunct="1">
              <a:spcBef>
                <a:spcPct val="0"/>
              </a:spcBef>
              <a:buClrTx/>
              <a:buFontTx/>
              <a:buNone/>
            </a:pPr>
            <a:r>
              <a:rPr lang="ja-JP" altLang="en-US" sz="1800">
                <a:latin typeface="ＭＳ Ｐゴシック" panose="020B0600070205080204" pitchFamily="50" charset="-128"/>
              </a:rPr>
              <a:t>　　　</a:t>
            </a:r>
          </a:p>
        </p:txBody>
      </p:sp>
      <p:sp>
        <p:nvSpPr>
          <p:cNvPr id="36867" name="AutoShape 4"/>
          <p:cNvSpPr>
            <a:spLocks noChangeArrowheads="1"/>
          </p:cNvSpPr>
          <p:nvPr/>
        </p:nvSpPr>
        <p:spPr bwMode="auto">
          <a:xfrm>
            <a:off x="2700338" y="2997200"/>
            <a:ext cx="792162" cy="792163"/>
          </a:xfrm>
          <a:prstGeom prst="downArrow">
            <a:avLst>
              <a:gd name="adj1" fmla="val 50000"/>
              <a:gd name="adj2" fmla="val 25000"/>
            </a:avLst>
          </a:prstGeom>
          <a:solidFill>
            <a:srgbClr val="00FF00"/>
          </a:solidFill>
          <a:ln w="9525">
            <a:solidFill>
              <a:schemeClr val="tx1"/>
            </a:solidFill>
            <a:miter lim="800000"/>
            <a:headEnd/>
            <a:tailEnd/>
          </a:ln>
        </p:spPr>
        <p:txBody>
          <a:bodyPr vert="eaVert"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lgn="ctr" eaLnBrk="1" hangingPunct="1">
              <a:spcBef>
                <a:spcPct val="0"/>
              </a:spcBef>
              <a:buClrTx/>
              <a:buFontTx/>
              <a:buNone/>
            </a:pPr>
            <a:endParaRPr lang="ja-JP" altLang="ja-JP" sz="1800">
              <a:solidFill>
                <a:srgbClr val="FF0000"/>
              </a:solidFill>
            </a:endParaRPr>
          </a:p>
        </p:txBody>
      </p:sp>
      <p:sp>
        <p:nvSpPr>
          <p:cNvPr id="36868"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29</a:t>
            </a:r>
            <a:r>
              <a:rPr kumimoji="0" lang="ja-JP" altLang="en-US" sz="1200" smtClean="0"/>
              <a:t>年度安全衛生教育テキスト</a:t>
            </a:r>
            <a:endParaRPr kumimoji="0" lang="en-US" altLang="ja-JP" sz="120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ja-JP" altLang="en-US" smtClean="0"/>
              <a:t>安全巡視と点検</a:t>
            </a:r>
          </a:p>
        </p:txBody>
      </p:sp>
      <p:sp>
        <p:nvSpPr>
          <p:cNvPr id="38915" name="Text Box 4"/>
          <p:cNvSpPr txBox="1">
            <a:spLocks noChangeArrowheads="1"/>
          </p:cNvSpPr>
          <p:nvPr/>
        </p:nvSpPr>
        <p:spPr bwMode="auto">
          <a:xfrm>
            <a:off x="611188" y="1268413"/>
            <a:ext cx="80772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r>
              <a:rPr lang="ja-JP" altLang="en-US" sz="2400"/>
              <a:t>事故・災害・環境汚染・労働による健康障害を未然に防止するために、巡視および点検を行う。</a:t>
            </a:r>
          </a:p>
          <a:p>
            <a:pPr eaLnBrk="1" hangingPunct="1">
              <a:spcBef>
                <a:spcPct val="50000"/>
              </a:spcBef>
              <a:buClrTx/>
              <a:buFontTx/>
              <a:buNone/>
            </a:pPr>
            <a:r>
              <a:rPr lang="ja-JP" altLang="en-US" sz="1800" b="1">
                <a:solidFill>
                  <a:srgbClr val="0000CC"/>
                </a:solidFill>
              </a:rPr>
              <a:t>巡視</a:t>
            </a:r>
          </a:p>
          <a:p>
            <a:pPr eaLnBrk="1" hangingPunct="1">
              <a:spcBef>
                <a:spcPct val="0"/>
              </a:spcBef>
              <a:buClrTx/>
              <a:buFontTx/>
              <a:buNone/>
            </a:pPr>
            <a:r>
              <a:rPr lang="ja-JP" altLang="en-US" sz="1800"/>
              <a:t>・研究科長パトロール（年１回）</a:t>
            </a:r>
            <a:endParaRPr lang="en-US" altLang="ja-JP" sz="1800"/>
          </a:p>
          <a:p>
            <a:pPr eaLnBrk="1" hangingPunct="1">
              <a:spcBef>
                <a:spcPct val="0"/>
              </a:spcBef>
              <a:buClrTx/>
              <a:buFontTx/>
              <a:buNone/>
            </a:pPr>
            <a:r>
              <a:rPr lang="ja-JP" altLang="en-US" sz="1800"/>
              <a:t>・産業医による巡視（月１回以上）</a:t>
            </a:r>
            <a:endParaRPr lang="en-US" altLang="ja-JP" sz="1800"/>
          </a:p>
          <a:p>
            <a:pPr eaLnBrk="1" hangingPunct="1">
              <a:spcBef>
                <a:spcPct val="0"/>
              </a:spcBef>
              <a:buClrTx/>
              <a:buFontTx/>
              <a:buNone/>
            </a:pPr>
            <a:r>
              <a:rPr lang="ja-JP" altLang="en-US" sz="1800"/>
              <a:t>・衛生管理者による巡視</a:t>
            </a:r>
          </a:p>
          <a:p>
            <a:pPr eaLnBrk="1" hangingPunct="1">
              <a:spcBef>
                <a:spcPct val="0"/>
              </a:spcBef>
              <a:buClrTx/>
              <a:buFontTx/>
              <a:buNone/>
            </a:pPr>
            <a:r>
              <a:rPr lang="ja-JP" altLang="en-US" sz="1800"/>
              <a:t>・その他重点項目等の巡視</a:t>
            </a:r>
          </a:p>
          <a:p>
            <a:pPr eaLnBrk="1" hangingPunct="1">
              <a:spcBef>
                <a:spcPct val="50000"/>
              </a:spcBef>
              <a:buClrTx/>
              <a:buFontTx/>
              <a:buNone/>
            </a:pPr>
            <a:r>
              <a:rPr lang="ja-JP" altLang="en-US" sz="1800" b="1">
                <a:solidFill>
                  <a:srgbClr val="0000CC"/>
                </a:solidFill>
              </a:rPr>
              <a:t>点検</a:t>
            </a:r>
          </a:p>
          <a:p>
            <a:pPr eaLnBrk="1" hangingPunct="1">
              <a:spcBef>
                <a:spcPct val="0"/>
              </a:spcBef>
              <a:buClrTx/>
              <a:buFontTx/>
              <a:buNone/>
            </a:pPr>
            <a:r>
              <a:rPr lang="ja-JP" altLang="ja-JP" sz="1800"/>
              <a:t>教育研究活動の安全衛生管理を行うために、また、法律の定めにより、点検や届出が義務付けられているものがある。</a:t>
            </a:r>
          </a:p>
          <a:p>
            <a:pPr eaLnBrk="1" hangingPunct="1">
              <a:spcBef>
                <a:spcPct val="0"/>
              </a:spcBef>
              <a:buClrTx/>
              <a:buFontTx/>
              <a:buNone/>
            </a:pPr>
            <a:endParaRPr lang="en-US" altLang="ja-JP" sz="1100"/>
          </a:p>
          <a:p>
            <a:pPr eaLnBrk="1" hangingPunct="1">
              <a:spcBef>
                <a:spcPct val="0"/>
              </a:spcBef>
              <a:buClrTx/>
              <a:buFontTx/>
              <a:buNone/>
            </a:pPr>
            <a:r>
              <a:rPr lang="en-US" altLang="ja-JP" sz="1800"/>
              <a:t>[</a:t>
            </a:r>
            <a:r>
              <a:rPr lang="ja-JP" altLang="ja-JP" sz="1800"/>
              <a:t>定期自主点検・検査が必要な機器</a:t>
            </a:r>
            <a:r>
              <a:rPr lang="en-US" altLang="ja-JP" sz="1800"/>
              <a:t>]</a:t>
            </a:r>
            <a:endParaRPr lang="ja-JP" altLang="ja-JP" sz="1800"/>
          </a:p>
          <a:p>
            <a:pPr eaLnBrk="1" hangingPunct="1">
              <a:spcBef>
                <a:spcPct val="0"/>
              </a:spcBef>
              <a:buClrTx/>
              <a:buFontTx/>
              <a:buNone/>
            </a:pPr>
            <a:r>
              <a:rPr lang="ja-JP" altLang="ja-JP" sz="1800"/>
              <a:t>局所排気装置、エックス線発生装置、圧力容器、自加圧式液体窒素容器</a:t>
            </a:r>
            <a:r>
              <a:rPr lang="ja-JP" altLang="en-US" sz="1800"/>
              <a:t>、</a:t>
            </a:r>
            <a:r>
              <a:rPr lang="ja-JP" altLang="ja-JP" sz="1800"/>
              <a:t>ガス検知器</a:t>
            </a:r>
            <a:r>
              <a:rPr lang="ja-JP" altLang="en-US" sz="1800"/>
              <a:t>、遠心機、オートクレーブ、クレーン</a:t>
            </a:r>
            <a:r>
              <a:rPr lang="ja-JP" altLang="ja-JP" sz="1800"/>
              <a:t>など</a:t>
            </a:r>
            <a:endParaRPr lang="ja-JP" altLang="en-US" sz="2400"/>
          </a:p>
        </p:txBody>
      </p:sp>
      <p:sp>
        <p:nvSpPr>
          <p:cNvPr id="5" name="横巻き 4"/>
          <p:cNvSpPr/>
          <p:nvPr/>
        </p:nvSpPr>
        <p:spPr>
          <a:xfrm>
            <a:off x="7019925" y="188913"/>
            <a:ext cx="1873250" cy="5762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2</a:t>
            </a:r>
            <a:r>
              <a:rPr lang="ja-JP" altLang="en-US" sz="1200" b="1" dirty="0">
                <a:latin typeface="+mj-ea"/>
                <a:ea typeface="+mj-ea"/>
              </a:rPr>
              <a:t>頁</a:t>
            </a:r>
          </a:p>
        </p:txBody>
      </p:sp>
      <p:sp>
        <p:nvSpPr>
          <p:cNvPr id="38917"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29</a:t>
            </a:r>
            <a:r>
              <a:rPr kumimoji="0" lang="ja-JP" altLang="en-US" sz="1200" smtClean="0"/>
              <a:t>年度安全衛生教育テキスト</a:t>
            </a:r>
            <a:endParaRPr kumimoji="0" lang="en-US" altLang="ja-JP" sz="12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ja-JP" altLang="en-US" smtClean="0"/>
              <a:t>安全教育</a:t>
            </a:r>
          </a:p>
        </p:txBody>
      </p:sp>
      <p:sp useBgFill="1">
        <p:nvSpPr>
          <p:cNvPr id="40963" name="Rectangle 3"/>
          <p:cNvSpPr>
            <a:spLocks noGrp="1" noChangeArrowheads="1"/>
          </p:cNvSpPr>
          <p:nvPr>
            <p:ph type="body" idx="1"/>
          </p:nvPr>
        </p:nvSpPr>
        <p:spPr>
          <a:xfrm>
            <a:off x="395288" y="1557338"/>
            <a:ext cx="8353425" cy="3959225"/>
          </a:xfrm>
        </p:spPr>
        <p:txBody>
          <a:bodyPr/>
          <a:lstStyle/>
          <a:p>
            <a:pPr eaLnBrk="1" hangingPunct="1">
              <a:lnSpc>
                <a:spcPct val="90000"/>
              </a:lnSpc>
            </a:pPr>
            <a:r>
              <a:rPr lang="ja-JP" altLang="en-US" sz="2200" smtClean="0"/>
              <a:t>安全教育により、研究や作業においてどこにどの様な</a:t>
            </a:r>
            <a:r>
              <a:rPr lang="ja-JP" altLang="en-US" sz="2200" smtClean="0">
                <a:solidFill>
                  <a:schemeClr val="accent2"/>
                </a:solidFill>
              </a:rPr>
              <a:t>危険が内在</a:t>
            </a:r>
            <a:r>
              <a:rPr lang="ja-JP" altLang="en-US" sz="2200" smtClean="0"/>
              <a:t>しているかを知り、危険から身を守り、</a:t>
            </a:r>
            <a:r>
              <a:rPr lang="ja-JP" altLang="en-US" sz="2200" smtClean="0">
                <a:solidFill>
                  <a:schemeClr val="accent2"/>
                </a:solidFill>
              </a:rPr>
              <a:t>未然に防ぐ</a:t>
            </a:r>
            <a:r>
              <a:rPr lang="ja-JP" altLang="en-US" sz="2200" smtClean="0"/>
              <a:t>手段を講じるようにする。</a:t>
            </a:r>
          </a:p>
          <a:p>
            <a:pPr eaLnBrk="1" hangingPunct="1">
              <a:lnSpc>
                <a:spcPct val="90000"/>
              </a:lnSpc>
            </a:pPr>
            <a:r>
              <a:rPr lang="ja-JP" altLang="en-US" sz="2200" smtClean="0"/>
              <a:t>学生を含む全ての構成員は、</a:t>
            </a:r>
            <a:r>
              <a:rPr lang="ja-JP" altLang="ja-JP" sz="2200" smtClean="0"/>
              <a:t>各事業場に</a:t>
            </a:r>
            <a:r>
              <a:rPr lang="ja-JP" altLang="ja-JP" sz="2200" smtClean="0">
                <a:solidFill>
                  <a:srgbClr val="C00000"/>
                </a:solidFill>
              </a:rPr>
              <a:t>入・進学、雇い入れ時および作業内容変更時</a:t>
            </a:r>
            <a:r>
              <a:rPr lang="ja-JP" altLang="ja-JP" sz="2200" smtClean="0"/>
              <a:t>に、必ず安全教育を受けることとする。</a:t>
            </a:r>
            <a:endParaRPr lang="ja-JP" altLang="en-US" sz="2200" smtClean="0"/>
          </a:p>
          <a:p>
            <a:pPr eaLnBrk="1" hangingPunct="1">
              <a:lnSpc>
                <a:spcPct val="90000"/>
              </a:lnSpc>
            </a:pPr>
            <a:r>
              <a:rPr lang="ja-JP" altLang="en-US" sz="2200" smtClean="0"/>
              <a:t>特別教育を必要とする業務（クレーンの運転、玉掛け作業、研削といしの取替え、アーク溶接、チェーンソー等）をおこなう者は、講習会等（特別教育）に参加し、関係者に必要な知識および法定資格を得なければならない。</a:t>
            </a:r>
          </a:p>
          <a:p>
            <a:pPr eaLnBrk="1" hangingPunct="1">
              <a:lnSpc>
                <a:spcPct val="90000"/>
              </a:lnSpc>
            </a:pPr>
            <a:r>
              <a:rPr lang="ja-JP" altLang="en-US" sz="2200" smtClean="0"/>
              <a:t>放射線・放射性物質</a:t>
            </a:r>
            <a:r>
              <a:rPr lang="en-US" altLang="ja-JP" sz="2200" smtClean="0"/>
              <a:t>(RI) </a:t>
            </a:r>
            <a:r>
              <a:rPr lang="ja-JP" altLang="en-US" sz="2200" smtClean="0"/>
              <a:t>を使用する職員、学生は、</a:t>
            </a:r>
            <a:r>
              <a:rPr lang="ja-JP" altLang="en-US" sz="2200" smtClean="0">
                <a:solidFill>
                  <a:schemeClr val="accent2"/>
                </a:solidFill>
              </a:rPr>
              <a:t>理学部放射線障害予防規程</a:t>
            </a:r>
            <a:r>
              <a:rPr lang="ja-JP" altLang="en-US" sz="2200" smtClean="0"/>
              <a:t>に従い、所定の教育訓練（講習会）を受講しなければならない。</a:t>
            </a:r>
          </a:p>
        </p:txBody>
      </p:sp>
      <p:sp>
        <p:nvSpPr>
          <p:cNvPr id="5" name="横巻き 4"/>
          <p:cNvSpPr/>
          <p:nvPr/>
        </p:nvSpPr>
        <p:spPr>
          <a:xfrm>
            <a:off x="7019925" y="188913"/>
            <a:ext cx="1873250" cy="5762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3</a:t>
            </a:r>
            <a:r>
              <a:rPr lang="ja-JP" altLang="en-US" sz="1200" b="1" dirty="0">
                <a:latin typeface="+mj-ea"/>
                <a:ea typeface="+mj-ea"/>
              </a:rPr>
              <a:t>頁</a:t>
            </a:r>
          </a:p>
        </p:txBody>
      </p:sp>
      <p:sp>
        <p:nvSpPr>
          <p:cNvPr id="40965"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29</a:t>
            </a:r>
            <a:r>
              <a:rPr kumimoji="0" lang="ja-JP" altLang="en-US" sz="1200" smtClean="0"/>
              <a:t>年度安全衛生教育テキスト</a:t>
            </a:r>
            <a:endParaRPr kumimoji="0" lang="en-US" altLang="ja-JP" sz="12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ja-JP" altLang="en-US" smtClean="0"/>
              <a:t>共通的注意事項</a:t>
            </a:r>
          </a:p>
        </p:txBody>
      </p:sp>
      <p:sp>
        <p:nvSpPr>
          <p:cNvPr id="43011" name="Rectangle 3"/>
          <p:cNvSpPr>
            <a:spLocks noGrp="1" noChangeArrowheads="1"/>
          </p:cNvSpPr>
          <p:nvPr>
            <p:ph type="body" idx="1"/>
          </p:nvPr>
        </p:nvSpPr>
        <p:spPr>
          <a:xfrm>
            <a:off x="539750" y="1341438"/>
            <a:ext cx="8001000" cy="4967287"/>
          </a:xfrm>
        </p:spPr>
        <p:txBody>
          <a:bodyPr/>
          <a:lstStyle/>
          <a:p>
            <a:pPr eaLnBrk="1" hangingPunct="1">
              <a:buFont typeface="Wingdings" panose="05000000000000000000" pitchFamily="2" charset="2"/>
              <a:buNone/>
            </a:pPr>
            <a:r>
              <a:rPr lang="ja-JP" altLang="en-US" sz="2800" u="sng" smtClean="0">
                <a:solidFill>
                  <a:srgbClr val="0000CC"/>
                </a:solidFill>
              </a:rPr>
              <a:t>確認事項</a:t>
            </a:r>
          </a:p>
          <a:p>
            <a:pPr eaLnBrk="1" hangingPunct="1"/>
            <a:r>
              <a:rPr lang="ja-JP" altLang="en-US" sz="2400" smtClean="0">
                <a:solidFill>
                  <a:srgbClr val="C00000"/>
                </a:solidFill>
              </a:rPr>
              <a:t>緊急連絡先</a:t>
            </a:r>
            <a:r>
              <a:rPr lang="ja-JP" altLang="en-US" sz="2400" smtClean="0"/>
              <a:t>：急病、事故等の非常時を想定して、自宅等の緊急連絡先を確認しておく。</a:t>
            </a:r>
            <a:r>
              <a:rPr lang="ja-JP" altLang="en-US" sz="1800" smtClean="0">
                <a:solidFill>
                  <a:srgbClr val="C00000"/>
                </a:solidFill>
              </a:rPr>
              <a:t>（参照：安全マニュアル裏表紙）</a:t>
            </a:r>
            <a:endParaRPr lang="en-US" altLang="ja-JP" sz="1800" smtClean="0">
              <a:solidFill>
                <a:srgbClr val="C00000"/>
              </a:solidFill>
            </a:endParaRPr>
          </a:p>
          <a:p>
            <a:pPr eaLnBrk="1" hangingPunct="1">
              <a:buFont typeface="Wingdings" panose="05000000000000000000" pitchFamily="2" charset="2"/>
              <a:buNone/>
            </a:pPr>
            <a:endParaRPr lang="ja-JP" altLang="en-US" sz="1200" smtClean="0">
              <a:solidFill>
                <a:srgbClr val="C00000"/>
              </a:solidFill>
            </a:endParaRPr>
          </a:p>
          <a:p>
            <a:pPr eaLnBrk="1" hangingPunct="1"/>
            <a:r>
              <a:rPr lang="ja-JP" altLang="en-US" sz="2400" smtClean="0">
                <a:solidFill>
                  <a:srgbClr val="C00000"/>
                </a:solidFill>
              </a:rPr>
              <a:t>避難路</a:t>
            </a:r>
            <a:r>
              <a:rPr lang="ja-JP" altLang="en-US" sz="2400" smtClean="0"/>
              <a:t>：避難経路、非常口、一次避難場所、二次避難場所を確認しておく。</a:t>
            </a:r>
            <a:r>
              <a:rPr lang="ja-JP" altLang="en-US" sz="2400" smtClean="0">
                <a:solidFill>
                  <a:srgbClr val="C00000"/>
                </a:solidFill>
              </a:rPr>
              <a:t> </a:t>
            </a:r>
            <a:r>
              <a:rPr lang="ja-JP" altLang="en-US" sz="1800" smtClean="0">
                <a:solidFill>
                  <a:srgbClr val="C00000"/>
                </a:solidFill>
              </a:rPr>
              <a:t>（参照：安全マニュアル</a:t>
            </a:r>
            <a:r>
              <a:rPr lang="en-US" altLang="ja-JP" sz="1800" smtClean="0">
                <a:solidFill>
                  <a:srgbClr val="C00000"/>
                </a:solidFill>
              </a:rPr>
              <a:t>25</a:t>
            </a:r>
            <a:r>
              <a:rPr lang="ja-JP" altLang="en-US" sz="1800" smtClean="0">
                <a:solidFill>
                  <a:srgbClr val="C00000"/>
                </a:solidFill>
              </a:rPr>
              <a:t>頁）</a:t>
            </a:r>
            <a:endParaRPr lang="en-US" altLang="ja-JP" sz="1800" smtClean="0">
              <a:solidFill>
                <a:srgbClr val="C00000"/>
              </a:solidFill>
            </a:endParaRPr>
          </a:p>
          <a:p>
            <a:pPr eaLnBrk="1" hangingPunct="1">
              <a:buFont typeface="Wingdings" panose="05000000000000000000" pitchFamily="2" charset="2"/>
              <a:buNone/>
            </a:pPr>
            <a:endParaRPr lang="ja-JP" altLang="en-US" sz="1200" smtClean="0"/>
          </a:p>
          <a:p>
            <a:pPr eaLnBrk="1" hangingPunct="1"/>
            <a:r>
              <a:rPr lang="ja-JP" altLang="en-US" sz="2400" smtClean="0">
                <a:solidFill>
                  <a:srgbClr val="C00000"/>
                </a:solidFill>
              </a:rPr>
              <a:t>設備</a:t>
            </a:r>
            <a:r>
              <a:rPr lang="ja-JP" altLang="en-US" sz="2400" smtClean="0"/>
              <a:t>：消火器、消火砂、火災報知器、消火栓、漏洩防止キット、緊急シャワー、メガホン等の設置場所、動作を確認しておく。</a:t>
            </a:r>
            <a:endParaRPr lang="en-US" altLang="ja-JP" sz="2400" smtClean="0"/>
          </a:p>
          <a:p>
            <a:pPr eaLnBrk="1" hangingPunct="1">
              <a:buFont typeface="Wingdings" panose="05000000000000000000" pitchFamily="2" charset="2"/>
              <a:buNone/>
            </a:pPr>
            <a:endParaRPr lang="en-US" altLang="ja-JP" sz="1200" smtClean="0"/>
          </a:p>
          <a:p>
            <a:pPr eaLnBrk="1" hangingPunct="1"/>
            <a:r>
              <a:rPr lang="ja-JP" altLang="en-US" sz="2400" smtClean="0">
                <a:solidFill>
                  <a:srgbClr val="C00000"/>
                </a:solidFill>
              </a:rPr>
              <a:t>緊急放送</a:t>
            </a:r>
            <a:r>
              <a:rPr lang="ja-JP" altLang="en-US" sz="2400" smtClean="0"/>
              <a:t>：身の安全を確保</a:t>
            </a:r>
          </a:p>
        </p:txBody>
      </p:sp>
      <p:sp>
        <p:nvSpPr>
          <p:cNvPr id="5" name="横巻き 4"/>
          <p:cNvSpPr/>
          <p:nvPr/>
        </p:nvSpPr>
        <p:spPr>
          <a:xfrm>
            <a:off x="7019925" y="188913"/>
            <a:ext cx="1873250" cy="5762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3</a:t>
            </a:r>
            <a:r>
              <a:rPr lang="ja-JP" altLang="en-US" sz="1200" b="1" dirty="0">
                <a:latin typeface="+mj-ea"/>
                <a:ea typeface="+mj-ea"/>
              </a:rPr>
              <a:t>頁</a:t>
            </a:r>
          </a:p>
        </p:txBody>
      </p:sp>
      <p:sp>
        <p:nvSpPr>
          <p:cNvPr id="43013"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29</a:t>
            </a:r>
            <a:r>
              <a:rPr kumimoji="0" lang="ja-JP" altLang="en-US" sz="1200" smtClean="0"/>
              <a:t>年度安全衛生教育テキスト</a:t>
            </a:r>
            <a:endParaRPr kumimoji="0" lang="en-US" altLang="ja-JP" sz="12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74675" y="242888"/>
            <a:ext cx="8001000" cy="747712"/>
          </a:xfrm>
        </p:spPr>
        <p:txBody>
          <a:bodyPr/>
          <a:lstStyle/>
          <a:p>
            <a:pPr eaLnBrk="1" hangingPunct="1"/>
            <a:r>
              <a:rPr lang="ja-JP" altLang="en-US" smtClean="0"/>
              <a:t>目次</a:t>
            </a:r>
          </a:p>
        </p:txBody>
      </p:sp>
      <p:sp>
        <p:nvSpPr>
          <p:cNvPr id="8195" name="Rectangle 3"/>
          <p:cNvSpPr>
            <a:spLocks noGrp="1" noChangeArrowheads="1"/>
          </p:cNvSpPr>
          <p:nvPr>
            <p:ph type="body" idx="1"/>
          </p:nvPr>
        </p:nvSpPr>
        <p:spPr>
          <a:xfrm>
            <a:off x="609600" y="1341438"/>
            <a:ext cx="7994650" cy="4911725"/>
          </a:xfrm>
        </p:spPr>
        <p:txBody>
          <a:bodyPr/>
          <a:lstStyle/>
          <a:p>
            <a:pPr eaLnBrk="1" hangingPunct="1">
              <a:lnSpc>
                <a:spcPct val="80000"/>
              </a:lnSpc>
            </a:pPr>
            <a:endParaRPr lang="en-US" altLang="ja-JP" sz="1500" smtClean="0"/>
          </a:p>
          <a:p>
            <a:pPr eaLnBrk="1" hangingPunct="1">
              <a:lnSpc>
                <a:spcPct val="80000"/>
              </a:lnSpc>
            </a:pPr>
            <a:r>
              <a:rPr lang="ja-JP" altLang="en-US" sz="1500" smtClean="0"/>
              <a:t>概要と目的</a:t>
            </a:r>
          </a:p>
          <a:p>
            <a:pPr eaLnBrk="1" hangingPunct="1">
              <a:lnSpc>
                <a:spcPct val="80000"/>
              </a:lnSpc>
            </a:pPr>
            <a:r>
              <a:rPr lang="ja-JP" altLang="en-US" sz="1500" smtClean="0"/>
              <a:t>環境安全管理体制</a:t>
            </a:r>
          </a:p>
          <a:p>
            <a:pPr eaLnBrk="1" hangingPunct="1">
              <a:lnSpc>
                <a:spcPct val="80000"/>
              </a:lnSpc>
              <a:buFont typeface="Wingdings" panose="05000000000000000000" pitchFamily="2" charset="2"/>
              <a:buNone/>
            </a:pPr>
            <a:r>
              <a:rPr lang="ja-JP" altLang="en-US" sz="1500" smtClean="0"/>
              <a:t>　　　　	環境安全管理体制、巡視と点検、安全教育</a:t>
            </a:r>
          </a:p>
          <a:p>
            <a:pPr eaLnBrk="1" hangingPunct="1">
              <a:lnSpc>
                <a:spcPct val="80000"/>
              </a:lnSpc>
            </a:pPr>
            <a:r>
              <a:rPr lang="ja-JP" altLang="en-US" sz="1500" smtClean="0"/>
              <a:t>共通</a:t>
            </a:r>
            <a:r>
              <a:rPr lang="zh-TW" altLang="en-US" sz="1500" smtClean="0"/>
              <a:t>的注意事項</a:t>
            </a:r>
          </a:p>
          <a:p>
            <a:pPr eaLnBrk="1" hangingPunct="1">
              <a:lnSpc>
                <a:spcPct val="80000"/>
              </a:lnSpc>
              <a:buFont typeface="Wingdings" panose="05000000000000000000" pitchFamily="2" charset="2"/>
              <a:buNone/>
            </a:pPr>
            <a:r>
              <a:rPr lang="zh-TW" altLang="en-US" sz="1500" smtClean="0"/>
              <a:t>　　　</a:t>
            </a:r>
            <a:r>
              <a:rPr lang="ja-JP" altLang="en-US" sz="1500" smtClean="0"/>
              <a:t>　	</a:t>
            </a:r>
            <a:r>
              <a:rPr lang="zh-TW" altLang="en-US" sz="1500" smtClean="0"/>
              <a:t>確認</a:t>
            </a:r>
            <a:r>
              <a:rPr lang="ja-JP" altLang="en-US" sz="1500" smtClean="0"/>
              <a:t>しておくこと</a:t>
            </a:r>
            <a:r>
              <a:rPr lang="zh-TW" altLang="en-US" sz="1500" smtClean="0"/>
              <a:t>、防災への備え</a:t>
            </a:r>
            <a:r>
              <a:rPr lang="ja-JP" altLang="en-US" sz="1500" smtClean="0"/>
              <a:t>、一般的注意事項</a:t>
            </a:r>
          </a:p>
          <a:p>
            <a:pPr eaLnBrk="1" hangingPunct="1">
              <a:lnSpc>
                <a:spcPct val="80000"/>
              </a:lnSpc>
            </a:pPr>
            <a:r>
              <a:rPr lang="ja-JP" altLang="en-US" sz="1500" smtClean="0"/>
              <a:t>緊急時の対応</a:t>
            </a:r>
          </a:p>
          <a:p>
            <a:pPr eaLnBrk="1" hangingPunct="1">
              <a:lnSpc>
                <a:spcPct val="80000"/>
              </a:lnSpc>
              <a:buFont typeface="Wingdings" panose="05000000000000000000" pitchFamily="2" charset="2"/>
              <a:buNone/>
            </a:pPr>
            <a:r>
              <a:rPr lang="ja-JP" altLang="en-US" sz="1500" smtClean="0"/>
              <a:t>　　　　	緊急時の対応の基本、火災発生時の対応、 爆発発生時の対応、薬品漏洩時の対応、</a:t>
            </a:r>
          </a:p>
          <a:p>
            <a:pPr eaLnBrk="1" hangingPunct="1">
              <a:lnSpc>
                <a:spcPct val="80000"/>
              </a:lnSpc>
              <a:buFont typeface="Wingdings" panose="05000000000000000000" pitchFamily="2" charset="2"/>
              <a:buNone/>
            </a:pPr>
            <a:r>
              <a:rPr lang="ja-JP" altLang="en-US" sz="1500" smtClean="0"/>
              <a:t>　　　　	地震発生時の対応（初期行動・緊急地震速報）、心肺蘇生措置、事故報告</a:t>
            </a:r>
          </a:p>
          <a:p>
            <a:pPr eaLnBrk="1" hangingPunct="1">
              <a:lnSpc>
                <a:spcPct val="80000"/>
              </a:lnSpc>
            </a:pPr>
            <a:r>
              <a:rPr lang="ja-JP" altLang="en-US" sz="1500" smtClean="0"/>
              <a:t>事務作業における注意事項</a:t>
            </a:r>
          </a:p>
          <a:p>
            <a:pPr eaLnBrk="1" hangingPunct="1">
              <a:lnSpc>
                <a:spcPct val="80000"/>
              </a:lnSpc>
              <a:buFont typeface="Wingdings" panose="05000000000000000000" pitchFamily="2" charset="2"/>
              <a:buNone/>
            </a:pPr>
            <a:r>
              <a:rPr lang="ja-JP" altLang="en-US" sz="1500" smtClean="0"/>
              <a:t>　　　　	</a:t>
            </a:r>
            <a:r>
              <a:rPr lang="en-US" altLang="ja-JP" sz="1500" smtClean="0">
                <a:latin typeface="ＭＳ Ｐゴシック" panose="020B0600070205080204" pitchFamily="50" charset="-128"/>
              </a:rPr>
              <a:t>VDT</a:t>
            </a:r>
            <a:r>
              <a:rPr lang="ja-JP" altLang="en-US" sz="1500" smtClean="0"/>
              <a:t>機器の取り扱い、腰痛防止</a:t>
            </a:r>
          </a:p>
          <a:p>
            <a:pPr eaLnBrk="1" hangingPunct="1">
              <a:lnSpc>
                <a:spcPct val="80000"/>
              </a:lnSpc>
            </a:pPr>
            <a:r>
              <a:rPr lang="ja-JP" altLang="en-US" sz="1500" smtClean="0"/>
              <a:t>働くにあたっての基礎知識</a:t>
            </a:r>
          </a:p>
          <a:p>
            <a:pPr eaLnBrk="1" hangingPunct="1">
              <a:lnSpc>
                <a:spcPct val="80000"/>
              </a:lnSpc>
              <a:buFont typeface="Wingdings" panose="05000000000000000000" pitchFamily="2" charset="2"/>
              <a:buNone/>
            </a:pPr>
            <a:r>
              <a:rPr lang="ja-JP" altLang="en-US" sz="1500" smtClean="0"/>
              <a:t>　　　　	労働災害など</a:t>
            </a:r>
          </a:p>
          <a:p>
            <a:pPr eaLnBrk="1" hangingPunct="1">
              <a:lnSpc>
                <a:spcPct val="80000"/>
              </a:lnSpc>
            </a:pPr>
            <a:r>
              <a:rPr lang="ja-JP" altLang="en-US" sz="1500" smtClean="0"/>
              <a:t>健康管理、その他</a:t>
            </a:r>
          </a:p>
          <a:p>
            <a:pPr eaLnBrk="1" hangingPunct="1">
              <a:lnSpc>
                <a:spcPct val="80000"/>
              </a:lnSpc>
              <a:buFont typeface="Wingdings" panose="05000000000000000000" pitchFamily="2" charset="2"/>
              <a:buNone/>
            </a:pPr>
            <a:r>
              <a:rPr lang="ja-JP" altLang="en-US" sz="1500" smtClean="0"/>
              <a:t>　　　　	健康診断、メンタルヘルス、ハラスメント対策</a:t>
            </a:r>
          </a:p>
          <a:p>
            <a:pPr eaLnBrk="1" hangingPunct="1">
              <a:lnSpc>
                <a:spcPct val="80000"/>
              </a:lnSpc>
            </a:pPr>
            <a:r>
              <a:rPr lang="ja-JP" altLang="en-US" sz="1500" smtClean="0"/>
              <a:t>実験研究の注意事項</a:t>
            </a:r>
            <a:endParaRPr lang="en-US" altLang="ja-JP" sz="1500" smtClean="0"/>
          </a:p>
          <a:p>
            <a:pPr eaLnBrk="1" hangingPunct="1">
              <a:lnSpc>
                <a:spcPct val="80000"/>
              </a:lnSpc>
              <a:buFont typeface="Wingdings" panose="05000000000000000000" pitchFamily="2" charset="2"/>
              <a:buNone/>
            </a:pPr>
            <a:r>
              <a:rPr lang="en-US" altLang="ja-JP" sz="1500" smtClean="0"/>
              <a:t>	</a:t>
            </a:r>
            <a:r>
              <a:rPr lang="ja-JP" altLang="en-US" sz="1500" smtClean="0"/>
              <a:t>全般的事項、危険性物質の管理（有機則、特化則、毒物及び劇物取締法、消防法）</a:t>
            </a:r>
            <a:endParaRPr lang="en-US" altLang="ja-JP" sz="1500" smtClean="0"/>
          </a:p>
          <a:p>
            <a:pPr eaLnBrk="1" hangingPunct="1">
              <a:lnSpc>
                <a:spcPct val="80000"/>
              </a:lnSpc>
              <a:buFont typeface="Wingdings" panose="05000000000000000000" pitchFamily="2" charset="2"/>
              <a:buNone/>
            </a:pPr>
            <a:r>
              <a:rPr lang="en-US" altLang="ja-JP" sz="1500" smtClean="0"/>
              <a:t>	</a:t>
            </a:r>
            <a:r>
              <a:rPr lang="ja-JP" altLang="en-US" sz="1500" smtClean="0"/>
              <a:t>危険作業と安全、環境安全、放射線・放射性物質（</a:t>
            </a:r>
            <a:r>
              <a:rPr lang="en-US" altLang="ja-JP" sz="1500" smtClean="0"/>
              <a:t>RI</a:t>
            </a:r>
            <a:r>
              <a:rPr lang="ja-JP" altLang="en-US" sz="1500" smtClean="0"/>
              <a:t>）、バイオハザード防止</a:t>
            </a:r>
            <a:endParaRPr lang="en-US" altLang="ja-JP" sz="1500" smtClean="0"/>
          </a:p>
          <a:p>
            <a:pPr eaLnBrk="1" hangingPunct="1">
              <a:lnSpc>
                <a:spcPct val="80000"/>
              </a:lnSpc>
            </a:pPr>
            <a:r>
              <a:rPr lang="ja-JP" altLang="en-US" sz="1500" smtClean="0"/>
              <a:t>野外における教育研究活動</a:t>
            </a:r>
            <a:endParaRPr lang="en-US" altLang="ja-JP" sz="1500" smtClean="0"/>
          </a:p>
          <a:p>
            <a:pPr eaLnBrk="1" hangingPunct="1">
              <a:lnSpc>
                <a:spcPct val="80000"/>
              </a:lnSpc>
            </a:pPr>
            <a:r>
              <a:rPr lang="ja-JP" altLang="en-US" sz="1500" smtClean="0"/>
              <a:t>電気機器および設備</a:t>
            </a:r>
          </a:p>
          <a:p>
            <a:pPr eaLnBrk="1" hangingPunct="1">
              <a:lnSpc>
                <a:spcPct val="80000"/>
              </a:lnSpc>
              <a:buFont typeface="Wingdings" panose="05000000000000000000" pitchFamily="2" charset="2"/>
              <a:buNone/>
            </a:pPr>
            <a:endParaRPr lang="en-US" altLang="ja-JP" sz="1600" smtClean="0"/>
          </a:p>
        </p:txBody>
      </p:sp>
      <p:sp>
        <p:nvSpPr>
          <p:cNvPr id="5" name="横巻き 4"/>
          <p:cNvSpPr/>
          <p:nvPr/>
        </p:nvSpPr>
        <p:spPr>
          <a:xfrm>
            <a:off x="6875463" y="188913"/>
            <a:ext cx="2017712" cy="5762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err="1">
                <a:latin typeface="+mj-ea"/>
                <a:ea typeface="+mj-ea"/>
              </a:rPr>
              <a:t>ⅰⅱ</a:t>
            </a:r>
            <a:endParaRPr lang="ja-JP" altLang="en-US" sz="1200" b="1" dirty="0">
              <a:latin typeface="+mj-ea"/>
              <a:ea typeface="+mj-ea"/>
            </a:endParaRPr>
          </a:p>
        </p:txBody>
      </p:sp>
      <p:sp>
        <p:nvSpPr>
          <p:cNvPr id="8197"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29</a:t>
            </a:r>
            <a:r>
              <a:rPr kumimoji="0" lang="ja-JP" altLang="en-US" sz="1200" smtClean="0"/>
              <a:t>年度安全衛生教育テキスト</a:t>
            </a:r>
            <a:endParaRPr kumimoji="0" lang="en-US" altLang="ja-JP" sz="12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ja-JP" altLang="en-US" smtClean="0"/>
              <a:t>共通的注意事項ー確認事項</a:t>
            </a:r>
          </a:p>
        </p:txBody>
      </p:sp>
      <p:pic>
        <p:nvPicPr>
          <p:cNvPr id="45059" name="Picture 4" descr="非常口"/>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38300" y="1341438"/>
            <a:ext cx="5526088" cy="4144962"/>
          </a:xfrm>
          <a:noFill/>
        </p:spPr>
      </p:pic>
      <p:sp>
        <p:nvSpPr>
          <p:cNvPr id="45060" name="Text Box 6"/>
          <p:cNvSpPr txBox="1">
            <a:spLocks noChangeArrowheads="1"/>
          </p:cNvSpPr>
          <p:nvPr/>
        </p:nvSpPr>
        <p:spPr bwMode="auto">
          <a:xfrm>
            <a:off x="533400" y="5635625"/>
            <a:ext cx="808672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buClrTx/>
              <a:buFontTx/>
              <a:buNone/>
            </a:pPr>
            <a:r>
              <a:rPr lang="ja-JP" altLang="en-US" sz="2800"/>
              <a:t>避難経路はあらかじめ確認しておく（２経路以上） </a:t>
            </a:r>
          </a:p>
        </p:txBody>
      </p:sp>
      <p:sp>
        <p:nvSpPr>
          <p:cNvPr id="6" name="横巻き 5"/>
          <p:cNvSpPr/>
          <p:nvPr/>
        </p:nvSpPr>
        <p:spPr>
          <a:xfrm>
            <a:off x="7019925" y="188913"/>
            <a:ext cx="1873250" cy="5762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3</a:t>
            </a:r>
            <a:r>
              <a:rPr lang="ja-JP" altLang="en-US" sz="1200" b="1" dirty="0">
                <a:latin typeface="+mj-ea"/>
                <a:ea typeface="+mj-ea"/>
              </a:rPr>
              <a:t>頁</a:t>
            </a:r>
          </a:p>
        </p:txBody>
      </p:sp>
      <p:sp>
        <p:nvSpPr>
          <p:cNvPr id="45062"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29</a:t>
            </a:r>
            <a:r>
              <a:rPr kumimoji="0" lang="ja-JP" altLang="en-US" sz="1200" smtClean="0"/>
              <a:t>年度安全衛生教育テキスト</a:t>
            </a:r>
            <a:endParaRPr kumimoji="0" lang="en-US" altLang="ja-JP" sz="12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ja-JP" altLang="en-US" smtClean="0"/>
              <a:t>共通的注意事項ー確認事項</a:t>
            </a:r>
          </a:p>
        </p:txBody>
      </p:sp>
      <p:sp>
        <p:nvSpPr>
          <p:cNvPr id="47107" name="Text Box 3"/>
          <p:cNvSpPr txBox="1">
            <a:spLocks noChangeArrowheads="1"/>
          </p:cNvSpPr>
          <p:nvPr/>
        </p:nvSpPr>
        <p:spPr bwMode="auto">
          <a:xfrm>
            <a:off x="755650" y="2565400"/>
            <a:ext cx="2806700"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buClrTx/>
              <a:buFontTx/>
              <a:buNone/>
            </a:pPr>
            <a:r>
              <a:rPr lang="ja-JP" altLang="en-US" sz="2800"/>
              <a:t>火災報知器（上）</a:t>
            </a:r>
          </a:p>
          <a:p>
            <a:pPr eaLnBrk="1" hangingPunct="1">
              <a:spcBef>
                <a:spcPct val="50000"/>
              </a:spcBef>
              <a:buClrTx/>
              <a:buFontTx/>
              <a:buNone/>
            </a:pPr>
            <a:r>
              <a:rPr lang="ja-JP" altLang="en-US" sz="2800"/>
              <a:t>と消火栓（下）</a:t>
            </a:r>
          </a:p>
        </p:txBody>
      </p:sp>
      <p:pic>
        <p:nvPicPr>
          <p:cNvPr id="47108" name="Picture 6" descr="消火栓"/>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994150" y="1268413"/>
            <a:ext cx="3781425" cy="5040312"/>
          </a:xfrm>
          <a:noFill/>
        </p:spPr>
      </p:pic>
      <p:sp>
        <p:nvSpPr>
          <p:cNvPr id="6" name="横巻き 5"/>
          <p:cNvSpPr/>
          <p:nvPr/>
        </p:nvSpPr>
        <p:spPr>
          <a:xfrm>
            <a:off x="7019925" y="188913"/>
            <a:ext cx="1873250" cy="5762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4</a:t>
            </a:r>
            <a:r>
              <a:rPr lang="ja-JP" altLang="en-US" sz="1200" b="1" dirty="0">
                <a:latin typeface="+mj-ea"/>
                <a:ea typeface="+mj-ea"/>
              </a:rPr>
              <a:t>頁</a:t>
            </a:r>
          </a:p>
        </p:txBody>
      </p:sp>
      <p:sp>
        <p:nvSpPr>
          <p:cNvPr id="47110"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29</a:t>
            </a:r>
            <a:r>
              <a:rPr kumimoji="0" lang="ja-JP" altLang="en-US" sz="1200" smtClean="0"/>
              <a:t>年度安全衛生教育テキスト</a:t>
            </a:r>
            <a:endParaRPr kumimoji="0" lang="en-US" altLang="ja-JP" sz="120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ja-JP" altLang="en-US" smtClean="0"/>
              <a:t>共通的注意事項ー確認事項</a:t>
            </a:r>
          </a:p>
        </p:txBody>
      </p:sp>
      <p:sp useBgFill="1">
        <p:nvSpPr>
          <p:cNvPr id="49155" name="Text Box 4"/>
          <p:cNvSpPr txBox="1">
            <a:spLocks noChangeArrowheads="1"/>
          </p:cNvSpPr>
          <p:nvPr/>
        </p:nvSpPr>
        <p:spPr bwMode="auto">
          <a:xfrm>
            <a:off x="539750" y="5362575"/>
            <a:ext cx="8135938" cy="98107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lgn="ctr" eaLnBrk="1" hangingPunct="1">
              <a:spcBef>
                <a:spcPct val="50000"/>
              </a:spcBef>
              <a:buClrTx/>
              <a:buFontTx/>
              <a:buNone/>
            </a:pPr>
            <a:r>
              <a:rPr lang="ja-JP" altLang="en-US" sz="2800"/>
              <a:t>消火器は廊下に設置されている</a:t>
            </a:r>
          </a:p>
          <a:p>
            <a:pPr algn="ctr" eaLnBrk="1" hangingPunct="1">
              <a:spcBef>
                <a:spcPct val="0"/>
              </a:spcBef>
              <a:buClrTx/>
              <a:buFontTx/>
              <a:buNone/>
            </a:pPr>
            <a:r>
              <a:rPr lang="ja-JP" altLang="en-US" sz="2800"/>
              <a:t>（部屋の中にある場合もある）</a:t>
            </a:r>
          </a:p>
        </p:txBody>
      </p:sp>
      <p:pic>
        <p:nvPicPr>
          <p:cNvPr id="49156" name="Picture 18" descr="消火器"/>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014538" y="1384300"/>
            <a:ext cx="4933950" cy="3989388"/>
          </a:xfrm>
          <a:noFill/>
        </p:spPr>
      </p:pic>
      <p:sp>
        <p:nvSpPr>
          <p:cNvPr id="6" name="横巻き 5"/>
          <p:cNvSpPr/>
          <p:nvPr/>
        </p:nvSpPr>
        <p:spPr>
          <a:xfrm>
            <a:off x="7019925" y="188913"/>
            <a:ext cx="1873250" cy="5762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4</a:t>
            </a:r>
            <a:r>
              <a:rPr lang="ja-JP" altLang="en-US" sz="1200" b="1" dirty="0">
                <a:latin typeface="+mj-ea"/>
                <a:ea typeface="+mj-ea"/>
              </a:rPr>
              <a:t>頁</a:t>
            </a:r>
          </a:p>
        </p:txBody>
      </p:sp>
      <p:sp>
        <p:nvSpPr>
          <p:cNvPr id="49158"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29</a:t>
            </a:r>
            <a:r>
              <a:rPr kumimoji="0" lang="ja-JP" altLang="en-US" sz="1200" smtClean="0"/>
              <a:t>年度安全衛生教育テキスト</a:t>
            </a:r>
            <a:endParaRPr kumimoji="0" lang="en-US" altLang="ja-JP" sz="120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ChangeArrowheads="1"/>
          </p:cNvSpPr>
          <p:nvPr/>
        </p:nvSpPr>
        <p:spPr bwMode="auto">
          <a:xfrm>
            <a:off x="609600" y="304800"/>
            <a:ext cx="353060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r>
              <a:rPr lang="ja-JP" altLang="en-US" sz="3800">
                <a:solidFill>
                  <a:schemeClr val="tx2"/>
                </a:solidFill>
              </a:rPr>
              <a:t>防災への備え </a:t>
            </a:r>
          </a:p>
        </p:txBody>
      </p:sp>
      <p:sp>
        <p:nvSpPr>
          <p:cNvPr id="51203" name="Text Box 6"/>
          <p:cNvSpPr txBox="1">
            <a:spLocks noChangeArrowheads="1"/>
          </p:cNvSpPr>
          <p:nvPr/>
        </p:nvSpPr>
        <p:spPr bwMode="auto">
          <a:xfrm>
            <a:off x="381000" y="1371600"/>
            <a:ext cx="8534400" cy="419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buFont typeface="Wingdings" panose="05000000000000000000" pitchFamily="2" charset="2"/>
              <a:buNone/>
            </a:pPr>
            <a:r>
              <a:rPr lang="ja-JP" altLang="ja-JP" sz="2400">
                <a:latin typeface="ＭＳ Ｐゴシック" panose="020B0600070205080204" pitchFamily="50" charset="-128"/>
              </a:rPr>
              <a:t>災害を防止し、災害発生時に適切に対応するために、日頃から以下の点に注意し災害に備えておくことが重要である</a:t>
            </a:r>
            <a:r>
              <a:rPr lang="ja-JP" altLang="ja-JP" sz="2400">
                <a:latin typeface="ＭＳ 明朝" panose="02020609040205080304" pitchFamily="17" charset="-128"/>
              </a:rPr>
              <a:t>。</a:t>
            </a:r>
            <a:endParaRPr lang="en-US" altLang="ja-JP" sz="2400">
              <a:latin typeface="ＭＳ 明朝" panose="02020609040205080304" pitchFamily="17" charset="-128"/>
            </a:endParaRPr>
          </a:p>
          <a:p>
            <a:pPr eaLnBrk="1" hangingPunct="1">
              <a:buFont typeface="Wingdings" panose="05000000000000000000" pitchFamily="2" charset="2"/>
              <a:buNone/>
            </a:pPr>
            <a:endParaRPr lang="ja-JP" altLang="en-US" sz="1200"/>
          </a:p>
          <a:p>
            <a:pPr eaLnBrk="1" hangingPunct="1"/>
            <a:r>
              <a:rPr lang="ja-JP" altLang="ja-JP" sz="2000"/>
              <a:t>転倒防止のために戸棚や機器を壁等に固定し、</a:t>
            </a:r>
            <a:r>
              <a:rPr lang="ja-JP" altLang="ja-JP" sz="2000">
                <a:solidFill>
                  <a:srgbClr val="C00000"/>
                </a:solidFill>
              </a:rPr>
              <a:t>十分な固定強度</a:t>
            </a:r>
            <a:r>
              <a:rPr lang="ja-JP" altLang="ja-JP" sz="2000"/>
              <a:t>があることをあらかじめ確認する。</a:t>
            </a:r>
            <a:endParaRPr lang="en-US" altLang="ja-JP" sz="2000"/>
          </a:p>
          <a:p>
            <a:pPr eaLnBrk="1" hangingPunct="1"/>
            <a:r>
              <a:rPr lang="en-US" altLang="ja-JP" sz="2000">
                <a:solidFill>
                  <a:schemeClr val="accent2"/>
                </a:solidFill>
                <a:latin typeface="ＭＳ 明朝" panose="02020609040205080304" pitchFamily="17" charset="-128"/>
              </a:rPr>
              <a:t>非常口、防火扉、防火シャッター</a:t>
            </a:r>
            <a:r>
              <a:rPr lang="en-US" altLang="ja-JP" sz="2000">
                <a:latin typeface="ＭＳ 明朝" panose="02020609040205080304" pitchFamily="17" charset="-128"/>
              </a:rPr>
              <a:t>の前には物を置かない。</a:t>
            </a:r>
            <a:endParaRPr lang="ja-JP" altLang="ja-JP" sz="2000">
              <a:latin typeface="ＭＳ 明朝" panose="02020609040205080304" pitchFamily="17" charset="-128"/>
            </a:endParaRPr>
          </a:p>
          <a:p>
            <a:pPr eaLnBrk="1" hangingPunct="1"/>
            <a:r>
              <a:rPr lang="en-US" altLang="ja-JP" sz="2000">
                <a:solidFill>
                  <a:srgbClr val="C00000"/>
                </a:solidFill>
                <a:latin typeface="ＭＳ 明朝" panose="02020609040205080304" pitchFamily="17" charset="-128"/>
              </a:rPr>
              <a:t>消火器、火災</a:t>
            </a:r>
            <a:r>
              <a:rPr lang="ja-JP" altLang="ja-JP" sz="2000">
                <a:solidFill>
                  <a:srgbClr val="C00000"/>
                </a:solidFill>
                <a:latin typeface="ＭＳ 明朝" panose="02020609040205080304" pitchFamily="17" charset="-128"/>
              </a:rPr>
              <a:t>報知器、消火栓</a:t>
            </a:r>
            <a:r>
              <a:rPr lang="ja-JP" altLang="ja-JP" sz="2000">
                <a:latin typeface="ＭＳ 明朝" panose="02020609040205080304" pitchFamily="17" charset="-128"/>
              </a:rPr>
              <a:t>のまわりに物を置かない。</a:t>
            </a:r>
          </a:p>
          <a:p>
            <a:pPr eaLnBrk="1" hangingPunct="1"/>
            <a:r>
              <a:rPr lang="ja-JP" altLang="ja-JP" sz="2000">
                <a:latin typeface="ＭＳ 明朝" panose="02020609040205080304" pitchFamily="17" charset="-128"/>
              </a:rPr>
              <a:t>使用するとき以外は消火器は所定の場所から動かさない。</a:t>
            </a:r>
            <a:endParaRPr lang="en-US" altLang="ja-JP" sz="2000">
              <a:latin typeface="ＭＳ 明朝" panose="02020609040205080304" pitchFamily="17" charset="-128"/>
            </a:endParaRPr>
          </a:p>
          <a:p>
            <a:pPr eaLnBrk="1" hangingPunct="1">
              <a:spcBef>
                <a:spcPct val="0"/>
              </a:spcBef>
              <a:buClrTx/>
              <a:buFontTx/>
              <a:buNone/>
            </a:pPr>
            <a:r>
              <a:rPr lang="en-US" altLang="ja-JP" sz="2000"/>
              <a:t>※</a:t>
            </a:r>
            <a:r>
              <a:rPr lang="ja-JP" altLang="ja-JP" sz="2000"/>
              <a:t>消火器の設置場所は消防署に届出されているため移動してはいけない。</a:t>
            </a:r>
          </a:p>
          <a:p>
            <a:pPr eaLnBrk="1" hangingPunct="1"/>
            <a:r>
              <a:rPr lang="ja-JP" altLang="ja-JP" sz="2000">
                <a:latin typeface="ＭＳ 明朝" panose="02020609040205080304" pitchFamily="17" charset="-128"/>
              </a:rPr>
              <a:t>避難路確保のため、部屋の窓、通路、扉の周辺、廊下や、非常階段に障害物を置かない。</a:t>
            </a:r>
          </a:p>
          <a:p>
            <a:pPr eaLnBrk="1" hangingPunct="1">
              <a:buFontTx/>
              <a:buNone/>
            </a:pPr>
            <a:endParaRPr lang="en-US" altLang="ja-JP" sz="2000">
              <a:latin typeface="ＭＳ 明朝" panose="02020609040205080304" pitchFamily="17" charset="-128"/>
            </a:endParaRPr>
          </a:p>
        </p:txBody>
      </p:sp>
      <p:sp>
        <p:nvSpPr>
          <p:cNvPr id="5" name="横巻き 4"/>
          <p:cNvSpPr/>
          <p:nvPr/>
        </p:nvSpPr>
        <p:spPr>
          <a:xfrm>
            <a:off x="7019925" y="188913"/>
            <a:ext cx="1873250" cy="5762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4</a:t>
            </a:r>
            <a:r>
              <a:rPr lang="ja-JP" altLang="en-US" sz="1200" b="1" dirty="0">
                <a:latin typeface="+mj-ea"/>
                <a:ea typeface="+mj-ea"/>
              </a:rPr>
              <a:t>頁</a:t>
            </a:r>
          </a:p>
        </p:txBody>
      </p:sp>
      <p:sp>
        <p:nvSpPr>
          <p:cNvPr id="51205"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29</a:t>
            </a:r>
            <a:r>
              <a:rPr kumimoji="0" lang="ja-JP" altLang="en-US" sz="1200" smtClean="0"/>
              <a:t>年度安全衛生教育テキスト</a:t>
            </a:r>
            <a:endParaRPr kumimoji="0" lang="en-US" altLang="ja-JP" sz="120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ja-JP" altLang="en-US" smtClean="0"/>
              <a:t>一般的注意事項　その１</a:t>
            </a:r>
          </a:p>
        </p:txBody>
      </p:sp>
      <p:sp>
        <p:nvSpPr>
          <p:cNvPr id="53251" name="Rectangle 3"/>
          <p:cNvSpPr>
            <a:spLocks noGrp="1" noChangeArrowheads="1"/>
          </p:cNvSpPr>
          <p:nvPr>
            <p:ph type="body" idx="1"/>
          </p:nvPr>
        </p:nvSpPr>
        <p:spPr>
          <a:xfrm>
            <a:off x="566738" y="1484313"/>
            <a:ext cx="8326437" cy="4032250"/>
          </a:xfrm>
        </p:spPr>
        <p:txBody>
          <a:bodyPr/>
          <a:lstStyle/>
          <a:p>
            <a:r>
              <a:rPr lang="ja-JP" altLang="ja-JP" sz="2000" smtClean="0"/>
              <a:t>常に</a:t>
            </a:r>
            <a:r>
              <a:rPr lang="ja-JP" altLang="ja-JP" sz="2000" smtClean="0">
                <a:solidFill>
                  <a:srgbClr val="C00000"/>
                </a:solidFill>
              </a:rPr>
              <a:t>整理整頓</a:t>
            </a:r>
            <a:r>
              <a:rPr lang="ja-JP" altLang="ja-JP" sz="2000" smtClean="0"/>
              <a:t>をこころがける。</a:t>
            </a:r>
          </a:p>
          <a:p>
            <a:r>
              <a:rPr lang="ja-JP" altLang="ja-JP" sz="2000" smtClean="0"/>
              <a:t>実験室の出入り口ドアは、原則として、常時閉めること。</a:t>
            </a:r>
          </a:p>
          <a:p>
            <a:r>
              <a:rPr lang="ja-JP" altLang="ja-JP" sz="2000" smtClean="0"/>
              <a:t>居室及び実験室を</a:t>
            </a:r>
            <a:r>
              <a:rPr lang="ja-JP" altLang="ja-JP" sz="2000" smtClean="0">
                <a:solidFill>
                  <a:srgbClr val="C00000"/>
                </a:solidFill>
              </a:rPr>
              <a:t>不在にする場合は、施錠</a:t>
            </a:r>
            <a:r>
              <a:rPr lang="ja-JP" altLang="ja-JP" sz="2000" smtClean="0"/>
              <a:t>すること。その際、室内の安全を確認すること。</a:t>
            </a:r>
          </a:p>
          <a:p>
            <a:r>
              <a:rPr lang="ja-JP" altLang="ja-JP" sz="2000" smtClean="0"/>
              <a:t>貸与を受けた鍵</a:t>
            </a:r>
            <a:r>
              <a:rPr lang="ja-JP" altLang="en-US" sz="2000" smtClean="0"/>
              <a:t>（</a:t>
            </a:r>
            <a:r>
              <a:rPr lang="ja-JP" altLang="ja-JP" sz="2000" smtClean="0"/>
              <a:t>カード</a:t>
            </a:r>
            <a:r>
              <a:rPr lang="ja-JP" altLang="en-US" sz="2000" smtClean="0"/>
              <a:t>キー）</a:t>
            </a:r>
            <a:r>
              <a:rPr lang="ja-JP" altLang="ja-JP" sz="2000" smtClean="0"/>
              <a:t>は他人に貸与しない。また、鍵</a:t>
            </a:r>
            <a:r>
              <a:rPr lang="ja-JP" altLang="en-US" sz="2000" smtClean="0"/>
              <a:t>（</a:t>
            </a:r>
            <a:r>
              <a:rPr lang="ja-JP" altLang="ja-JP" sz="2000" smtClean="0"/>
              <a:t>カード</a:t>
            </a:r>
            <a:r>
              <a:rPr lang="ja-JP" altLang="en-US" sz="2000" smtClean="0"/>
              <a:t>キー）</a:t>
            </a:r>
            <a:r>
              <a:rPr lang="ja-JP" altLang="ja-JP" sz="2000" smtClean="0"/>
              <a:t>を使用して建物等に出入りするときは、見知らぬ者と一緒に入ってはならない。</a:t>
            </a:r>
          </a:p>
          <a:p>
            <a:r>
              <a:rPr lang="ja-JP" altLang="ja-JP" sz="2000" smtClean="0"/>
              <a:t>転落防止のために、平らな実験台、ストーンテーブルなどには、ふちどりを施す等の処置を講じる。</a:t>
            </a:r>
          </a:p>
          <a:p>
            <a:r>
              <a:rPr lang="ja-JP" altLang="ja-JP" sz="2000" smtClean="0"/>
              <a:t>薬品戸棚には木またはスチール製の引き違い戸付きを使用しなければならない。観音開き扉あるいは片開き扉付戸棚は使用しない。</a:t>
            </a:r>
          </a:p>
          <a:p>
            <a:r>
              <a:rPr lang="ja-JP" altLang="ja-JP" sz="2000" smtClean="0"/>
              <a:t>戸棚の各段に</a:t>
            </a:r>
            <a:r>
              <a:rPr lang="ja-JP" altLang="ja-JP" sz="2000" smtClean="0">
                <a:solidFill>
                  <a:srgbClr val="C00000"/>
                </a:solidFill>
              </a:rPr>
              <a:t>収納物が転落しないための措置</a:t>
            </a:r>
            <a:r>
              <a:rPr lang="ja-JP" altLang="ja-JP" sz="2000" smtClean="0"/>
              <a:t>（転倒防止柵等）を施す。</a:t>
            </a:r>
          </a:p>
        </p:txBody>
      </p:sp>
      <p:sp>
        <p:nvSpPr>
          <p:cNvPr id="5" name="横巻き 4"/>
          <p:cNvSpPr/>
          <p:nvPr/>
        </p:nvSpPr>
        <p:spPr>
          <a:xfrm>
            <a:off x="7019925" y="188913"/>
            <a:ext cx="1873250" cy="5762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4</a:t>
            </a:r>
            <a:r>
              <a:rPr lang="ja-JP" altLang="en-US" sz="1200" b="1" dirty="0">
                <a:latin typeface="+mj-ea"/>
                <a:ea typeface="+mj-ea"/>
              </a:rPr>
              <a:t>頁</a:t>
            </a:r>
          </a:p>
        </p:txBody>
      </p:sp>
      <p:sp>
        <p:nvSpPr>
          <p:cNvPr id="53253"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29</a:t>
            </a:r>
            <a:r>
              <a:rPr kumimoji="0" lang="ja-JP" altLang="en-US" sz="1200" smtClean="0"/>
              <a:t>年度安全衛生教育テキスト</a:t>
            </a:r>
            <a:endParaRPr kumimoji="0" lang="en-US" altLang="ja-JP" sz="120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ja-JP" altLang="en-US" smtClean="0"/>
              <a:t>一般的注意事項　その２</a:t>
            </a:r>
          </a:p>
        </p:txBody>
      </p:sp>
      <p:sp>
        <p:nvSpPr>
          <p:cNvPr id="55299" name="Rectangle 3"/>
          <p:cNvSpPr>
            <a:spLocks noGrp="1" noChangeArrowheads="1"/>
          </p:cNvSpPr>
          <p:nvPr>
            <p:ph idx="1"/>
          </p:nvPr>
        </p:nvSpPr>
        <p:spPr>
          <a:xfrm>
            <a:off x="566738" y="1341438"/>
            <a:ext cx="8326437" cy="4895850"/>
          </a:xfrm>
        </p:spPr>
        <p:txBody>
          <a:bodyPr/>
          <a:lstStyle/>
          <a:p>
            <a:r>
              <a:rPr lang="ja-JP" altLang="ja-JP" sz="2000" smtClean="0"/>
              <a:t>室内の避難通路を物品等で塞いではならない。</a:t>
            </a:r>
            <a:r>
              <a:rPr lang="ja-JP" altLang="ja-JP" sz="2000" smtClean="0">
                <a:solidFill>
                  <a:srgbClr val="C00000"/>
                </a:solidFill>
              </a:rPr>
              <a:t>通路幅は８０ｃｍを確保</a:t>
            </a:r>
            <a:r>
              <a:rPr lang="ja-JP" altLang="ja-JP" sz="2000" smtClean="0"/>
              <a:t>すること。また、</a:t>
            </a:r>
            <a:r>
              <a:rPr lang="ja-JP" altLang="ja-JP" sz="2000" smtClean="0">
                <a:solidFill>
                  <a:srgbClr val="C00000"/>
                </a:solidFill>
              </a:rPr>
              <a:t>危険性物質を扱う部屋は２方向避難を確保</a:t>
            </a:r>
            <a:r>
              <a:rPr lang="ja-JP" altLang="ja-JP" sz="2000" smtClean="0"/>
              <a:t>する。</a:t>
            </a:r>
          </a:p>
          <a:p>
            <a:r>
              <a:rPr lang="ja-JP" altLang="ja-JP" sz="2000" smtClean="0"/>
              <a:t>電気系統の配線には、</a:t>
            </a:r>
            <a:r>
              <a:rPr lang="ja-JP" altLang="ja-JP" sz="2000" smtClean="0">
                <a:solidFill>
                  <a:srgbClr val="C00000"/>
                </a:solidFill>
              </a:rPr>
              <a:t>使用電力量と配線やタップの電流容量の大小をよく検討し、過熱、漏電が起きないように注意</a:t>
            </a:r>
            <a:r>
              <a:rPr lang="ja-JP" altLang="ja-JP" sz="2000" smtClean="0"/>
              <a:t>すること。また、テーブルタップはコンセントに直接接続すること。</a:t>
            </a:r>
          </a:p>
          <a:p>
            <a:r>
              <a:rPr lang="ja-JP" altLang="ja-JP" sz="2000" smtClean="0"/>
              <a:t>電気系統に用いるスイッチ、ヒューズおよび配線材は適切な規格品を用いる。</a:t>
            </a:r>
          </a:p>
          <a:p>
            <a:r>
              <a:rPr lang="ja-JP" altLang="ja-JP" sz="2000" smtClean="0"/>
              <a:t>ゴム管、塩ビ管は安全なものを使用し（折り曲げて亀裂の入るものは不可）、脱落や電気コードとの接触に注意する。</a:t>
            </a:r>
          </a:p>
          <a:p>
            <a:r>
              <a:rPr lang="ja-JP" altLang="ja-JP" sz="2000" smtClean="0"/>
              <a:t>帰宅するときは、</a:t>
            </a:r>
            <a:r>
              <a:rPr lang="ja-JP" altLang="ja-JP" sz="2000" smtClean="0">
                <a:solidFill>
                  <a:srgbClr val="C00000"/>
                </a:solidFill>
              </a:rPr>
              <a:t>終夜運転機器以外の電源は切る</a:t>
            </a:r>
            <a:r>
              <a:rPr lang="ja-JP" altLang="ja-JP" sz="2000" smtClean="0"/>
              <a:t>ようにすること。</a:t>
            </a:r>
          </a:p>
          <a:p>
            <a:r>
              <a:rPr lang="ja-JP" altLang="ja-JP" sz="2000" smtClean="0"/>
              <a:t>暖房器具は耐震性等問題のない器具を使用し、</a:t>
            </a:r>
            <a:r>
              <a:rPr lang="ja-JP" altLang="ja-JP" sz="2000" smtClean="0">
                <a:solidFill>
                  <a:srgbClr val="C00000"/>
                </a:solidFill>
              </a:rPr>
              <a:t>周囲に可燃物を置かない</a:t>
            </a:r>
            <a:r>
              <a:rPr lang="ja-JP" altLang="ja-JP" sz="2000" smtClean="0"/>
              <a:t>こと。</a:t>
            </a:r>
          </a:p>
          <a:p>
            <a:r>
              <a:rPr lang="ja-JP" altLang="ja-JP" sz="2000" smtClean="0"/>
              <a:t>可燃性物質の</a:t>
            </a:r>
            <a:r>
              <a:rPr lang="ja-JP" altLang="ja-JP" sz="2000" smtClean="0">
                <a:solidFill>
                  <a:srgbClr val="C00000"/>
                </a:solidFill>
              </a:rPr>
              <a:t>静電気による着火に注意</a:t>
            </a:r>
            <a:r>
              <a:rPr lang="ja-JP" altLang="ja-JP" sz="2000" smtClean="0"/>
              <a:t>する。</a:t>
            </a:r>
            <a:endParaRPr lang="ja-JP" altLang="en-US" sz="2600" smtClean="0"/>
          </a:p>
        </p:txBody>
      </p:sp>
      <p:sp>
        <p:nvSpPr>
          <p:cNvPr id="7" name="横巻き 6"/>
          <p:cNvSpPr/>
          <p:nvPr/>
        </p:nvSpPr>
        <p:spPr>
          <a:xfrm>
            <a:off x="7019925" y="188913"/>
            <a:ext cx="1873250" cy="5762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4</a:t>
            </a:r>
            <a:r>
              <a:rPr lang="ja-JP" altLang="en-US" sz="1200" b="1" dirty="0" err="1">
                <a:latin typeface="+mj-ea"/>
                <a:ea typeface="+mj-ea"/>
              </a:rPr>
              <a:t>，</a:t>
            </a:r>
            <a:r>
              <a:rPr lang="en-US" altLang="ja-JP" sz="1200" b="1" dirty="0">
                <a:latin typeface="+mj-ea"/>
                <a:ea typeface="+mj-ea"/>
              </a:rPr>
              <a:t>5</a:t>
            </a:r>
            <a:r>
              <a:rPr lang="ja-JP" altLang="en-US" sz="1200" b="1" dirty="0">
                <a:latin typeface="+mj-ea"/>
                <a:ea typeface="+mj-ea"/>
              </a:rPr>
              <a:t>頁</a:t>
            </a:r>
          </a:p>
        </p:txBody>
      </p:sp>
      <p:sp>
        <p:nvSpPr>
          <p:cNvPr id="55301"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29</a:t>
            </a:r>
            <a:r>
              <a:rPr kumimoji="0" lang="ja-JP" altLang="en-US" sz="1200" smtClean="0"/>
              <a:t>年度安全衛生教育テキスト</a:t>
            </a:r>
            <a:endParaRPr kumimoji="0" lang="en-US" altLang="ja-JP" sz="120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ja-JP" altLang="en-US" smtClean="0"/>
              <a:t>一般的注意事項　その３</a:t>
            </a:r>
          </a:p>
        </p:txBody>
      </p:sp>
      <p:sp>
        <p:nvSpPr>
          <p:cNvPr id="57347" name="Rectangle 3"/>
          <p:cNvSpPr>
            <a:spLocks noGrp="1" noChangeArrowheads="1"/>
          </p:cNvSpPr>
          <p:nvPr>
            <p:ph idx="1"/>
          </p:nvPr>
        </p:nvSpPr>
        <p:spPr>
          <a:xfrm>
            <a:off x="468313" y="1341438"/>
            <a:ext cx="8567737" cy="4895850"/>
          </a:xfrm>
        </p:spPr>
        <p:txBody>
          <a:bodyPr/>
          <a:lstStyle/>
          <a:p>
            <a:endParaRPr lang="ja-JP" altLang="ja-JP" sz="2000" smtClean="0"/>
          </a:p>
          <a:p>
            <a:r>
              <a:rPr lang="ja-JP" altLang="ja-JP" sz="2000" smtClean="0"/>
              <a:t>火気使用器具は不燃性の台の上に置き、</a:t>
            </a:r>
            <a:r>
              <a:rPr lang="ja-JP" altLang="ja-JP" sz="2000" smtClean="0">
                <a:solidFill>
                  <a:srgbClr val="C00000"/>
                </a:solidFill>
              </a:rPr>
              <a:t>周囲に可燃性の物を置かない。</a:t>
            </a:r>
          </a:p>
          <a:p>
            <a:r>
              <a:rPr lang="en-US" altLang="ja-JP" sz="2000" smtClean="0"/>
              <a:t>VDT</a:t>
            </a:r>
            <a:r>
              <a:rPr lang="ja-JP" altLang="ja-JP" sz="2000" smtClean="0"/>
              <a:t>機器（</a:t>
            </a:r>
            <a:r>
              <a:rPr lang="en-US" altLang="ja-JP" sz="2000" smtClean="0"/>
              <a:t>Visual Display Terminals</a:t>
            </a:r>
            <a:r>
              <a:rPr lang="ja-JP" altLang="ja-JP" sz="2000" smtClean="0"/>
              <a:t>）を使用した作業は、連続して１時間を超えないようにする。</a:t>
            </a:r>
          </a:p>
          <a:p>
            <a:r>
              <a:rPr lang="ja-JP" altLang="ja-JP" sz="2000" smtClean="0">
                <a:solidFill>
                  <a:srgbClr val="C00000"/>
                </a:solidFill>
              </a:rPr>
              <a:t>可燃性の溶剤は、必要な量のみを小出しにして使用する。</a:t>
            </a:r>
            <a:r>
              <a:rPr lang="ja-JP" altLang="ja-JP" sz="2000" smtClean="0"/>
              <a:t>これらの量の大小が事故の拡大、避難の可否の決定的因子になることが多い。</a:t>
            </a:r>
          </a:p>
          <a:p>
            <a:r>
              <a:rPr lang="ja-JP" altLang="ja-JP" sz="2000" smtClean="0">
                <a:solidFill>
                  <a:srgbClr val="C00000"/>
                </a:solidFill>
              </a:rPr>
              <a:t>熱源の近くに可燃性の物質を置かない。</a:t>
            </a:r>
          </a:p>
          <a:p>
            <a:r>
              <a:rPr lang="ja-JP" altLang="ja-JP" sz="2000" smtClean="0"/>
              <a:t>廃棄物、廃液はルールに従い、適切に分類して排出すること。</a:t>
            </a:r>
          </a:p>
          <a:p>
            <a:r>
              <a:rPr lang="ja-JP" altLang="ja-JP" sz="2000" smtClean="0"/>
              <a:t>喫煙は定められた場所でのみ行う。</a:t>
            </a:r>
          </a:p>
          <a:p>
            <a:pPr eaLnBrk="1" hangingPunct="1">
              <a:lnSpc>
                <a:spcPct val="90000"/>
              </a:lnSpc>
            </a:pPr>
            <a:endParaRPr lang="ja-JP" altLang="en-US" sz="2000" smtClean="0"/>
          </a:p>
        </p:txBody>
      </p:sp>
      <p:sp>
        <p:nvSpPr>
          <p:cNvPr id="5" name="横巻き 4"/>
          <p:cNvSpPr/>
          <p:nvPr/>
        </p:nvSpPr>
        <p:spPr>
          <a:xfrm>
            <a:off x="7019925" y="188913"/>
            <a:ext cx="1873250" cy="5762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5</a:t>
            </a:r>
            <a:r>
              <a:rPr lang="ja-JP" altLang="en-US" sz="1200" b="1" dirty="0">
                <a:latin typeface="+mj-ea"/>
                <a:ea typeface="+mj-ea"/>
              </a:rPr>
              <a:t>頁</a:t>
            </a:r>
          </a:p>
        </p:txBody>
      </p:sp>
      <p:sp>
        <p:nvSpPr>
          <p:cNvPr id="57349"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29</a:t>
            </a:r>
            <a:r>
              <a:rPr kumimoji="0" lang="ja-JP" altLang="en-US" sz="1200" smtClean="0"/>
              <a:t>年度安全衛生教育テキスト</a:t>
            </a:r>
            <a:endParaRPr kumimoji="0" lang="en-US" altLang="ja-JP" sz="120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ja-JP" altLang="en-US" smtClean="0"/>
              <a:t>緊急時の対応 </a:t>
            </a:r>
          </a:p>
        </p:txBody>
      </p:sp>
      <p:sp>
        <p:nvSpPr>
          <p:cNvPr id="5" name="横巻き 4"/>
          <p:cNvSpPr/>
          <p:nvPr/>
        </p:nvSpPr>
        <p:spPr>
          <a:xfrm>
            <a:off x="7019925" y="188913"/>
            <a:ext cx="1873250" cy="5762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5</a:t>
            </a:r>
            <a:r>
              <a:rPr lang="ja-JP" altLang="en-US" sz="1200" b="1" dirty="0">
                <a:latin typeface="+mj-ea"/>
                <a:ea typeface="+mj-ea"/>
              </a:rPr>
              <a:t>頁</a:t>
            </a:r>
          </a:p>
        </p:txBody>
      </p:sp>
      <p:sp>
        <p:nvSpPr>
          <p:cNvPr id="59396" name="正方形/長方形 5"/>
          <p:cNvSpPr>
            <a:spLocks noChangeArrowheads="1"/>
          </p:cNvSpPr>
          <p:nvPr/>
        </p:nvSpPr>
        <p:spPr bwMode="auto">
          <a:xfrm>
            <a:off x="539750" y="1412875"/>
            <a:ext cx="7993063"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r>
              <a:rPr lang="ja-JP" altLang="en-US" sz="2800" u="sng">
                <a:solidFill>
                  <a:srgbClr val="C00000"/>
                </a:solidFill>
              </a:rPr>
              <a:t>緊急時の対応の基本</a:t>
            </a:r>
            <a:endParaRPr lang="en-US" altLang="ja-JP" sz="2800" u="sng">
              <a:solidFill>
                <a:srgbClr val="C00000"/>
              </a:solidFill>
            </a:endParaRPr>
          </a:p>
          <a:p>
            <a:pPr eaLnBrk="1" hangingPunct="1">
              <a:spcBef>
                <a:spcPct val="0"/>
              </a:spcBef>
              <a:buClrTx/>
              <a:buFontTx/>
              <a:buNone/>
            </a:pPr>
            <a:endParaRPr lang="en-US" altLang="ja-JP" sz="1000"/>
          </a:p>
          <a:p>
            <a:pPr eaLnBrk="1" hangingPunct="1">
              <a:spcBef>
                <a:spcPct val="0"/>
              </a:spcBef>
              <a:buClrTx/>
              <a:buFontTx/>
              <a:buNone/>
            </a:pPr>
            <a:r>
              <a:rPr lang="ja-JP" altLang="ja-JP" sz="2000"/>
              <a:t>災害発生時には、まずは</a:t>
            </a:r>
            <a:r>
              <a:rPr lang="ja-JP" altLang="ja-JP" sz="2000">
                <a:solidFill>
                  <a:srgbClr val="C00000"/>
                </a:solidFill>
              </a:rPr>
              <a:t>「身の安全を確保すること」</a:t>
            </a:r>
            <a:r>
              <a:rPr lang="ja-JP" altLang="ja-JP" sz="2000"/>
              <a:t>を最優先として災害に応じた適切な行動をとること</a:t>
            </a:r>
            <a:r>
              <a:rPr lang="ja-JP" altLang="en-US" sz="2000"/>
              <a:t>。</a:t>
            </a:r>
          </a:p>
        </p:txBody>
      </p:sp>
      <p:sp>
        <p:nvSpPr>
          <p:cNvPr id="59397" name="Rectangle 5"/>
          <p:cNvSpPr>
            <a:spLocks noChangeArrowheads="1"/>
          </p:cNvSpPr>
          <p:nvPr/>
        </p:nvSpPr>
        <p:spPr bwMode="auto">
          <a:xfrm>
            <a:off x="1116013" y="2852738"/>
            <a:ext cx="2376487" cy="5048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r>
              <a:rPr lang="ja-JP" altLang="en-US" sz="2400">
                <a:solidFill>
                  <a:srgbClr val="C00000"/>
                </a:solidFill>
                <a:latin typeface="ＭＳ ゴシック" panose="020B0609070205080204" pitchFamily="49" charset="-128"/>
              </a:rPr>
              <a:t>身の安全を確保</a:t>
            </a:r>
            <a:endParaRPr lang="ja-JP" altLang="ja-JP" sz="2400">
              <a:solidFill>
                <a:srgbClr val="C00000"/>
              </a:solidFill>
            </a:endParaRPr>
          </a:p>
        </p:txBody>
      </p:sp>
      <p:sp>
        <p:nvSpPr>
          <p:cNvPr id="59398" name="Rectangle 6"/>
          <p:cNvSpPr>
            <a:spLocks noChangeArrowheads="1"/>
          </p:cNvSpPr>
          <p:nvPr/>
        </p:nvSpPr>
        <p:spPr bwMode="auto">
          <a:xfrm>
            <a:off x="1116013" y="4868863"/>
            <a:ext cx="863600" cy="5048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lgn="just" eaLnBrk="1" hangingPunct="1">
              <a:spcBef>
                <a:spcPct val="0"/>
              </a:spcBef>
              <a:buClrTx/>
              <a:buFontTx/>
              <a:buNone/>
            </a:pPr>
            <a:r>
              <a:rPr lang="ja-JP" altLang="en-US" sz="2400">
                <a:solidFill>
                  <a:srgbClr val="C00000"/>
                </a:solidFill>
                <a:latin typeface="ＭＳ ゴシック" panose="020B0609070205080204" pitchFamily="49" charset="-128"/>
              </a:rPr>
              <a:t>通報</a:t>
            </a:r>
            <a:endParaRPr lang="ja-JP" altLang="ja-JP" sz="2400">
              <a:solidFill>
                <a:srgbClr val="C00000"/>
              </a:solidFill>
            </a:endParaRPr>
          </a:p>
        </p:txBody>
      </p:sp>
      <p:sp>
        <p:nvSpPr>
          <p:cNvPr id="59399" name="Rectangle 7"/>
          <p:cNvSpPr>
            <a:spLocks noChangeArrowheads="1"/>
          </p:cNvSpPr>
          <p:nvPr/>
        </p:nvSpPr>
        <p:spPr bwMode="auto">
          <a:xfrm>
            <a:off x="1116013" y="3860800"/>
            <a:ext cx="3600450" cy="5048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lgn="just" eaLnBrk="1" hangingPunct="1">
              <a:spcBef>
                <a:spcPct val="0"/>
              </a:spcBef>
              <a:buClrTx/>
              <a:buFontTx/>
              <a:buNone/>
            </a:pPr>
            <a:r>
              <a:rPr lang="ja-JP" altLang="en-US" sz="2400">
                <a:solidFill>
                  <a:srgbClr val="C00000"/>
                </a:solidFill>
                <a:latin typeface="ＭＳ ゴシック" panose="020B0609070205080204" pitchFamily="49" charset="-128"/>
              </a:rPr>
              <a:t>対処（消火、救助、避難）</a:t>
            </a:r>
            <a:endParaRPr lang="ja-JP" altLang="ja-JP" sz="2400">
              <a:solidFill>
                <a:srgbClr val="C00000"/>
              </a:solidFill>
            </a:endParaRPr>
          </a:p>
        </p:txBody>
      </p:sp>
      <p:sp>
        <p:nvSpPr>
          <p:cNvPr id="11" name="下矢印 10"/>
          <p:cNvSpPr/>
          <p:nvPr/>
        </p:nvSpPr>
        <p:spPr>
          <a:xfrm>
            <a:off x="1476375" y="3429000"/>
            <a:ext cx="484188" cy="3603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2" name="下矢印 11"/>
          <p:cNvSpPr/>
          <p:nvPr/>
        </p:nvSpPr>
        <p:spPr>
          <a:xfrm>
            <a:off x="1476375" y="4437063"/>
            <a:ext cx="484188" cy="3603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59402"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29</a:t>
            </a:r>
            <a:r>
              <a:rPr kumimoji="0" lang="ja-JP" altLang="en-US" sz="1200" smtClean="0"/>
              <a:t>年度安全衛生教育テキスト</a:t>
            </a:r>
            <a:endParaRPr kumimoji="0" lang="en-US" altLang="ja-JP" sz="120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ja-JP" altLang="en-US" smtClean="0"/>
              <a:t>火災発生時の対応　その１</a:t>
            </a:r>
          </a:p>
        </p:txBody>
      </p:sp>
      <p:sp>
        <p:nvSpPr>
          <p:cNvPr id="61443" name="Rectangle 3"/>
          <p:cNvSpPr>
            <a:spLocks noGrp="1" noChangeArrowheads="1"/>
          </p:cNvSpPr>
          <p:nvPr>
            <p:ph type="body" idx="1"/>
          </p:nvPr>
        </p:nvSpPr>
        <p:spPr>
          <a:xfrm>
            <a:off x="228600" y="1341438"/>
            <a:ext cx="8721725" cy="4911725"/>
          </a:xfrm>
        </p:spPr>
        <p:txBody>
          <a:bodyPr/>
          <a:lstStyle/>
          <a:p>
            <a:pPr>
              <a:buFont typeface="Wingdings" panose="05000000000000000000" pitchFamily="2" charset="2"/>
              <a:buNone/>
            </a:pPr>
            <a:r>
              <a:rPr lang="en-US" altLang="ja-JP" sz="2000" smtClean="0"/>
              <a:t>[</a:t>
            </a:r>
            <a:r>
              <a:rPr lang="ja-JP" altLang="ja-JP" sz="2000" smtClean="0"/>
              <a:t>初期行動</a:t>
            </a:r>
            <a:r>
              <a:rPr lang="en-US" altLang="ja-JP" sz="2000" smtClean="0"/>
              <a:t>]</a:t>
            </a:r>
            <a:endParaRPr lang="ja-JP" altLang="ja-JP" sz="2000" smtClean="0"/>
          </a:p>
          <a:p>
            <a:r>
              <a:rPr lang="ja-JP" altLang="ja-JP" sz="2000" smtClean="0"/>
              <a:t>まずは</a:t>
            </a:r>
            <a:r>
              <a:rPr lang="ja-JP" altLang="ja-JP" sz="2000" smtClean="0">
                <a:solidFill>
                  <a:srgbClr val="C00000"/>
                </a:solidFill>
              </a:rPr>
              <a:t>大声で「火事だ」と周囲に知らせ</a:t>
            </a:r>
            <a:r>
              <a:rPr lang="ja-JP" altLang="ja-JP" sz="2000" smtClean="0"/>
              <a:t>、近傍の非常ベルを鳴らし</a:t>
            </a:r>
            <a:r>
              <a:rPr lang="en-US" altLang="ja-JP" sz="2000" smtClean="0"/>
              <a:t>119</a:t>
            </a:r>
            <a:r>
              <a:rPr lang="ja-JP" altLang="ja-JP" sz="2000" smtClean="0"/>
              <a:t>番通報を行うと同時に防災センターに連絡する。</a:t>
            </a:r>
            <a:endParaRPr lang="en-US" altLang="ja-JP" sz="2000" smtClean="0"/>
          </a:p>
          <a:p>
            <a:pPr>
              <a:buFont typeface="Wingdings" panose="05000000000000000000" pitchFamily="2" charset="2"/>
              <a:buNone/>
            </a:pPr>
            <a:r>
              <a:rPr lang="en-US" altLang="ja-JP" sz="2000" smtClean="0"/>
              <a:t>※	</a:t>
            </a:r>
            <a:r>
              <a:rPr lang="ja-JP" altLang="ja-JP" sz="2000" smtClean="0"/>
              <a:t>非常ベルを作動することにより、安田講堂警備室および防災センターに通報され警備員が駆け付ける体制となっている。</a:t>
            </a:r>
          </a:p>
          <a:p>
            <a:pPr>
              <a:buFont typeface="Wingdings" panose="05000000000000000000" pitchFamily="2" charset="2"/>
              <a:buNone/>
            </a:pPr>
            <a:r>
              <a:rPr lang="en-US" altLang="ja-JP" sz="2000" smtClean="0"/>
              <a:t>[</a:t>
            </a:r>
            <a:r>
              <a:rPr lang="ja-JP" altLang="ja-JP" sz="2000" smtClean="0"/>
              <a:t>避難</a:t>
            </a:r>
            <a:r>
              <a:rPr lang="en-US" altLang="ja-JP" sz="2000" smtClean="0"/>
              <a:t>]</a:t>
            </a:r>
            <a:endParaRPr lang="ja-JP" altLang="ja-JP" sz="2000" smtClean="0"/>
          </a:p>
          <a:p>
            <a:r>
              <a:rPr lang="ja-JP" altLang="ja-JP" sz="2000" smtClean="0"/>
              <a:t>館内放送を使い在館者全員および隣接する建物に指定された避難場所へ避難を指示する。</a:t>
            </a:r>
          </a:p>
          <a:p>
            <a:r>
              <a:rPr lang="ja-JP" altLang="ja-JP" sz="2000" smtClean="0"/>
              <a:t>理学系研究科・理学部</a:t>
            </a:r>
            <a:r>
              <a:rPr lang="ja-JP" altLang="en-US" sz="2000" smtClean="0"/>
              <a:t>等</a:t>
            </a:r>
            <a:r>
              <a:rPr lang="ja-JP" altLang="ja-JP" sz="2000" smtClean="0"/>
              <a:t>（本郷・浅野地区）指定避難場所</a:t>
            </a:r>
            <a:r>
              <a:rPr lang="ja-JP" altLang="en-US" sz="2000" smtClean="0"/>
              <a:t>に避難する。</a:t>
            </a:r>
            <a:endParaRPr lang="en-US" altLang="ja-JP" sz="2000" smtClean="0"/>
          </a:p>
          <a:p>
            <a:pPr>
              <a:buFont typeface="Wingdings" panose="05000000000000000000" pitchFamily="2" charset="2"/>
              <a:buNone/>
            </a:pPr>
            <a:r>
              <a:rPr lang="en-US" altLang="ja-JP" sz="2000" smtClean="0"/>
              <a:t>	</a:t>
            </a:r>
            <a:r>
              <a:rPr lang="ja-JP" altLang="en-US" sz="2000" smtClean="0">
                <a:solidFill>
                  <a:srgbClr val="C00000"/>
                </a:solidFill>
              </a:rPr>
              <a:t> （参照：安全マニュアル</a:t>
            </a:r>
            <a:r>
              <a:rPr lang="en-US" altLang="ja-JP" sz="2000" smtClean="0">
                <a:solidFill>
                  <a:srgbClr val="C00000"/>
                </a:solidFill>
              </a:rPr>
              <a:t>25</a:t>
            </a:r>
            <a:r>
              <a:rPr lang="ja-JP" altLang="en-US" sz="2000" smtClean="0">
                <a:solidFill>
                  <a:srgbClr val="C00000"/>
                </a:solidFill>
              </a:rPr>
              <a:t>頁） </a:t>
            </a:r>
            <a:r>
              <a:rPr lang="ja-JP" altLang="ja-JP" sz="2000" smtClean="0"/>
              <a:t>（平成</a:t>
            </a:r>
            <a:r>
              <a:rPr lang="en-US" altLang="ja-JP" sz="2000" smtClean="0"/>
              <a:t>27</a:t>
            </a:r>
            <a:r>
              <a:rPr lang="ja-JP" altLang="ja-JP" sz="2000" smtClean="0"/>
              <a:t>年</a:t>
            </a:r>
            <a:r>
              <a:rPr lang="en-US" altLang="ja-JP" sz="2000" smtClean="0"/>
              <a:t>4</a:t>
            </a:r>
            <a:r>
              <a:rPr lang="ja-JP" altLang="ja-JP" sz="2000" smtClean="0"/>
              <a:t>月</a:t>
            </a:r>
            <a:r>
              <a:rPr lang="en-US" altLang="ja-JP" sz="2000" smtClean="0"/>
              <a:t>1</a:t>
            </a:r>
            <a:r>
              <a:rPr lang="ja-JP" altLang="ja-JP" sz="2000" smtClean="0"/>
              <a:t>日現在）</a:t>
            </a:r>
          </a:p>
          <a:p>
            <a:pPr>
              <a:buFont typeface="Wingdings" panose="05000000000000000000" pitchFamily="2" charset="2"/>
              <a:buNone/>
            </a:pPr>
            <a:r>
              <a:rPr lang="en-US" altLang="ja-JP" sz="2000" smtClean="0"/>
              <a:t>[</a:t>
            </a:r>
            <a:r>
              <a:rPr lang="ja-JP" altLang="ja-JP" sz="2000" smtClean="0"/>
              <a:t>安否確認</a:t>
            </a:r>
            <a:r>
              <a:rPr lang="en-US" altLang="ja-JP" sz="2000" smtClean="0"/>
              <a:t>]</a:t>
            </a:r>
            <a:endParaRPr lang="ja-JP" altLang="ja-JP" sz="2000" smtClean="0"/>
          </a:p>
          <a:p>
            <a:r>
              <a:rPr lang="ja-JP" altLang="ja-JP" sz="2000" smtClean="0"/>
              <a:t>建物（号館）担当者の指示に従う。</a:t>
            </a:r>
          </a:p>
          <a:p>
            <a:r>
              <a:rPr lang="ja-JP" altLang="ja-JP" sz="2000" smtClean="0"/>
              <a:t>原則、安否確認は号館（又は専攻）研究室単位で行う。</a:t>
            </a:r>
          </a:p>
          <a:p>
            <a:r>
              <a:rPr lang="ja-JP" altLang="ja-JP" sz="2000" smtClean="0"/>
              <a:t>教職員は、速やかに同じ研究室等の教職員、学生の安否を確認する。</a:t>
            </a:r>
          </a:p>
          <a:p>
            <a:pPr eaLnBrk="1" hangingPunct="1"/>
            <a:endParaRPr lang="ja-JP" altLang="en-US" sz="2000" smtClean="0"/>
          </a:p>
        </p:txBody>
      </p:sp>
      <p:sp>
        <p:nvSpPr>
          <p:cNvPr id="5" name="横巻き 4"/>
          <p:cNvSpPr/>
          <p:nvPr/>
        </p:nvSpPr>
        <p:spPr>
          <a:xfrm>
            <a:off x="7019925" y="188913"/>
            <a:ext cx="1873250" cy="5762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6</a:t>
            </a:r>
            <a:r>
              <a:rPr lang="ja-JP" altLang="en-US" sz="1200" b="1" dirty="0">
                <a:latin typeface="+mj-ea"/>
                <a:ea typeface="+mj-ea"/>
              </a:rPr>
              <a:t>頁</a:t>
            </a:r>
          </a:p>
        </p:txBody>
      </p:sp>
      <p:sp>
        <p:nvSpPr>
          <p:cNvPr id="61445"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29</a:t>
            </a:r>
            <a:r>
              <a:rPr kumimoji="0" lang="ja-JP" altLang="en-US" sz="1200" smtClean="0"/>
              <a:t>年度安全衛生教育テキスト</a:t>
            </a:r>
            <a:endParaRPr kumimoji="0" lang="en-US" altLang="ja-JP" sz="120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図 37" descr="図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403350" y="260350"/>
            <a:ext cx="5907088" cy="646113"/>
          </a:xfrm>
          <a:noFill/>
        </p:spPr>
      </p:pic>
      <p:pic>
        <p:nvPicPr>
          <p:cNvPr id="63491" name="図 60" descr="図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7763" y="1196975"/>
            <a:ext cx="1839912"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図 63" descr="図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5038" y="1196975"/>
            <a:ext cx="1817687"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図 68" descr="図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5963" y="1196975"/>
            <a:ext cx="1749425"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図 99" descr="図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84663" y="906463"/>
            <a:ext cx="18256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5" name="図 35" descr="図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36725" y="2276475"/>
            <a:ext cx="51387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6" name="図 38" descr="図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43213" y="3860800"/>
            <a:ext cx="49117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7" name="Picture 10" descr="図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19250" y="3860800"/>
            <a:ext cx="1182688"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8" name="図 99" descr="図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84663" y="1987550"/>
            <a:ext cx="182562"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9" name="図 99" descr="図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84663" y="3571875"/>
            <a:ext cx="182562"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0" name="Picture 15" descr="\\srv-fs01.adm.u-tokyo.ac.jp\home\8924190397\マイ ドキュメント\My Pictures\図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43213" y="4868863"/>
            <a:ext cx="4897437"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横巻き 14"/>
          <p:cNvSpPr/>
          <p:nvPr/>
        </p:nvSpPr>
        <p:spPr>
          <a:xfrm>
            <a:off x="7019925" y="188913"/>
            <a:ext cx="1873250" cy="5762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6</a:t>
            </a:r>
            <a:r>
              <a:rPr lang="ja-JP" altLang="en-US" sz="1200" b="1" dirty="0">
                <a:latin typeface="+mj-ea"/>
                <a:ea typeface="+mj-ea"/>
              </a:rPr>
              <a:t>頁</a:t>
            </a:r>
          </a:p>
        </p:txBody>
      </p:sp>
      <p:sp>
        <p:nvSpPr>
          <p:cNvPr id="63502" name="フッター プレースホルダ 4"/>
          <p:cNvSpPr>
            <a:spLocks noGrp="1"/>
          </p:cNvSpPr>
          <p:nvPr>
            <p:ph type="ftr" sz="quarter" idx="11"/>
          </p:nvPr>
        </p:nvSpPr>
        <p:spPr>
          <a:xfrm>
            <a:off x="3124200" y="6381750"/>
            <a:ext cx="2895600" cy="339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0" lang="ja-JP" altLang="en-US" sz="1200" smtClean="0">
                <a:latin typeface="Verdana" panose="020B0604030504040204" pitchFamily="34" charset="0"/>
              </a:rPr>
              <a:t>平成</a:t>
            </a:r>
            <a:r>
              <a:rPr kumimoji="0" lang="en-US" altLang="ja-JP" sz="1200" smtClean="0">
                <a:latin typeface="Verdana" panose="020B0604030504040204" pitchFamily="34" charset="0"/>
              </a:rPr>
              <a:t>29</a:t>
            </a:r>
            <a:r>
              <a:rPr kumimoji="0" lang="ja-JP" altLang="en-US" sz="1200" smtClean="0">
                <a:latin typeface="Verdana" panose="020B0604030504040204" pitchFamily="34" charset="0"/>
              </a:rPr>
              <a:t>年度安全衛生教育テキスト</a:t>
            </a:r>
            <a:endParaRPr kumimoji="0" lang="en-US" altLang="ja-JP" sz="1200" smtClean="0">
              <a:latin typeface="Verdana" panose="020B060403050404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ja-JP" altLang="en-US" smtClean="0"/>
              <a:t>目的</a:t>
            </a:r>
          </a:p>
        </p:txBody>
      </p:sp>
      <p:sp>
        <p:nvSpPr>
          <p:cNvPr id="10243" name="Text Box 4"/>
          <p:cNvSpPr txBox="1">
            <a:spLocks noChangeArrowheads="1"/>
          </p:cNvSpPr>
          <p:nvPr/>
        </p:nvSpPr>
        <p:spPr bwMode="auto">
          <a:xfrm>
            <a:off x="395288" y="1619250"/>
            <a:ext cx="84582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r>
              <a:rPr lang="ja-JP" altLang="ja-JP" sz="2800"/>
              <a:t>この安全マニュアルは、理学系研究科・理学部</a:t>
            </a:r>
            <a:r>
              <a:rPr lang="ja-JP" altLang="en-US" sz="2800"/>
              <a:t>等</a:t>
            </a:r>
            <a:r>
              <a:rPr lang="ja-JP" altLang="ja-JP" sz="2800"/>
              <a:t>における全ての教育・研究活動を</a:t>
            </a:r>
            <a:r>
              <a:rPr lang="ja-JP" altLang="ja-JP" sz="2800">
                <a:solidFill>
                  <a:srgbClr val="C00000"/>
                </a:solidFill>
              </a:rPr>
              <a:t>安全かつ円滑</a:t>
            </a:r>
            <a:r>
              <a:rPr lang="ja-JP" altLang="ja-JP" sz="2800"/>
              <a:t>に遂行するために、教職員・学生問わず全ての構成員が取るべき行動規範を示したものである。これは、事故及び災害等の発生を未然に防止、または減災し、</a:t>
            </a:r>
            <a:r>
              <a:rPr lang="ja-JP" altLang="ja-JP" sz="2800">
                <a:solidFill>
                  <a:srgbClr val="C00000"/>
                </a:solidFill>
              </a:rPr>
              <a:t>健康を維持</a:t>
            </a:r>
            <a:r>
              <a:rPr lang="ja-JP" altLang="ja-JP" sz="2800"/>
              <a:t>するために、</a:t>
            </a:r>
            <a:r>
              <a:rPr lang="ja-JP" altLang="ja-JP" sz="2800">
                <a:solidFill>
                  <a:srgbClr val="C00000"/>
                </a:solidFill>
              </a:rPr>
              <a:t>労働安全衛生法、消防法、毒物及び劇物取締法、放射線関連法規</a:t>
            </a:r>
            <a:r>
              <a:rPr lang="ja-JP" altLang="ja-JP" sz="2800"/>
              <a:t>等を遵守するよう定められている。特に管理する立場にある者に対しては、その任務を明確にしたものである。</a:t>
            </a:r>
          </a:p>
        </p:txBody>
      </p:sp>
      <p:sp>
        <p:nvSpPr>
          <p:cNvPr id="6" name="横巻き 5"/>
          <p:cNvSpPr/>
          <p:nvPr/>
        </p:nvSpPr>
        <p:spPr>
          <a:xfrm>
            <a:off x="7019925" y="188913"/>
            <a:ext cx="1873250" cy="5762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1</a:t>
            </a:r>
            <a:r>
              <a:rPr lang="ja-JP" altLang="en-US" sz="1200" b="1" dirty="0">
                <a:latin typeface="+mj-ea"/>
                <a:ea typeface="+mj-ea"/>
              </a:rPr>
              <a:t>頁</a:t>
            </a:r>
          </a:p>
        </p:txBody>
      </p:sp>
      <p:sp>
        <p:nvSpPr>
          <p:cNvPr id="10245"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29</a:t>
            </a:r>
            <a:r>
              <a:rPr kumimoji="0" lang="ja-JP" altLang="en-US" sz="1200" smtClean="0"/>
              <a:t>年度安全衛生教育テキスト</a:t>
            </a:r>
            <a:endParaRPr kumimoji="0" lang="en-US" altLang="ja-JP" sz="120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539750" y="260350"/>
            <a:ext cx="8389938" cy="747713"/>
          </a:xfrm>
        </p:spPr>
        <p:txBody>
          <a:bodyPr/>
          <a:lstStyle/>
          <a:p>
            <a:pPr eaLnBrk="1" hangingPunct="1"/>
            <a:r>
              <a:rPr lang="ja-JP" altLang="en-US" sz="3400" smtClean="0"/>
              <a:t>爆発発生時の対応</a:t>
            </a:r>
          </a:p>
        </p:txBody>
      </p:sp>
      <p:sp useBgFill="1">
        <p:nvSpPr>
          <p:cNvPr id="65539" name="Rectangle 3"/>
          <p:cNvSpPr>
            <a:spLocks noGrp="1" noChangeArrowheads="1"/>
          </p:cNvSpPr>
          <p:nvPr>
            <p:ph type="body" idx="1"/>
          </p:nvPr>
        </p:nvSpPr>
        <p:spPr>
          <a:xfrm>
            <a:off x="422275" y="1557338"/>
            <a:ext cx="8326438" cy="3743325"/>
          </a:xfrm>
        </p:spPr>
        <p:txBody>
          <a:bodyPr/>
          <a:lstStyle/>
          <a:p>
            <a:pPr eaLnBrk="1" hangingPunct="1">
              <a:lnSpc>
                <a:spcPct val="90000"/>
              </a:lnSpc>
              <a:buFont typeface="Wingdings" panose="05000000000000000000" pitchFamily="2" charset="2"/>
              <a:buNone/>
            </a:pPr>
            <a:r>
              <a:rPr lang="ja-JP" altLang="en-US" sz="2600" b="1" u="sng" smtClean="0">
                <a:solidFill>
                  <a:srgbClr val="0000CC"/>
                </a:solidFill>
              </a:rPr>
              <a:t>爆発時の対応</a:t>
            </a:r>
          </a:p>
          <a:p>
            <a:pPr eaLnBrk="1" hangingPunct="1">
              <a:lnSpc>
                <a:spcPct val="90000"/>
              </a:lnSpc>
            </a:pPr>
            <a:r>
              <a:rPr lang="ja-JP" altLang="en-US" sz="2600" smtClean="0"/>
              <a:t>周囲を確認し、負傷者がいれば救護する。</a:t>
            </a:r>
            <a:endParaRPr lang="en-US" altLang="ja-JP" sz="2600" smtClean="0"/>
          </a:p>
          <a:p>
            <a:pPr eaLnBrk="1" hangingPunct="1">
              <a:lnSpc>
                <a:spcPct val="90000"/>
              </a:lnSpc>
            </a:pPr>
            <a:r>
              <a:rPr lang="ja-JP" altLang="en-US" sz="2600" smtClean="0">
                <a:solidFill>
                  <a:srgbClr val="C00000"/>
                </a:solidFill>
              </a:rPr>
              <a:t>防災センターおよび消防署へ通報</a:t>
            </a:r>
            <a:r>
              <a:rPr lang="ja-JP" altLang="en-US" sz="2600" smtClean="0"/>
              <a:t>する。</a:t>
            </a:r>
          </a:p>
          <a:p>
            <a:pPr eaLnBrk="1" hangingPunct="1">
              <a:lnSpc>
                <a:spcPct val="90000"/>
              </a:lnSpc>
            </a:pPr>
            <a:r>
              <a:rPr lang="ja-JP" altLang="en-US" sz="2600" smtClean="0"/>
              <a:t>爆発を起こした装置を直ちに危険のない状態にする。それが困難で引続き爆発のおそれがあるときは、速やかに避難する。</a:t>
            </a:r>
          </a:p>
          <a:p>
            <a:pPr eaLnBrk="1" hangingPunct="1">
              <a:lnSpc>
                <a:spcPct val="90000"/>
              </a:lnSpc>
            </a:pPr>
            <a:r>
              <a:rPr lang="ja-JP" altLang="en-US" sz="2600" smtClean="0"/>
              <a:t>爆風、飛散物により、付近で２次的な事故が起こるおそれがあるので、爆発した装置だけでなく、付近も忘れずに点検する。 </a:t>
            </a:r>
          </a:p>
        </p:txBody>
      </p:sp>
      <p:sp>
        <p:nvSpPr>
          <p:cNvPr id="5" name="横巻き 4"/>
          <p:cNvSpPr/>
          <p:nvPr/>
        </p:nvSpPr>
        <p:spPr>
          <a:xfrm>
            <a:off x="7019925" y="188913"/>
            <a:ext cx="1873250" cy="5762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7</a:t>
            </a:r>
            <a:r>
              <a:rPr lang="ja-JP" altLang="en-US" sz="1200" b="1" dirty="0">
                <a:latin typeface="+mj-ea"/>
                <a:ea typeface="+mj-ea"/>
              </a:rPr>
              <a:t>頁</a:t>
            </a:r>
          </a:p>
        </p:txBody>
      </p:sp>
      <p:sp>
        <p:nvSpPr>
          <p:cNvPr id="65541"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29</a:t>
            </a:r>
            <a:r>
              <a:rPr kumimoji="0" lang="ja-JP" altLang="en-US" sz="1200" smtClean="0"/>
              <a:t>年度安全衛生教育テキスト</a:t>
            </a:r>
            <a:endParaRPr kumimoji="0" lang="en-US" altLang="ja-JP" sz="120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539750" y="260350"/>
            <a:ext cx="8389938" cy="747713"/>
          </a:xfrm>
        </p:spPr>
        <p:txBody>
          <a:bodyPr/>
          <a:lstStyle/>
          <a:p>
            <a:pPr eaLnBrk="1" hangingPunct="1"/>
            <a:r>
              <a:rPr lang="ja-JP" altLang="en-US" sz="3400" smtClean="0"/>
              <a:t>薬品漏洩時の対応</a:t>
            </a:r>
          </a:p>
        </p:txBody>
      </p:sp>
      <p:sp useBgFill="1">
        <p:nvSpPr>
          <p:cNvPr id="67587" name="Rectangle 3"/>
          <p:cNvSpPr>
            <a:spLocks noGrp="1" noChangeArrowheads="1"/>
          </p:cNvSpPr>
          <p:nvPr>
            <p:ph type="body" idx="1"/>
          </p:nvPr>
        </p:nvSpPr>
        <p:spPr>
          <a:xfrm>
            <a:off x="468313" y="1485900"/>
            <a:ext cx="8326437" cy="3887788"/>
          </a:xfrm>
        </p:spPr>
        <p:txBody>
          <a:bodyPr/>
          <a:lstStyle/>
          <a:p>
            <a:pPr eaLnBrk="1" hangingPunct="1">
              <a:lnSpc>
                <a:spcPct val="90000"/>
              </a:lnSpc>
              <a:spcBef>
                <a:spcPct val="50000"/>
              </a:spcBef>
              <a:buFont typeface="Wingdings" panose="05000000000000000000" pitchFamily="2" charset="2"/>
              <a:buNone/>
            </a:pPr>
            <a:r>
              <a:rPr lang="ja-JP" altLang="en-US" sz="2600" u="sng" smtClean="0">
                <a:solidFill>
                  <a:srgbClr val="0000CC"/>
                </a:solidFill>
              </a:rPr>
              <a:t>薬品漏洩時の対応</a:t>
            </a:r>
            <a:endParaRPr lang="ja-JP" altLang="en-US" sz="2600" smtClean="0">
              <a:solidFill>
                <a:srgbClr val="0000CC"/>
              </a:solidFill>
            </a:endParaRPr>
          </a:p>
          <a:p>
            <a:pPr eaLnBrk="1" hangingPunct="1">
              <a:lnSpc>
                <a:spcPct val="90000"/>
              </a:lnSpc>
            </a:pPr>
            <a:r>
              <a:rPr lang="ja-JP" altLang="en-US" sz="2600" smtClean="0"/>
              <a:t>有害性が高いときはすぐ避難。可能ならば漏洩を止め拡散を防ぐ。</a:t>
            </a:r>
          </a:p>
          <a:p>
            <a:pPr eaLnBrk="1" hangingPunct="1">
              <a:lnSpc>
                <a:spcPct val="90000"/>
              </a:lnSpc>
            </a:pPr>
            <a:r>
              <a:rPr lang="ja-JP" altLang="en-US" sz="2600" smtClean="0"/>
              <a:t>毒性ガスが漏洩した場合は、周囲に伝達し、状況によっては全館避難する。</a:t>
            </a:r>
            <a:endParaRPr lang="en-US" altLang="ja-JP" sz="2600" smtClean="0"/>
          </a:p>
          <a:p>
            <a:pPr eaLnBrk="1" hangingPunct="1">
              <a:lnSpc>
                <a:spcPct val="90000"/>
              </a:lnSpc>
            </a:pPr>
            <a:r>
              <a:rPr lang="ja-JP" altLang="en-US" sz="2600" smtClean="0"/>
              <a:t>酸を大量に下水道に流出させた場合には、下水道局に直接連絡する。</a:t>
            </a:r>
            <a:r>
              <a:rPr lang="ja-JP" altLang="en-US" sz="2800" smtClean="0">
                <a:solidFill>
                  <a:srgbClr val="C00000"/>
                </a:solidFill>
              </a:rPr>
              <a:t> </a:t>
            </a:r>
            <a:r>
              <a:rPr lang="ja-JP" altLang="en-US" sz="2000" smtClean="0">
                <a:solidFill>
                  <a:srgbClr val="C00000"/>
                </a:solidFill>
              </a:rPr>
              <a:t>（参照：安全マニュアル裏表紙） </a:t>
            </a:r>
            <a:endParaRPr lang="en-US" altLang="ja-JP" sz="2000" smtClean="0"/>
          </a:p>
          <a:p>
            <a:pPr eaLnBrk="1" hangingPunct="1">
              <a:lnSpc>
                <a:spcPct val="90000"/>
              </a:lnSpc>
            </a:pPr>
            <a:r>
              <a:rPr lang="ja-JP" altLang="en-US" sz="2600" smtClean="0"/>
              <a:t>いずれの場合も直ちに</a:t>
            </a:r>
            <a:r>
              <a:rPr lang="ja-JP" altLang="en-US" sz="2600" smtClean="0">
                <a:solidFill>
                  <a:schemeClr val="accent2"/>
                </a:solidFill>
              </a:rPr>
              <a:t>防災センター</a:t>
            </a:r>
            <a:r>
              <a:rPr lang="ja-JP" altLang="en-US" sz="2600" smtClean="0"/>
              <a:t>へ通報する。 </a:t>
            </a:r>
          </a:p>
        </p:txBody>
      </p:sp>
      <p:sp>
        <p:nvSpPr>
          <p:cNvPr id="5" name="横巻き 4"/>
          <p:cNvSpPr/>
          <p:nvPr/>
        </p:nvSpPr>
        <p:spPr>
          <a:xfrm>
            <a:off x="7019925" y="188913"/>
            <a:ext cx="1873250" cy="5762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7</a:t>
            </a:r>
            <a:r>
              <a:rPr lang="ja-JP" altLang="en-US" sz="1200" b="1" dirty="0">
                <a:latin typeface="+mj-ea"/>
                <a:ea typeface="+mj-ea"/>
              </a:rPr>
              <a:t>頁</a:t>
            </a:r>
          </a:p>
        </p:txBody>
      </p:sp>
      <p:sp>
        <p:nvSpPr>
          <p:cNvPr id="67589"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29</a:t>
            </a:r>
            <a:r>
              <a:rPr kumimoji="0" lang="ja-JP" altLang="en-US" sz="1200" smtClean="0"/>
              <a:t>年度安全衛生教育テキスト</a:t>
            </a:r>
            <a:endParaRPr kumimoji="0" lang="en-US" altLang="ja-JP" sz="120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ja-JP" altLang="en-US" smtClean="0"/>
              <a:t>地震発生時の対応　その１</a:t>
            </a:r>
          </a:p>
        </p:txBody>
      </p:sp>
      <p:sp>
        <p:nvSpPr>
          <p:cNvPr id="69635" name="コンテンツ プレースホルダ 4"/>
          <p:cNvSpPr>
            <a:spLocks noGrp="1"/>
          </p:cNvSpPr>
          <p:nvPr>
            <p:ph idx="1"/>
          </p:nvPr>
        </p:nvSpPr>
        <p:spPr>
          <a:xfrm>
            <a:off x="566738" y="1341438"/>
            <a:ext cx="8181975" cy="4391025"/>
          </a:xfrm>
        </p:spPr>
        <p:txBody>
          <a:bodyPr/>
          <a:lstStyle/>
          <a:p>
            <a:pPr>
              <a:buFont typeface="Wingdings" panose="05000000000000000000" pitchFamily="2" charset="2"/>
              <a:buNone/>
            </a:pPr>
            <a:r>
              <a:rPr lang="en-US" altLang="ja-JP" sz="2000" smtClean="0"/>
              <a:t>[</a:t>
            </a:r>
            <a:r>
              <a:rPr lang="ja-JP" altLang="ja-JP" sz="2000" smtClean="0"/>
              <a:t>初期行動</a:t>
            </a:r>
            <a:r>
              <a:rPr lang="en-US" altLang="ja-JP" sz="2000" smtClean="0"/>
              <a:t>]</a:t>
            </a:r>
            <a:endParaRPr lang="ja-JP" altLang="ja-JP" sz="2000" smtClean="0"/>
          </a:p>
          <a:p>
            <a:r>
              <a:rPr lang="ja-JP" altLang="ja-JP" sz="2000" smtClean="0"/>
              <a:t>周囲の状況に応じて、あわてずに、まず身の安全を確保する。緊急地震速報を受信した場合は、次のような行動をとり減災に努める。</a:t>
            </a:r>
          </a:p>
          <a:p>
            <a:pPr>
              <a:buFont typeface="Wingdings" panose="05000000000000000000" pitchFamily="2" charset="2"/>
              <a:buNone/>
            </a:pPr>
            <a:endParaRPr lang="ja-JP" altLang="ja-JP" sz="2000" smtClean="0"/>
          </a:p>
          <a:p>
            <a:pPr>
              <a:buFont typeface="Wingdings" panose="05000000000000000000" pitchFamily="2" charset="2"/>
              <a:buNone/>
            </a:pPr>
            <a:endParaRPr lang="en-US" altLang="ja-JP" sz="2000" smtClean="0"/>
          </a:p>
          <a:p>
            <a:pPr>
              <a:buFont typeface="Wingdings" panose="05000000000000000000" pitchFamily="2" charset="2"/>
              <a:buNone/>
            </a:pPr>
            <a:r>
              <a:rPr lang="en-US" altLang="ja-JP" sz="2000" smtClean="0"/>
              <a:t>[</a:t>
            </a:r>
            <a:r>
              <a:rPr lang="ja-JP" altLang="ja-JP" sz="2000" smtClean="0"/>
              <a:t>避難</a:t>
            </a:r>
            <a:r>
              <a:rPr lang="en-US" altLang="ja-JP" sz="2000" smtClean="0"/>
              <a:t>]</a:t>
            </a:r>
            <a:endParaRPr lang="ja-JP" altLang="ja-JP" sz="2000" smtClean="0"/>
          </a:p>
          <a:p>
            <a:r>
              <a:rPr lang="ja-JP" altLang="ja-JP" sz="2000" smtClean="0"/>
              <a:t>地震発生時においては、</a:t>
            </a:r>
            <a:r>
              <a:rPr lang="ja-JP" altLang="ja-JP" sz="2000" smtClean="0">
                <a:solidFill>
                  <a:srgbClr val="C00000"/>
                </a:solidFill>
              </a:rPr>
              <a:t>揺れが収まるまで安全確保に努め</a:t>
            </a:r>
            <a:r>
              <a:rPr lang="ja-JP" altLang="ja-JP" sz="2000" smtClean="0"/>
              <a:t>、また、建物の構造や階によって揺れの程度が異なることから、号館単位で建物外に避難するかどうかを教職員が判断し、</a:t>
            </a:r>
            <a:r>
              <a:rPr lang="ja-JP" altLang="ja-JP" sz="2000" smtClean="0">
                <a:solidFill>
                  <a:srgbClr val="C00000"/>
                </a:solidFill>
              </a:rPr>
              <a:t>安全な場所に避難する。</a:t>
            </a:r>
            <a:r>
              <a:rPr lang="ja-JP" altLang="ja-JP" sz="2000" smtClean="0"/>
              <a:t>危険を感じれば指示を待つ必要は無い。</a:t>
            </a:r>
            <a:endParaRPr lang="en-US" altLang="ja-JP" sz="2000" smtClean="0"/>
          </a:p>
          <a:p>
            <a:r>
              <a:rPr lang="ja-JP" altLang="ja-JP" sz="2000" smtClean="0"/>
              <a:t>理学系研究科・理学部</a:t>
            </a:r>
            <a:r>
              <a:rPr lang="ja-JP" altLang="en-US" sz="2000" smtClean="0"/>
              <a:t>等</a:t>
            </a:r>
            <a:r>
              <a:rPr lang="ja-JP" altLang="ja-JP" sz="2000" smtClean="0"/>
              <a:t>（本郷・浅野地区）指定避難場所</a:t>
            </a:r>
            <a:r>
              <a:rPr lang="ja-JP" altLang="en-US" sz="2000" smtClean="0"/>
              <a:t>に避難する。</a:t>
            </a:r>
            <a:endParaRPr lang="en-US" altLang="ja-JP" sz="2000" smtClean="0"/>
          </a:p>
          <a:p>
            <a:pPr>
              <a:buFont typeface="Wingdings" panose="05000000000000000000" pitchFamily="2" charset="2"/>
              <a:buNone/>
            </a:pPr>
            <a:r>
              <a:rPr lang="en-US" altLang="ja-JP" sz="2000" smtClean="0"/>
              <a:t>	</a:t>
            </a:r>
            <a:r>
              <a:rPr lang="ja-JP" altLang="en-US" sz="2000" smtClean="0">
                <a:solidFill>
                  <a:srgbClr val="C00000"/>
                </a:solidFill>
              </a:rPr>
              <a:t> （参照：安全マニュアル</a:t>
            </a:r>
            <a:r>
              <a:rPr lang="en-US" altLang="ja-JP" sz="2000" smtClean="0">
                <a:solidFill>
                  <a:srgbClr val="C00000"/>
                </a:solidFill>
              </a:rPr>
              <a:t>25</a:t>
            </a:r>
            <a:r>
              <a:rPr lang="ja-JP" altLang="en-US" sz="2000" smtClean="0">
                <a:solidFill>
                  <a:srgbClr val="C00000"/>
                </a:solidFill>
              </a:rPr>
              <a:t>頁） </a:t>
            </a:r>
            <a:r>
              <a:rPr lang="ja-JP" altLang="ja-JP" sz="2000" smtClean="0"/>
              <a:t>（平成</a:t>
            </a:r>
            <a:r>
              <a:rPr lang="en-US" altLang="ja-JP" sz="2000" smtClean="0"/>
              <a:t>28</a:t>
            </a:r>
            <a:r>
              <a:rPr lang="ja-JP" altLang="ja-JP" sz="2000" smtClean="0"/>
              <a:t>年</a:t>
            </a:r>
            <a:r>
              <a:rPr lang="en-US" altLang="ja-JP" sz="2000" smtClean="0"/>
              <a:t>4</a:t>
            </a:r>
            <a:r>
              <a:rPr lang="ja-JP" altLang="ja-JP" sz="2000" smtClean="0"/>
              <a:t>月</a:t>
            </a:r>
            <a:r>
              <a:rPr lang="en-US" altLang="ja-JP" sz="2000" smtClean="0"/>
              <a:t>1</a:t>
            </a:r>
            <a:r>
              <a:rPr lang="ja-JP" altLang="ja-JP" sz="2000" smtClean="0"/>
              <a:t>日現在）</a:t>
            </a:r>
          </a:p>
          <a:p>
            <a:pPr>
              <a:buFont typeface="Wingdings" panose="05000000000000000000" pitchFamily="2" charset="2"/>
              <a:buNone/>
            </a:pPr>
            <a:endParaRPr lang="en-US" altLang="ja-JP" sz="2000" smtClean="0"/>
          </a:p>
          <a:p>
            <a:pPr>
              <a:buFont typeface="Wingdings" panose="05000000000000000000" pitchFamily="2" charset="2"/>
              <a:buNone/>
            </a:pPr>
            <a:r>
              <a:rPr lang="en-US" altLang="ja-JP" sz="2000" smtClean="0"/>
              <a:t> </a:t>
            </a:r>
            <a:endParaRPr lang="ja-JP" altLang="ja-JP" sz="2000" smtClean="0"/>
          </a:p>
          <a:p>
            <a:endParaRPr lang="ja-JP" altLang="en-US" sz="2000" smtClean="0"/>
          </a:p>
        </p:txBody>
      </p:sp>
      <p:sp>
        <p:nvSpPr>
          <p:cNvPr id="6" name="正方形/長方形 5"/>
          <p:cNvSpPr/>
          <p:nvPr/>
        </p:nvSpPr>
        <p:spPr>
          <a:xfrm>
            <a:off x="1042988" y="2420938"/>
            <a:ext cx="7129462"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ja-JP" sz="1600" b="1" dirty="0">
                <a:solidFill>
                  <a:schemeClr val="tx1"/>
                </a:solidFill>
              </a:rPr>
              <a:t>①火を消す</a:t>
            </a:r>
            <a:r>
              <a:rPr lang="ja-JP" altLang="en-US" sz="1600" b="1" dirty="0">
                <a:solidFill>
                  <a:schemeClr val="tx1"/>
                </a:solidFill>
              </a:rPr>
              <a:t>　</a:t>
            </a:r>
            <a:r>
              <a:rPr lang="ja-JP" altLang="ja-JP" sz="1600" b="1" dirty="0">
                <a:solidFill>
                  <a:schemeClr val="tx1"/>
                </a:solidFill>
              </a:rPr>
              <a:t>　②転倒物や飛散物から身を守る　</a:t>
            </a:r>
            <a:r>
              <a:rPr lang="ja-JP" altLang="en-US" sz="1600" b="1" dirty="0">
                <a:solidFill>
                  <a:schemeClr val="tx1"/>
                </a:solidFill>
              </a:rPr>
              <a:t>　</a:t>
            </a:r>
            <a:r>
              <a:rPr lang="ja-JP" altLang="ja-JP" sz="1600" b="1" dirty="0">
                <a:solidFill>
                  <a:schemeClr val="tx1"/>
                </a:solidFill>
              </a:rPr>
              <a:t>③薬品の蓋をしめる　</a:t>
            </a:r>
            <a:r>
              <a:rPr lang="ja-JP" altLang="en-US" sz="1600" b="1" dirty="0">
                <a:solidFill>
                  <a:schemeClr val="tx1"/>
                </a:solidFill>
              </a:rPr>
              <a:t>　　　　　</a:t>
            </a:r>
            <a:r>
              <a:rPr lang="ja-JP" altLang="ja-JP" sz="1600" b="1" dirty="0">
                <a:solidFill>
                  <a:schemeClr val="tx1"/>
                </a:solidFill>
              </a:rPr>
              <a:t>④ヘルメット等で頭を防護し揺れに備える　</a:t>
            </a:r>
            <a:r>
              <a:rPr lang="ja-JP" altLang="en-US" sz="1600" b="1" dirty="0">
                <a:solidFill>
                  <a:schemeClr val="tx1"/>
                </a:solidFill>
              </a:rPr>
              <a:t>　</a:t>
            </a:r>
            <a:r>
              <a:rPr lang="ja-JP" altLang="ja-JP" sz="1600" b="1" dirty="0">
                <a:solidFill>
                  <a:schemeClr val="tx1"/>
                </a:solidFill>
              </a:rPr>
              <a:t>⑤ドアを開放し避難経路を確保する</a:t>
            </a:r>
            <a:endParaRPr lang="ja-JP" altLang="en-US" sz="1600" b="1" dirty="0">
              <a:solidFill>
                <a:schemeClr val="tx1"/>
              </a:solidFill>
            </a:endParaRPr>
          </a:p>
        </p:txBody>
      </p:sp>
      <p:sp>
        <p:nvSpPr>
          <p:cNvPr id="7" name="横巻き 6"/>
          <p:cNvSpPr/>
          <p:nvPr/>
        </p:nvSpPr>
        <p:spPr>
          <a:xfrm>
            <a:off x="7019925" y="188913"/>
            <a:ext cx="1873250" cy="5762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7</a:t>
            </a:r>
            <a:r>
              <a:rPr lang="ja-JP" altLang="en-US" sz="1200" b="1" dirty="0">
                <a:latin typeface="+mj-ea"/>
                <a:ea typeface="+mj-ea"/>
              </a:rPr>
              <a:t>頁</a:t>
            </a:r>
          </a:p>
        </p:txBody>
      </p:sp>
      <p:sp>
        <p:nvSpPr>
          <p:cNvPr id="69638"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29</a:t>
            </a:r>
            <a:r>
              <a:rPr kumimoji="0" lang="ja-JP" altLang="en-US" sz="1200" smtClean="0"/>
              <a:t>年度安全衛生教育テキスト</a:t>
            </a:r>
            <a:endParaRPr kumimoji="0" lang="en-US" altLang="ja-JP" sz="120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ja-JP" altLang="en-US" smtClean="0"/>
              <a:t>地震発生時の対応　その２</a:t>
            </a:r>
          </a:p>
        </p:txBody>
      </p:sp>
      <p:sp>
        <p:nvSpPr>
          <p:cNvPr id="71683" name="コンテンツ プレースホルダ 4"/>
          <p:cNvSpPr>
            <a:spLocks noGrp="1"/>
          </p:cNvSpPr>
          <p:nvPr>
            <p:ph idx="1"/>
          </p:nvPr>
        </p:nvSpPr>
        <p:spPr>
          <a:xfrm>
            <a:off x="395288" y="1341438"/>
            <a:ext cx="8569325" cy="4391025"/>
          </a:xfrm>
        </p:spPr>
        <p:txBody>
          <a:bodyPr/>
          <a:lstStyle/>
          <a:p>
            <a:pPr>
              <a:buFont typeface="Wingdings" panose="05000000000000000000" pitchFamily="2" charset="2"/>
              <a:buNone/>
            </a:pPr>
            <a:r>
              <a:rPr lang="en-US" altLang="ja-JP" sz="2000" smtClean="0"/>
              <a:t>[</a:t>
            </a:r>
            <a:r>
              <a:rPr lang="ja-JP" altLang="ja-JP" sz="2000" smtClean="0"/>
              <a:t>安否確認</a:t>
            </a:r>
            <a:r>
              <a:rPr lang="en-US" altLang="ja-JP" sz="2000" smtClean="0"/>
              <a:t>]</a:t>
            </a:r>
            <a:endParaRPr lang="ja-JP" altLang="ja-JP" sz="2000" smtClean="0"/>
          </a:p>
          <a:p>
            <a:r>
              <a:rPr lang="ja-JP" altLang="ja-JP" sz="2000" smtClean="0">
                <a:solidFill>
                  <a:srgbClr val="C00000"/>
                </a:solidFill>
              </a:rPr>
              <a:t>号館担当者の指示に従う。</a:t>
            </a:r>
          </a:p>
          <a:p>
            <a:r>
              <a:rPr lang="ja-JP" altLang="ja-JP" sz="2000" smtClean="0"/>
              <a:t>原則、安否確認は専攻ごとに取りまとめ号館長に報告する。</a:t>
            </a:r>
          </a:p>
          <a:p>
            <a:r>
              <a:rPr lang="ja-JP" altLang="ja-JP" sz="2000" smtClean="0"/>
              <a:t>教職員は、速やかに同じ研究室等の教職員、学生の安否を確認する。</a:t>
            </a:r>
          </a:p>
          <a:p>
            <a:r>
              <a:rPr lang="ja-JP" altLang="ja-JP" sz="2000" smtClean="0"/>
              <a:t>学生は、大きな揺れがあった場合、研究室等の教職員に安否を連絡する。</a:t>
            </a:r>
          </a:p>
          <a:p>
            <a:r>
              <a:rPr lang="ja-JP" altLang="ja-JP" sz="2000" smtClean="0"/>
              <a:t>学生は安否を連絡後、避難先にて待機する。連絡した避難先の変更や友人の安否などの情報が入ったときは、あらためて研究室などの教職員に連絡する。</a:t>
            </a:r>
          </a:p>
          <a:p>
            <a:r>
              <a:rPr lang="ja-JP" altLang="ja-JP" sz="2000" smtClean="0"/>
              <a:t>勝手にキャンパス内を移動しない。</a:t>
            </a:r>
          </a:p>
          <a:p>
            <a:pPr>
              <a:buFont typeface="Wingdings" panose="05000000000000000000" pitchFamily="2" charset="2"/>
              <a:buNone/>
            </a:pPr>
            <a:endParaRPr lang="en-US" altLang="ja-JP" sz="2000" smtClean="0"/>
          </a:p>
          <a:p>
            <a:pPr>
              <a:buFont typeface="Wingdings" panose="05000000000000000000" pitchFamily="2" charset="2"/>
              <a:buNone/>
            </a:pPr>
            <a:r>
              <a:rPr lang="en-US" altLang="ja-JP" sz="2000" smtClean="0"/>
              <a:t>[</a:t>
            </a:r>
            <a:r>
              <a:rPr lang="ja-JP" altLang="ja-JP" sz="2000" smtClean="0"/>
              <a:t>避難解除</a:t>
            </a:r>
            <a:r>
              <a:rPr lang="en-US" altLang="ja-JP" sz="2000" smtClean="0"/>
              <a:t>]</a:t>
            </a:r>
            <a:endParaRPr lang="ja-JP" altLang="ja-JP" sz="2000" smtClean="0"/>
          </a:p>
          <a:p>
            <a:r>
              <a:rPr lang="ja-JP" altLang="ja-JP" sz="2000" smtClean="0"/>
              <a:t>避難解除（建物内に戻る）は、学内応急危険度判定士の判断に従う。</a:t>
            </a:r>
            <a:endParaRPr lang="en-US" altLang="ja-JP" sz="2000" smtClean="0"/>
          </a:p>
          <a:p>
            <a:pPr>
              <a:buFont typeface="Wingdings" panose="05000000000000000000" pitchFamily="2" charset="2"/>
              <a:buNone/>
            </a:pPr>
            <a:r>
              <a:rPr lang="en-US" altLang="ja-JP" sz="2000" smtClean="0"/>
              <a:t> </a:t>
            </a:r>
            <a:endParaRPr lang="ja-JP" altLang="ja-JP" sz="2000" smtClean="0"/>
          </a:p>
          <a:p>
            <a:endParaRPr lang="ja-JP" altLang="en-US" sz="2000" smtClean="0"/>
          </a:p>
        </p:txBody>
      </p:sp>
      <p:sp>
        <p:nvSpPr>
          <p:cNvPr id="7" name="横巻き 6"/>
          <p:cNvSpPr/>
          <p:nvPr/>
        </p:nvSpPr>
        <p:spPr>
          <a:xfrm>
            <a:off x="7019925" y="188913"/>
            <a:ext cx="1873250" cy="5762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7</a:t>
            </a:r>
            <a:r>
              <a:rPr lang="ja-JP" altLang="en-US" sz="1200" b="1" dirty="0" err="1">
                <a:latin typeface="+mj-ea"/>
                <a:ea typeface="+mj-ea"/>
              </a:rPr>
              <a:t>，</a:t>
            </a:r>
            <a:r>
              <a:rPr lang="en-US" altLang="ja-JP" sz="1200" b="1" dirty="0">
                <a:latin typeface="+mj-ea"/>
                <a:ea typeface="+mj-ea"/>
              </a:rPr>
              <a:t>8</a:t>
            </a:r>
            <a:r>
              <a:rPr lang="ja-JP" altLang="en-US" sz="1200" b="1" dirty="0">
                <a:latin typeface="+mj-ea"/>
                <a:ea typeface="+mj-ea"/>
              </a:rPr>
              <a:t>頁</a:t>
            </a:r>
          </a:p>
        </p:txBody>
      </p:sp>
      <p:sp>
        <p:nvSpPr>
          <p:cNvPr id="71685"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29</a:t>
            </a:r>
            <a:r>
              <a:rPr kumimoji="0" lang="ja-JP" altLang="en-US" sz="1200" smtClean="0"/>
              <a:t>年度安全衛生教育テキスト</a:t>
            </a:r>
            <a:endParaRPr kumimoji="0" lang="en-US" altLang="ja-JP" sz="120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図 99" descr="図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4663" y="692150"/>
            <a:ext cx="182562"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1" name="Picture 10" descr="図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6825" y="3789363"/>
            <a:ext cx="1319213"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2" name="図 99" descr="図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4663" y="1628775"/>
            <a:ext cx="182562"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図 99" descr="図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4663" y="2852738"/>
            <a:ext cx="182562"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4" name="図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188913"/>
            <a:ext cx="5459412"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横巻き 15"/>
          <p:cNvSpPr/>
          <p:nvPr/>
        </p:nvSpPr>
        <p:spPr>
          <a:xfrm>
            <a:off x="7019925" y="188913"/>
            <a:ext cx="1873250" cy="5762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8</a:t>
            </a:r>
            <a:r>
              <a:rPr lang="ja-JP" altLang="en-US" sz="1200" b="1" dirty="0">
                <a:latin typeface="+mj-ea"/>
                <a:ea typeface="+mj-ea"/>
              </a:rPr>
              <a:t>頁</a:t>
            </a:r>
          </a:p>
        </p:txBody>
      </p:sp>
      <p:pic>
        <p:nvPicPr>
          <p:cNvPr id="73736" name="図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1913" y="981075"/>
            <a:ext cx="18065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7" name="図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32188" y="977900"/>
            <a:ext cx="1760537"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8"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11825" y="981075"/>
            <a:ext cx="166846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9" name="図 45" descr="図1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28863" y="1844675"/>
            <a:ext cx="4259262"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0" name="図 14" descr="図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65400" y="3068638"/>
            <a:ext cx="38068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1" name="図 17" descr="図1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35250" y="3789363"/>
            <a:ext cx="37369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2" name="Picture 9" descr="図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627313" y="4470400"/>
            <a:ext cx="3736975"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3" name="図 99" descr="図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4663" y="3573463"/>
            <a:ext cx="182562"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44" name="フッター プレースホルダ 4"/>
          <p:cNvSpPr>
            <a:spLocks noGrp="1"/>
          </p:cNvSpPr>
          <p:nvPr>
            <p:ph type="ftr" sz="quarter" idx="11"/>
          </p:nvPr>
        </p:nvSpPr>
        <p:spPr>
          <a:xfrm>
            <a:off x="3124200" y="6381750"/>
            <a:ext cx="2895600" cy="339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0" lang="ja-JP" altLang="en-US" sz="1200" smtClean="0">
                <a:latin typeface="Verdana" panose="020B0604030504040204" pitchFamily="34" charset="0"/>
              </a:rPr>
              <a:t>平成</a:t>
            </a:r>
            <a:r>
              <a:rPr kumimoji="0" lang="en-US" altLang="ja-JP" sz="1200" smtClean="0">
                <a:latin typeface="Verdana" panose="020B0604030504040204" pitchFamily="34" charset="0"/>
              </a:rPr>
              <a:t>29</a:t>
            </a:r>
            <a:r>
              <a:rPr kumimoji="0" lang="ja-JP" altLang="en-US" sz="1200" smtClean="0">
                <a:latin typeface="Verdana" panose="020B0604030504040204" pitchFamily="34" charset="0"/>
              </a:rPr>
              <a:t>年度安全衛生教育テキスト</a:t>
            </a:r>
            <a:endParaRPr kumimoji="0" lang="en-US" altLang="ja-JP" sz="1200" smtClean="0">
              <a:latin typeface="Verdana" panose="020B0604030504040204"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ja-JP" altLang="en-US" smtClean="0"/>
              <a:t>緊急地震速報</a:t>
            </a:r>
          </a:p>
        </p:txBody>
      </p:sp>
      <p:sp>
        <p:nvSpPr>
          <p:cNvPr id="7" name="横巻き 6"/>
          <p:cNvSpPr/>
          <p:nvPr/>
        </p:nvSpPr>
        <p:spPr>
          <a:xfrm>
            <a:off x="7019925" y="188913"/>
            <a:ext cx="1873250" cy="5762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9</a:t>
            </a:r>
            <a:r>
              <a:rPr lang="ja-JP" altLang="en-US" sz="1200" b="1" dirty="0">
                <a:latin typeface="+mj-ea"/>
                <a:ea typeface="+mj-ea"/>
              </a:rPr>
              <a:t>頁</a:t>
            </a:r>
          </a:p>
        </p:txBody>
      </p:sp>
      <p:sp>
        <p:nvSpPr>
          <p:cNvPr id="6" name="コンテンツ プレースホルダ 4"/>
          <p:cNvSpPr txBox="1">
            <a:spLocks/>
          </p:cNvSpPr>
          <p:nvPr/>
        </p:nvSpPr>
        <p:spPr bwMode="auto">
          <a:xfrm>
            <a:off x="395288" y="1341438"/>
            <a:ext cx="8424862" cy="4895850"/>
          </a:xfrm>
          <a:prstGeom prst="rect">
            <a:avLst/>
          </a:prstGeom>
          <a:noFill/>
          <a:ln w="9525">
            <a:noFill/>
            <a:miter lim="800000"/>
            <a:headEnd/>
            <a:tailEnd/>
          </a:ln>
        </p:spPr>
        <p:txBody>
          <a:bodyPr/>
          <a:lstStyle/>
          <a:p>
            <a:pPr marL="469900" indent="-469900">
              <a:spcBef>
                <a:spcPct val="20000"/>
              </a:spcBef>
              <a:buClr>
                <a:schemeClr val="accent2"/>
              </a:buClr>
              <a:buFont typeface="Wingdings" pitchFamily="2" charset="2"/>
              <a:buNone/>
              <a:defRPr/>
            </a:pPr>
            <a:r>
              <a:rPr lang="en-US" altLang="ja-JP" sz="2000" kern="0" dirty="0">
                <a:solidFill>
                  <a:srgbClr val="C00000"/>
                </a:solidFill>
                <a:latin typeface="+mn-lt"/>
                <a:ea typeface="+mn-ea"/>
              </a:rPr>
              <a:t>[</a:t>
            </a:r>
            <a:r>
              <a:rPr lang="ja-JP" altLang="en-US" sz="2000" kern="0" dirty="0">
                <a:solidFill>
                  <a:srgbClr val="C00000"/>
                </a:solidFill>
                <a:latin typeface="+mn-lt"/>
                <a:ea typeface="+mn-ea"/>
              </a:rPr>
              <a:t>緊急地震速報</a:t>
            </a:r>
            <a:r>
              <a:rPr lang="en-US" altLang="ja-JP" sz="2000" kern="0" dirty="0">
                <a:solidFill>
                  <a:srgbClr val="C00000"/>
                </a:solidFill>
                <a:latin typeface="+mn-lt"/>
                <a:ea typeface="+mn-ea"/>
              </a:rPr>
              <a:t>]</a:t>
            </a:r>
          </a:p>
          <a:p>
            <a:pPr marL="469900" indent="-469900">
              <a:spcBef>
                <a:spcPct val="20000"/>
              </a:spcBef>
              <a:buClr>
                <a:schemeClr val="accent2"/>
              </a:buClr>
              <a:defRPr/>
            </a:pPr>
            <a:r>
              <a:rPr lang="ja-JP" altLang="ja-JP" sz="2000" dirty="0"/>
              <a:t>地震の発生及びその規模を素早く感知し、地震による</a:t>
            </a:r>
            <a:r>
              <a:rPr lang="ja-JP" altLang="en-US" sz="2000" dirty="0"/>
              <a:t>強い揺れ</a:t>
            </a:r>
            <a:r>
              <a:rPr lang="ja-JP" altLang="ja-JP" sz="2000" dirty="0"/>
              <a:t>が始まる</a:t>
            </a:r>
            <a:endParaRPr lang="en-US" altLang="ja-JP" sz="2000" dirty="0"/>
          </a:p>
          <a:p>
            <a:pPr marL="469900" indent="-469900">
              <a:spcBef>
                <a:spcPct val="20000"/>
              </a:spcBef>
              <a:buClr>
                <a:schemeClr val="accent2"/>
              </a:buClr>
              <a:defRPr/>
            </a:pPr>
            <a:r>
              <a:rPr lang="ja-JP" altLang="ja-JP" sz="2000" dirty="0"/>
              <a:t>数秒から数十秒前に強い揺れが来ることを知らせる。</a:t>
            </a:r>
            <a:endParaRPr lang="en-US" altLang="ja-JP" sz="2000" dirty="0"/>
          </a:p>
          <a:p>
            <a:pPr marL="469900" indent="-469900">
              <a:spcBef>
                <a:spcPct val="20000"/>
              </a:spcBef>
              <a:buClr>
                <a:schemeClr val="accent2"/>
              </a:buClr>
              <a:defRPr/>
            </a:pPr>
            <a:r>
              <a:rPr lang="en-US" altLang="ja-JP" sz="2000" dirty="0">
                <a:solidFill>
                  <a:srgbClr val="C00000"/>
                </a:solidFill>
              </a:rPr>
              <a:t>[</a:t>
            </a:r>
            <a:r>
              <a:rPr lang="ja-JP" altLang="en-US" sz="2000" dirty="0">
                <a:solidFill>
                  <a:srgbClr val="C00000"/>
                </a:solidFill>
              </a:rPr>
              <a:t>放送内容</a:t>
            </a:r>
            <a:r>
              <a:rPr lang="en-US" altLang="ja-JP" sz="2000" dirty="0">
                <a:solidFill>
                  <a:srgbClr val="C00000"/>
                </a:solidFill>
              </a:rPr>
              <a:t>]</a:t>
            </a:r>
          </a:p>
          <a:p>
            <a:pPr marL="469900" indent="-469900">
              <a:spcBef>
                <a:spcPct val="20000"/>
              </a:spcBef>
              <a:buClr>
                <a:schemeClr val="accent2"/>
              </a:buClr>
              <a:defRPr/>
            </a:pPr>
            <a:r>
              <a:rPr lang="ja-JP" altLang="ja-JP" sz="2000" dirty="0"/>
              <a:t>「到達予測時刻」</a:t>
            </a:r>
            <a:r>
              <a:rPr lang="ja-JP" altLang="en-US" sz="2000" dirty="0"/>
              <a:t>、</a:t>
            </a:r>
            <a:r>
              <a:rPr lang="ja-JP" altLang="ja-JP" sz="2000" dirty="0"/>
              <a:t>「予測最大震度」</a:t>
            </a:r>
            <a:endParaRPr lang="en-US" altLang="ja-JP" sz="2000" dirty="0"/>
          </a:p>
          <a:p>
            <a:pPr marL="469900" indent="-469900">
              <a:spcBef>
                <a:spcPct val="20000"/>
              </a:spcBef>
              <a:buClr>
                <a:schemeClr val="accent2"/>
              </a:buClr>
              <a:defRPr/>
            </a:pPr>
            <a:r>
              <a:rPr lang="ja-JP" altLang="ja-JP" sz="2000" dirty="0"/>
              <a:t>（例）</a:t>
            </a:r>
            <a:r>
              <a:rPr lang="ja-JP" altLang="en-US" sz="2000" dirty="0"/>
              <a:t>「</a:t>
            </a:r>
            <a:r>
              <a:rPr lang="en-US" altLang="ja-JP" sz="2000" dirty="0"/>
              <a:t>NHK</a:t>
            </a:r>
            <a:r>
              <a:rPr lang="ja-JP" altLang="en-US" sz="2000" dirty="0"/>
              <a:t>音（２回）」→「緊急地震速報（</a:t>
            </a:r>
            <a:r>
              <a:rPr lang="en-US" altLang="ja-JP" sz="2000" dirty="0"/>
              <a:t>Earthquake early warning</a:t>
            </a:r>
            <a:r>
              <a:rPr lang="ja-JP" altLang="en-US" sz="2000" dirty="0"/>
              <a:t>）」</a:t>
            </a:r>
            <a:endParaRPr lang="en-US" altLang="ja-JP" sz="2000" dirty="0"/>
          </a:p>
          <a:p>
            <a:pPr marL="469900" indent="-469900">
              <a:spcBef>
                <a:spcPct val="20000"/>
              </a:spcBef>
              <a:buClr>
                <a:schemeClr val="accent2"/>
              </a:buClr>
              <a:defRPr/>
            </a:pPr>
            <a:r>
              <a:rPr lang="en-US" altLang="ja-JP" sz="2000" dirty="0"/>
              <a:t>     </a:t>
            </a:r>
            <a:r>
              <a:rPr lang="ja-JP" altLang="en-US" sz="2000" dirty="0"/>
              <a:t>→「大地震です」→「予測震度は６弱」→「安全な場所で身を守ってください（</a:t>
            </a:r>
            <a:r>
              <a:rPr lang="en-US" altLang="ja-JP" sz="2000" dirty="0"/>
              <a:t>Protect yourself in a safe place</a:t>
            </a:r>
            <a:r>
              <a:rPr lang="ja-JP" altLang="en-US" sz="2000" dirty="0"/>
              <a:t>）」→「あと５秒（</a:t>
            </a:r>
            <a:r>
              <a:rPr lang="en-US" altLang="ja-JP" sz="2000" dirty="0"/>
              <a:t>In 5 seconds</a:t>
            </a:r>
            <a:r>
              <a:rPr lang="ja-JP" altLang="en-US" sz="2000" dirty="0"/>
              <a:t>）」→「安全な場所で身を守ってください（</a:t>
            </a:r>
            <a:r>
              <a:rPr lang="en-US" altLang="ja-JP" sz="2000" dirty="0"/>
              <a:t>Protect yourself in a safe place</a:t>
            </a:r>
            <a:r>
              <a:rPr lang="ja-JP" altLang="en-US" sz="2000" dirty="0"/>
              <a:t>）」→「揺れが収まるまで、安全な場所で身を守ってください</a:t>
            </a:r>
            <a:endParaRPr lang="en-US" altLang="ja-JP" sz="2000" dirty="0"/>
          </a:p>
          <a:p>
            <a:pPr marL="469900" indent="-469900">
              <a:spcBef>
                <a:spcPct val="20000"/>
              </a:spcBef>
              <a:buClr>
                <a:schemeClr val="accent2"/>
              </a:buClr>
              <a:defRPr/>
            </a:pPr>
            <a:r>
              <a:rPr lang="en-US" altLang="ja-JP" sz="2000" dirty="0"/>
              <a:t>     </a:t>
            </a:r>
            <a:r>
              <a:rPr lang="ja-JP" altLang="en-US" sz="2000" dirty="0"/>
              <a:t>（</a:t>
            </a:r>
            <a:r>
              <a:rPr lang="en-US" altLang="ja-JP" sz="2000" dirty="0"/>
              <a:t>Protect yourself in a safe place until the shaking stops</a:t>
            </a:r>
            <a:r>
              <a:rPr lang="ja-JP" altLang="en-US" sz="2000" dirty="0"/>
              <a:t>）」 </a:t>
            </a:r>
            <a:endParaRPr lang="en-US" altLang="ja-JP" sz="2000" dirty="0"/>
          </a:p>
          <a:p>
            <a:pPr marL="469900" indent="-469900">
              <a:spcBef>
                <a:spcPct val="20000"/>
              </a:spcBef>
              <a:buClr>
                <a:schemeClr val="accent2"/>
              </a:buClr>
              <a:defRPr/>
            </a:pPr>
            <a:r>
              <a:rPr lang="en-US" altLang="ja-JP" sz="2000" dirty="0">
                <a:solidFill>
                  <a:srgbClr val="C00000"/>
                </a:solidFill>
              </a:rPr>
              <a:t>[</a:t>
            </a:r>
            <a:r>
              <a:rPr lang="ja-JP" altLang="en-US" sz="2000" dirty="0">
                <a:solidFill>
                  <a:srgbClr val="C00000"/>
                </a:solidFill>
              </a:rPr>
              <a:t>放送開始推定震度</a:t>
            </a:r>
            <a:r>
              <a:rPr lang="en-US" altLang="ja-JP" sz="2000" dirty="0">
                <a:solidFill>
                  <a:srgbClr val="C00000"/>
                </a:solidFill>
              </a:rPr>
              <a:t>]</a:t>
            </a:r>
          </a:p>
          <a:p>
            <a:pPr eaLnBrk="1" hangingPunct="1">
              <a:defRPr/>
            </a:pPr>
            <a:r>
              <a:rPr lang="ja-JP" altLang="en-US" sz="2000" dirty="0"/>
              <a:t>・受信地点の推定計測震度が４</a:t>
            </a:r>
            <a:r>
              <a:rPr lang="en-US" altLang="ja-JP" sz="2000" dirty="0"/>
              <a:t>.</a:t>
            </a:r>
            <a:r>
              <a:rPr lang="ja-JP" altLang="en-US" sz="2000" dirty="0"/>
              <a:t>０以上の場合</a:t>
            </a:r>
            <a:endParaRPr lang="en-US" altLang="ja-JP" sz="2000" dirty="0"/>
          </a:p>
          <a:p>
            <a:pPr eaLnBrk="1" hangingPunct="1">
              <a:defRPr/>
            </a:pPr>
            <a:r>
              <a:rPr lang="ja-JP" altLang="en-US" sz="2000" dirty="0"/>
              <a:t>・震源のマグニチュードが７</a:t>
            </a:r>
            <a:r>
              <a:rPr lang="en-US" altLang="ja-JP" sz="2000" dirty="0"/>
              <a:t>.</a:t>
            </a:r>
            <a:r>
              <a:rPr lang="ja-JP" altLang="en-US" sz="2000" dirty="0"/>
              <a:t>９以上の場合</a:t>
            </a:r>
            <a:endParaRPr lang="ja-JP" altLang="ja-JP" sz="2000" dirty="0"/>
          </a:p>
        </p:txBody>
      </p:sp>
      <p:sp>
        <p:nvSpPr>
          <p:cNvPr id="75781"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29</a:t>
            </a:r>
            <a:r>
              <a:rPr kumimoji="0" lang="ja-JP" altLang="en-US" sz="1200" smtClean="0"/>
              <a:t>年度安全衛生教育テキスト</a:t>
            </a:r>
            <a:endParaRPr kumimoji="0" lang="en-US" altLang="ja-JP" sz="120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ja-JP" altLang="en-US" sz="3400" smtClean="0"/>
              <a:t>心肺蘇生措置（</a:t>
            </a:r>
            <a:r>
              <a:rPr lang="en-US" altLang="ja-JP" sz="3400" smtClean="0"/>
              <a:t>AED</a:t>
            </a:r>
            <a:r>
              <a:rPr lang="ja-JP" altLang="en-US" sz="3400" smtClean="0"/>
              <a:t>の使用）</a:t>
            </a:r>
          </a:p>
        </p:txBody>
      </p:sp>
      <p:sp>
        <p:nvSpPr>
          <p:cNvPr id="77827" name="Rectangle 3"/>
          <p:cNvSpPr>
            <a:spLocks noGrp="1" noChangeArrowheads="1"/>
          </p:cNvSpPr>
          <p:nvPr>
            <p:ph type="body" idx="1"/>
          </p:nvPr>
        </p:nvSpPr>
        <p:spPr/>
        <p:txBody>
          <a:bodyPr/>
          <a:lstStyle/>
          <a:p>
            <a:pPr>
              <a:buFont typeface="Wingdings" panose="05000000000000000000" pitchFamily="2" charset="2"/>
              <a:buNone/>
            </a:pPr>
            <a:r>
              <a:rPr lang="en-US" altLang="ja-JP" sz="2000" smtClean="0"/>
              <a:t>AED</a:t>
            </a:r>
            <a:r>
              <a:rPr lang="ja-JP" altLang="ja-JP" sz="2000" smtClean="0"/>
              <a:t>は、心肺停止した人を蘇生させる心肺蘇生措置の一環として使用</a:t>
            </a:r>
            <a:endParaRPr lang="en-US" altLang="ja-JP" sz="2000" smtClean="0"/>
          </a:p>
          <a:p>
            <a:pPr>
              <a:buFont typeface="Wingdings" panose="05000000000000000000" pitchFamily="2" charset="2"/>
              <a:buNone/>
            </a:pPr>
            <a:r>
              <a:rPr lang="ja-JP" altLang="ja-JP" sz="2000" smtClean="0"/>
              <a:t>するものである。</a:t>
            </a:r>
          </a:p>
          <a:p>
            <a:pPr>
              <a:buFont typeface="Wingdings" panose="05000000000000000000" pitchFamily="2" charset="2"/>
              <a:buNone/>
            </a:pPr>
            <a:r>
              <a:rPr lang="en-US" altLang="ja-JP" sz="2000" smtClean="0">
                <a:solidFill>
                  <a:srgbClr val="C00000"/>
                </a:solidFill>
              </a:rPr>
              <a:t>[</a:t>
            </a:r>
            <a:r>
              <a:rPr lang="ja-JP" altLang="ja-JP" sz="2000" smtClean="0">
                <a:solidFill>
                  <a:srgbClr val="C00000"/>
                </a:solidFill>
              </a:rPr>
              <a:t>倒れている人を見つけたら</a:t>
            </a:r>
            <a:r>
              <a:rPr lang="en-US" altLang="ja-JP" sz="2000" smtClean="0">
                <a:solidFill>
                  <a:srgbClr val="C00000"/>
                </a:solidFill>
              </a:rPr>
              <a:t>]</a:t>
            </a:r>
            <a:endParaRPr lang="ja-JP" altLang="ja-JP" sz="2000" smtClean="0">
              <a:solidFill>
                <a:srgbClr val="C00000"/>
              </a:solidFill>
            </a:endParaRPr>
          </a:p>
          <a:p>
            <a:pPr>
              <a:buFont typeface="Wingdings" panose="05000000000000000000" pitchFamily="2" charset="2"/>
              <a:buNone/>
            </a:pPr>
            <a:r>
              <a:rPr lang="ja-JP" altLang="en-US" sz="2000" smtClean="0"/>
              <a:t>①</a:t>
            </a:r>
            <a:r>
              <a:rPr lang="ja-JP" altLang="ja-JP" sz="2000" smtClean="0"/>
              <a:t>肩をたたきながら声をかける。</a:t>
            </a:r>
          </a:p>
          <a:p>
            <a:pPr>
              <a:buFont typeface="Wingdings" panose="05000000000000000000" pitchFamily="2" charset="2"/>
              <a:buNone/>
            </a:pPr>
            <a:r>
              <a:rPr lang="ja-JP" altLang="en-US" sz="2000" smtClean="0"/>
              <a:t>②</a:t>
            </a:r>
            <a:r>
              <a:rPr lang="ja-JP" altLang="ja-JP" sz="2000" smtClean="0"/>
              <a:t>反応がなかったら、大声で助けを求め、１１９番通報と</a:t>
            </a:r>
            <a:r>
              <a:rPr lang="en-US" altLang="ja-JP" sz="2000" smtClean="0"/>
              <a:t>AED</a:t>
            </a:r>
            <a:r>
              <a:rPr lang="ja-JP" altLang="ja-JP" sz="2000" smtClean="0"/>
              <a:t>搬送を依</a:t>
            </a:r>
            <a:endParaRPr lang="en-US" altLang="ja-JP" sz="2000" smtClean="0"/>
          </a:p>
          <a:p>
            <a:pPr>
              <a:buFont typeface="Wingdings" panose="05000000000000000000" pitchFamily="2" charset="2"/>
              <a:buNone/>
            </a:pPr>
            <a:r>
              <a:rPr lang="ja-JP" altLang="en-US" sz="2000" smtClean="0"/>
              <a:t>　 </a:t>
            </a:r>
            <a:r>
              <a:rPr lang="ja-JP" altLang="ja-JP" sz="2000" smtClean="0"/>
              <a:t>頼する。</a:t>
            </a:r>
          </a:p>
          <a:p>
            <a:pPr>
              <a:buFont typeface="Wingdings" panose="05000000000000000000" pitchFamily="2" charset="2"/>
              <a:buNone/>
            </a:pPr>
            <a:r>
              <a:rPr lang="ja-JP" altLang="en-US" sz="2000" smtClean="0"/>
              <a:t>③</a:t>
            </a:r>
            <a:r>
              <a:rPr lang="ja-JP" altLang="ja-JP" sz="2000" smtClean="0"/>
              <a:t>呼吸を確認する。</a:t>
            </a:r>
            <a:endParaRPr lang="en-US" altLang="ja-JP" sz="2000" smtClean="0"/>
          </a:p>
          <a:p>
            <a:pPr>
              <a:buFont typeface="Wingdings" panose="05000000000000000000" pitchFamily="2" charset="2"/>
              <a:buNone/>
            </a:pPr>
            <a:r>
              <a:rPr lang="ja-JP" altLang="en-US" sz="2000" smtClean="0"/>
              <a:t>④</a:t>
            </a:r>
            <a:r>
              <a:rPr lang="ja-JP" altLang="ja-JP" sz="2000" smtClean="0"/>
              <a:t>普段通りの呼吸がなかったら、すぐに胸骨圧迫（心臓マッサージ）を</a:t>
            </a:r>
            <a:endParaRPr lang="en-US" altLang="ja-JP" sz="2000" smtClean="0"/>
          </a:p>
          <a:p>
            <a:pPr>
              <a:buFont typeface="Wingdings" panose="05000000000000000000" pitchFamily="2" charset="2"/>
              <a:buNone/>
            </a:pPr>
            <a:r>
              <a:rPr lang="ja-JP" altLang="en-US" sz="2000" smtClean="0"/>
              <a:t>　 </a:t>
            </a:r>
            <a:r>
              <a:rPr lang="ja-JP" altLang="ja-JP" sz="2000" smtClean="0"/>
              <a:t>３０回行う。</a:t>
            </a:r>
          </a:p>
          <a:p>
            <a:pPr>
              <a:buFont typeface="Wingdings" panose="05000000000000000000" pitchFamily="2" charset="2"/>
              <a:buNone/>
            </a:pPr>
            <a:r>
              <a:rPr lang="ja-JP" altLang="en-US" sz="2000" smtClean="0"/>
              <a:t>⑤</a:t>
            </a:r>
            <a:r>
              <a:rPr lang="ja-JP" altLang="ja-JP" sz="2000" smtClean="0"/>
              <a:t>胸骨圧迫の後、人工呼吸を２回行う。</a:t>
            </a:r>
          </a:p>
          <a:p>
            <a:pPr>
              <a:buFont typeface="Wingdings" panose="05000000000000000000" pitchFamily="2" charset="2"/>
              <a:buNone/>
            </a:pPr>
            <a:r>
              <a:rPr lang="ja-JP" altLang="en-US" sz="2000" smtClean="0"/>
              <a:t>⑥</a:t>
            </a:r>
            <a:r>
              <a:rPr lang="en-US" altLang="ja-JP" sz="2000" smtClean="0"/>
              <a:t>AED</a:t>
            </a:r>
            <a:r>
              <a:rPr lang="ja-JP" altLang="ja-JP" sz="2000" smtClean="0"/>
              <a:t>が到着したら、まずは</a:t>
            </a:r>
            <a:r>
              <a:rPr lang="en-US" altLang="ja-JP" sz="2000" smtClean="0"/>
              <a:t>AED</a:t>
            </a:r>
            <a:r>
              <a:rPr lang="ja-JP" altLang="ja-JP" sz="2000" smtClean="0"/>
              <a:t>の電源を入れ</a:t>
            </a:r>
            <a:r>
              <a:rPr lang="ja-JP" altLang="en-US" sz="2000" smtClean="0"/>
              <a:t>る。</a:t>
            </a:r>
            <a:r>
              <a:rPr lang="ja-JP" altLang="ja-JP" sz="2000" smtClean="0"/>
              <a:t>あとは、音声の指</a:t>
            </a:r>
            <a:endParaRPr lang="en-US" altLang="ja-JP" sz="2000" smtClean="0"/>
          </a:p>
          <a:p>
            <a:pPr>
              <a:buFont typeface="Wingdings" panose="05000000000000000000" pitchFamily="2" charset="2"/>
              <a:buNone/>
            </a:pPr>
            <a:r>
              <a:rPr lang="ja-JP" altLang="en-US" sz="2000" smtClean="0"/>
              <a:t>　 </a:t>
            </a:r>
            <a:r>
              <a:rPr lang="ja-JP" altLang="ja-JP" sz="2000" smtClean="0"/>
              <a:t>示に従う。</a:t>
            </a:r>
            <a:endParaRPr lang="en-US" altLang="ja-JP" sz="2000" smtClean="0"/>
          </a:p>
          <a:p>
            <a:pPr>
              <a:buFont typeface="Wingdings" panose="05000000000000000000" pitchFamily="2" charset="2"/>
              <a:buNone/>
            </a:pPr>
            <a:r>
              <a:rPr lang="en-US" altLang="ja-JP" sz="2000" smtClean="0">
                <a:solidFill>
                  <a:srgbClr val="C00000"/>
                </a:solidFill>
              </a:rPr>
              <a:t>   AED</a:t>
            </a:r>
            <a:r>
              <a:rPr lang="ja-JP" altLang="ja-JP" sz="2000" smtClean="0">
                <a:solidFill>
                  <a:srgbClr val="C00000"/>
                </a:solidFill>
              </a:rPr>
              <a:t>の設置場所は</a:t>
            </a:r>
            <a:r>
              <a:rPr lang="ja-JP" altLang="en-US" sz="2000" smtClean="0">
                <a:solidFill>
                  <a:srgbClr val="C00000"/>
                </a:solidFill>
              </a:rPr>
              <a:t>安全マニュアル</a:t>
            </a:r>
            <a:r>
              <a:rPr lang="en-US" altLang="ja-JP" sz="2000" smtClean="0">
                <a:solidFill>
                  <a:srgbClr val="C00000"/>
                </a:solidFill>
              </a:rPr>
              <a:t>26</a:t>
            </a:r>
            <a:r>
              <a:rPr lang="ja-JP" altLang="en-US" sz="2000" smtClean="0">
                <a:solidFill>
                  <a:srgbClr val="C00000"/>
                </a:solidFill>
              </a:rPr>
              <a:t>頁</a:t>
            </a:r>
            <a:r>
              <a:rPr lang="ja-JP" altLang="ja-JP" sz="2000" smtClean="0">
                <a:solidFill>
                  <a:srgbClr val="C00000"/>
                </a:solidFill>
              </a:rPr>
              <a:t>を参照のこと。</a:t>
            </a:r>
          </a:p>
        </p:txBody>
      </p:sp>
      <p:sp>
        <p:nvSpPr>
          <p:cNvPr id="5" name="横巻き 4"/>
          <p:cNvSpPr/>
          <p:nvPr/>
        </p:nvSpPr>
        <p:spPr>
          <a:xfrm>
            <a:off x="7019925" y="188913"/>
            <a:ext cx="1873250" cy="5762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9</a:t>
            </a:r>
            <a:r>
              <a:rPr lang="ja-JP" altLang="en-US" sz="1200" b="1" dirty="0">
                <a:latin typeface="+mj-ea"/>
                <a:ea typeface="+mj-ea"/>
              </a:rPr>
              <a:t>頁</a:t>
            </a:r>
          </a:p>
        </p:txBody>
      </p:sp>
      <p:sp>
        <p:nvSpPr>
          <p:cNvPr id="77829"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29</a:t>
            </a:r>
            <a:r>
              <a:rPr kumimoji="0" lang="ja-JP" altLang="en-US" sz="1200" smtClean="0"/>
              <a:t>年度安全衛生教育テキスト</a:t>
            </a:r>
            <a:endParaRPr kumimoji="0" lang="en-US" altLang="ja-JP" sz="120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ja-JP" altLang="en-US" sz="3200" smtClean="0"/>
              <a:t>ＡＥＤ設置場所（本郷・浅野地区）</a:t>
            </a:r>
          </a:p>
        </p:txBody>
      </p:sp>
      <p:sp>
        <p:nvSpPr>
          <p:cNvPr id="5" name="横巻き 4"/>
          <p:cNvSpPr/>
          <p:nvPr/>
        </p:nvSpPr>
        <p:spPr>
          <a:xfrm>
            <a:off x="7019925" y="44450"/>
            <a:ext cx="1873250" cy="431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26</a:t>
            </a:r>
            <a:r>
              <a:rPr lang="ja-JP" altLang="en-US" sz="1200" b="1" dirty="0">
                <a:latin typeface="+mj-ea"/>
                <a:ea typeface="+mj-ea"/>
              </a:rPr>
              <a:t>頁</a:t>
            </a:r>
          </a:p>
        </p:txBody>
      </p:sp>
      <p:sp>
        <p:nvSpPr>
          <p:cNvPr id="78852" name="正方形/長方形 5"/>
          <p:cNvSpPr>
            <a:spLocks noChangeArrowheads="1"/>
          </p:cNvSpPr>
          <p:nvPr/>
        </p:nvSpPr>
        <p:spPr bwMode="auto">
          <a:xfrm>
            <a:off x="2286000" y="1444625"/>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endParaRPr lang="ja-JP" altLang="ja-JP" sz="1800"/>
          </a:p>
          <a:p>
            <a:pPr eaLnBrk="1" hangingPunct="1">
              <a:spcBef>
                <a:spcPct val="0"/>
              </a:spcBef>
              <a:buClrTx/>
              <a:buFontTx/>
              <a:buNone/>
            </a:pPr>
            <a:r>
              <a:rPr lang="en-US" altLang="ja-JP" sz="1800"/>
              <a:t> </a:t>
            </a:r>
            <a:endParaRPr lang="ja-JP" altLang="ja-JP" sz="1800"/>
          </a:p>
        </p:txBody>
      </p:sp>
      <p:pic>
        <p:nvPicPr>
          <p:cNvPr id="78853" name="図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4050" y="4233863"/>
            <a:ext cx="3846513"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4"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29</a:t>
            </a:r>
            <a:r>
              <a:rPr kumimoji="0" lang="ja-JP" altLang="en-US" sz="1200" smtClean="0"/>
              <a:t>年度安全衛生教育テキスト</a:t>
            </a:r>
            <a:endParaRPr kumimoji="0" lang="en-US" altLang="ja-JP" sz="1200" smtClean="0"/>
          </a:p>
        </p:txBody>
      </p:sp>
      <p:pic>
        <p:nvPicPr>
          <p:cNvPr id="78855"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574800"/>
            <a:ext cx="4805363"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6" name="図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4070350"/>
            <a:ext cx="31178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ja-JP" altLang="en-US" smtClean="0"/>
              <a:t>事故報告</a:t>
            </a:r>
          </a:p>
        </p:txBody>
      </p:sp>
      <p:sp>
        <p:nvSpPr>
          <p:cNvPr id="22" name="横巻き 21"/>
          <p:cNvSpPr/>
          <p:nvPr/>
        </p:nvSpPr>
        <p:spPr>
          <a:xfrm>
            <a:off x="7019925" y="188913"/>
            <a:ext cx="1873250" cy="5762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10</a:t>
            </a:r>
            <a:r>
              <a:rPr lang="ja-JP" altLang="en-US" sz="1200" b="1" dirty="0">
                <a:latin typeface="+mj-ea"/>
                <a:ea typeface="+mj-ea"/>
              </a:rPr>
              <a:t>頁</a:t>
            </a:r>
          </a:p>
        </p:txBody>
      </p:sp>
      <p:sp>
        <p:nvSpPr>
          <p:cNvPr id="79876" name="Rectangle 3"/>
          <p:cNvSpPr txBox="1">
            <a:spLocks noChangeArrowheads="1"/>
          </p:cNvSpPr>
          <p:nvPr/>
        </p:nvSpPr>
        <p:spPr bwMode="auto">
          <a:xfrm>
            <a:off x="611188" y="1341438"/>
            <a:ext cx="80010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endParaRPr lang="en-US" altLang="ja-JP" sz="2000"/>
          </a:p>
          <a:p>
            <a:pPr eaLnBrk="1" hangingPunct="1">
              <a:spcBef>
                <a:spcPct val="0"/>
              </a:spcBef>
              <a:buClrTx/>
              <a:buFontTx/>
              <a:buNone/>
            </a:pPr>
            <a:r>
              <a:rPr lang="en-US" altLang="ja-JP" sz="2000">
                <a:solidFill>
                  <a:srgbClr val="C00000"/>
                </a:solidFill>
              </a:rPr>
              <a:t>[</a:t>
            </a:r>
            <a:r>
              <a:rPr lang="ja-JP" altLang="ja-JP" sz="2000">
                <a:solidFill>
                  <a:srgbClr val="C00000"/>
                </a:solidFill>
              </a:rPr>
              <a:t>事故発生時およびケガや健康障害が発生した時</a:t>
            </a:r>
            <a:r>
              <a:rPr lang="en-US" altLang="ja-JP" sz="2000">
                <a:solidFill>
                  <a:srgbClr val="C00000"/>
                </a:solidFill>
              </a:rPr>
              <a:t>]</a:t>
            </a:r>
          </a:p>
          <a:p>
            <a:pPr eaLnBrk="1" hangingPunct="1">
              <a:spcBef>
                <a:spcPct val="0"/>
              </a:spcBef>
              <a:buClr>
                <a:srgbClr val="C00000"/>
              </a:buClr>
              <a:buFont typeface="Wingdings" panose="05000000000000000000" pitchFamily="2" charset="2"/>
              <a:buChar char="p"/>
            </a:pPr>
            <a:r>
              <a:rPr lang="en-US" altLang="ja-JP" sz="2000"/>
              <a:t> </a:t>
            </a:r>
            <a:r>
              <a:rPr lang="ja-JP" altLang="ja-JP" sz="2000"/>
              <a:t>専攻長、附属施設長、環境安全管理室（内線２８８６８）に至急連絡</a:t>
            </a:r>
            <a:endParaRPr lang="en-US" altLang="ja-JP" sz="2000"/>
          </a:p>
          <a:p>
            <a:pPr eaLnBrk="1" hangingPunct="1">
              <a:spcBef>
                <a:spcPct val="0"/>
              </a:spcBef>
              <a:buClr>
                <a:srgbClr val="C00000"/>
              </a:buClr>
              <a:buFont typeface="Wingdings" panose="05000000000000000000" pitchFamily="2" charset="2"/>
              <a:buChar char="p"/>
            </a:pPr>
            <a:r>
              <a:rPr lang="ja-JP" altLang="ja-JP" sz="2000"/>
              <a:t>夜間・休日時は防災センター（内線２４０１６）に連絡</a:t>
            </a:r>
          </a:p>
          <a:p>
            <a:pPr eaLnBrk="1" hangingPunct="1">
              <a:spcBef>
                <a:spcPct val="0"/>
              </a:spcBef>
              <a:buClrTx/>
              <a:buFontTx/>
              <a:buNone/>
            </a:pPr>
            <a:endParaRPr lang="en-US" altLang="ja-JP" sz="2000"/>
          </a:p>
          <a:p>
            <a:pPr eaLnBrk="1" hangingPunct="1">
              <a:spcBef>
                <a:spcPct val="0"/>
              </a:spcBef>
              <a:buClrTx/>
              <a:buFontTx/>
              <a:buNone/>
            </a:pPr>
            <a:r>
              <a:rPr lang="en-US" altLang="ja-JP" sz="2000">
                <a:solidFill>
                  <a:srgbClr val="C00000"/>
                </a:solidFill>
              </a:rPr>
              <a:t>[</a:t>
            </a:r>
            <a:r>
              <a:rPr lang="ja-JP" altLang="en-US" sz="2000">
                <a:solidFill>
                  <a:srgbClr val="C00000"/>
                </a:solidFill>
              </a:rPr>
              <a:t>事故後の対応</a:t>
            </a:r>
            <a:r>
              <a:rPr lang="en-US" altLang="ja-JP" sz="2000">
                <a:solidFill>
                  <a:srgbClr val="C00000"/>
                </a:solidFill>
              </a:rPr>
              <a:t>]</a:t>
            </a:r>
          </a:p>
          <a:p>
            <a:pPr eaLnBrk="1" hangingPunct="1">
              <a:spcBef>
                <a:spcPct val="0"/>
              </a:spcBef>
              <a:buClr>
                <a:srgbClr val="C00000"/>
              </a:buClr>
              <a:buFont typeface="Wingdings" panose="05000000000000000000" pitchFamily="2" charset="2"/>
              <a:buChar char="p"/>
            </a:pPr>
            <a:r>
              <a:rPr lang="ja-JP" altLang="ja-JP" sz="2000"/>
              <a:t>オンラインの安全衛生管理業務支援システムから事故報告書を提出する</a:t>
            </a:r>
            <a:r>
              <a:rPr lang="ja-JP" altLang="en-US" sz="2000"/>
              <a:t>。</a:t>
            </a:r>
            <a:endParaRPr lang="en-US" altLang="ja-JP" sz="2000"/>
          </a:p>
        </p:txBody>
      </p:sp>
      <p:sp>
        <p:nvSpPr>
          <p:cNvPr id="79877"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29</a:t>
            </a:r>
            <a:r>
              <a:rPr kumimoji="0" lang="ja-JP" altLang="en-US" sz="1200" smtClean="0"/>
              <a:t>年度安全衛生教育テキスト</a:t>
            </a:r>
            <a:endParaRPr kumimoji="0" lang="en-US" altLang="ja-JP" sz="120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altLang="ja-JP" smtClean="0"/>
              <a:t>VDT</a:t>
            </a:r>
            <a:r>
              <a:rPr lang="ja-JP" altLang="en-US" smtClean="0"/>
              <a:t>作業における注意事項　</a:t>
            </a:r>
            <a:r>
              <a:rPr lang="en-US" altLang="ja-JP" smtClean="0"/>
              <a:t>1</a:t>
            </a:r>
          </a:p>
        </p:txBody>
      </p:sp>
      <p:sp>
        <p:nvSpPr>
          <p:cNvPr id="81923" name="Rectangle 3"/>
          <p:cNvSpPr>
            <a:spLocks noGrp="1" noChangeArrowheads="1"/>
          </p:cNvSpPr>
          <p:nvPr>
            <p:ph type="body" idx="1"/>
          </p:nvPr>
        </p:nvSpPr>
        <p:spPr>
          <a:xfrm>
            <a:off x="304800" y="1447800"/>
            <a:ext cx="8001000" cy="4718050"/>
          </a:xfrm>
        </p:spPr>
        <p:txBody>
          <a:bodyPr/>
          <a:lstStyle/>
          <a:p>
            <a:pPr eaLnBrk="1" hangingPunct="1"/>
            <a:r>
              <a:rPr lang="ja-JP" altLang="en-US" sz="2400" smtClean="0"/>
              <a:t>眼精疲労対策</a:t>
            </a:r>
          </a:p>
          <a:p>
            <a:pPr lvl="1" eaLnBrk="1" hangingPunct="1"/>
            <a:r>
              <a:rPr lang="ja-JP" altLang="en-US" sz="2000" smtClean="0"/>
              <a:t>眼鏡使用者はピントのあった眼鏡を使用する（</a:t>
            </a:r>
            <a:r>
              <a:rPr lang="en-US" altLang="ja-JP" sz="2000" smtClean="0"/>
              <a:t>50cm</a:t>
            </a:r>
            <a:r>
              <a:rPr lang="ja-JP" altLang="en-US" sz="2000" smtClean="0"/>
              <a:t>視力が重要）。</a:t>
            </a:r>
          </a:p>
          <a:p>
            <a:pPr lvl="1" eaLnBrk="1" hangingPunct="1"/>
            <a:r>
              <a:rPr lang="ja-JP" altLang="en-US" sz="2000" smtClean="0"/>
              <a:t>目の表面の乾きを防ぐために、視線は下向きにし、必要に応じて目薬を利用する（目薬は他人と共有してはならない）。</a:t>
            </a:r>
          </a:p>
          <a:p>
            <a:pPr lvl="1" eaLnBrk="1" hangingPunct="1"/>
            <a:r>
              <a:rPr lang="ja-JP" altLang="en-US" sz="2000" smtClean="0"/>
              <a:t>目の疲れの蓄積を防ぐために、</a:t>
            </a:r>
            <a:r>
              <a:rPr lang="en-US" altLang="ja-JP" sz="2000" smtClean="0"/>
              <a:t>1</a:t>
            </a:r>
            <a:r>
              <a:rPr lang="ja-JP" altLang="en-US" sz="2000" smtClean="0"/>
              <a:t>時間を超えないようにする。</a:t>
            </a:r>
          </a:p>
          <a:p>
            <a:pPr lvl="1" eaLnBrk="1" hangingPunct="1"/>
            <a:r>
              <a:rPr lang="ja-JP" altLang="en-US" sz="2000" smtClean="0"/>
              <a:t>照明が画面に写り込まないように職場の照明環境を整える。</a:t>
            </a:r>
          </a:p>
          <a:p>
            <a:pPr lvl="1" eaLnBrk="1" hangingPunct="1"/>
            <a:r>
              <a:rPr lang="ja-JP" altLang="en-US" sz="2000" smtClean="0"/>
              <a:t>太陽光が画面に映り込む等の場合はカーテン・ブラインドを使用する。</a:t>
            </a:r>
            <a:endParaRPr lang="ja-JP" altLang="en-US" sz="2400" smtClean="0"/>
          </a:p>
        </p:txBody>
      </p:sp>
      <p:sp>
        <p:nvSpPr>
          <p:cNvPr id="5" name="横巻き 4"/>
          <p:cNvSpPr/>
          <p:nvPr/>
        </p:nvSpPr>
        <p:spPr>
          <a:xfrm>
            <a:off x="7019925" y="188913"/>
            <a:ext cx="1873250" cy="5762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11</a:t>
            </a:r>
            <a:r>
              <a:rPr lang="ja-JP" altLang="en-US" sz="1200" b="1" dirty="0">
                <a:latin typeface="+mj-ea"/>
                <a:ea typeface="+mj-ea"/>
              </a:rPr>
              <a:t>頁</a:t>
            </a:r>
          </a:p>
        </p:txBody>
      </p:sp>
      <p:sp>
        <p:nvSpPr>
          <p:cNvPr id="81925"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29</a:t>
            </a:r>
            <a:r>
              <a:rPr kumimoji="0" lang="ja-JP" altLang="en-US" sz="1200" smtClean="0"/>
              <a:t>年度安全衛生教育テキスト</a:t>
            </a:r>
            <a:endParaRPr kumimoji="0" lang="en-US" altLang="ja-JP" sz="120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ja-JP" altLang="en-US" smtClean="0"/>
              <a:t>安全衛生（環境安全）管理室</a:t>
            </a:r>
          </a:p>
        </p:txBody>
      </p:sp>
      <p:sp>
        <p:nvSpPr>
          <p:cNvPr id="12291" name="Text Box 4"/>
          <p:cNvSpPr txBox="1">
            <a:spLocks noChangeArrowheads="1"/>
          </p:cNvSpPr>
          <p:nvPr/>
        </p:nvSpPr>
        <p:spPr bwMode="auto">
          <a:xfrm>
            <a:off x="381000" y="2057400"/>
            <a:ext cx="82296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r>
              <a:rPr lang="ja-JP" altLang="en-US" sz="2800"/>
              <a:t>大学院理学系研究科・理学部等の安全衛生に関する管理の統括、情報提供は、環境安全管理室でおこなっている。質問、相談等がある時は、環境安全管理室に連絡すること。</a:t>
            </a:r>
          </a:p>
          <a:p>
            <a:pPr eaLnBrk="1" hangingPunct="1">
              <a:spcBef>
                <a:spcPct val="0"/>
              </a:spcBef>
              <a:buClrTx/>
              <a:buFontTx/>
              <a:buNone/>
            </a:pPr>
            <a:endParaRPr lang="en-US" altLang="ja-JP" sz="2800"/>
          </a:p>
        </p:txBody>
      </p:sp>
      <p:sp>
        <p:nvSpPr>
          <p:cNvPr id="12292" name="Rectangle 5"/>
          <p:cNvSpPr>
            <a:spLocks noChangeArrowheads="1"/>
          </p:cNvSpPr>
          <p:nvPr/>
        </p:nvSpPr>
        <p:spPr bwMode="auto">
          <a:xfrm>
            <a:off x="631825" y="4111625"/>
            <a:ext cx="732472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57200">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lang="ja-JP" altLang="en-US" sz="2000">
                <a:latin typeface="Century" panose="02040604050505020304" pitchFamily="18" charset="0"/>
                <a:cs typeface="Times" panose="02020603050405020304" pitchFamily="18" charset="0"/>
              </a:rPr>
              <a:t>理学部</a:t>
            </a:r>
            <a:r>
              <a:rPr lang="en-US" altLang="ja-JP" sz="2000">
                <a:latin typeface="Century" panose="02040604050505020304" pitchFamily="18" charset="0"/>
                <a:cs typeface="Times" panose="02020603050405020304" pitchFamily="18" charset="0"/>
              </a:rPr>
              <a:t>1</a:t>
            </a:r>
            <a:r>
              <a:rPr lang="ja-JP" altLang="en-US" sz="2000">
                <a:latin typeface="Century" panose="02040604050505020304" pitchFamily="18" charset="0"/>
                <a:cs typeface="Times" panose="02020603050405020304" pitchFamily="18" charset="0"/>
              </a:rPr>
              <a:t>号館西棟</a:t>
            </a:r>
            <a:r>
              <a:rPr lang="en-US" altLang="ja-JP" sz="2000">
                <a:latin typeface="Century" panose="02040604050505020304" pitchFamily="18" charset="0"/>
                <a:cs typeface="Times" panose="02020603050405020304" pitchFamily="18" charset="0"/>
              </a:rPr>
              <a:t>103</a:t>
            </a:r>
            <a:r>
              <a:rPr lang="ja-JP" altLang="en-US" sz="2000">
                <a:latin typeface="Century" panose="02040604050505020304" pitchFamily="18" charset="0"/>
                <a:cs typeface="Times" panose="02020603050405020304" pitchFamily="18" charset="0"/>
              </a:rPr>
              <a:t>号室</a:t>
            </a:r>
            <a:endParaRPr lang="en-US" altLang="ja-JP" sz="2000">
              <a:latin typeface="Century" panose="02040604050505020304" pitchFamily="18" charset="0"/>
              <a:cs typeface="Times" panose="02020603050405020304" pitchFamily="18" charset="0"/>
            </a:endParaRPr>
          </a:p>
          <a:p>
            <a:pPr>
              <a:spcBef>
                <a:spcPct val="0"/>
              </a:spcBef>
              <a:buClrTx/>
              <a:buFontTx/>
              <a:buNone/>
            </a:pPr>
            <a:r>
              <a:rPr lang="en-US" altLang="ja-JP" sz="2000">
                <a:latin typeface="Century" panose="02040604050505020304" pitchFamily="18" charset="0"/>
                <a:cs typeface="Times" panose="02020603050405020304" pitchFamily="18" charset="0"/>
                <a:hlinkClick r:id="rId3"/>
              </a:rPr>
              <a:t>Kankyo.s@gs.mail.u-tokyo.ac.jp</a:t>
            </a:r>
            <a:endParaRPr lang="en-US" altLang="ja-JP" sz="2000">
              <a:latin typeface="Century" panose="02040604050505020304" pitchFamily="18" charset="0"/>
              <a:cs typeface="Times" panose="02020603050405020304" pitchFamily="18" charset="0"/>
            </a:endParaRPr>
          </a:p>
          <a:p>
            <a:pPr>
              <a:spcBef>
                <a:spcPct val="0"/>
              </a:spcBef>
              <a:buClrTx/>
              <a:buFontTx/>
              <a:buNone/>
            </a:pPr>
            <a:r>
              <a:rPr lang="ja-JP" altLang="en-US" sz="2000">
                <a:latin typeface="Century" panose="02040604050505020304" pitchFamily="18" charset="0"/>
                <a:cs typeface="Times" panose="02020603050405020304" pitchFamily="18" charset="0"/>
              </a:rPr>
              <a:t>内線</a:t>
            </a:r>
            <a:r>
              <a:rPr lang="en-US" altLang="ja-JP" sz="2000">
                <a:latin typeface="Century" panose="02040604050505020304" pitchFamily="18" charset="0"/>
                <a:cs typeface="Times" panose="02020603050405020304" pitchFamily="18" charset="0"/>
              </a:rPr>
              <a:t>28868</a:t>
            </a:r>
            <a:r>
              <a:rPr lang="ja-JP" altLang="en-US" sz="2000">
                <a:latin typeface="Century" panose="02040604050505020304" pitchFamily="18" charset="0"/>
                <a:cs typeface="Times" panose="02020603050405020304" pitchFamily="18" charset="0"/>
              </a:rPr>
              <a:t>、</a:t>
            </a:r>
            <a:r>
              <a:rPr lang="en-US" altLang="ja-JP" sz="2000">
                <a:latin typeface="Century" panose="02040604050505020304" pitchFamily="18" charset="0"/>
                <a:cs typeface="Times" panose="02020603050405020304" pitchFamily="18" charset="0"/>
              </a:rPr>
              <a:t>03-5841-8868</a:t>
            </a:r>
          </a:p>
          <a:p>
            <a:pPr>
              <a:spcBef>
                <a:spcPct val="0"/>
              </a:spcBef>
              <a:buClrTx/>
              <a:buFontTx/>
              <a:buNone/>
            </a:pPr>
            <a:r>
              <a:rPr lang="ja-JP" altLang="en-US" sz="2000">
                <a:latin typeface="ＭＳ 明朝" panose="02020609040205080304" pitchFamily="17" charset="-128"/>
                <a:cs typeface="Times" panose="02020603050405020304" pitchFamily="18" charset="0"/>
              </a:rPr>
              <a:t>環境安全管理室</a:t>
            </a:r>
            <a:r>
              <a:rPr lang="en-US" altLang="ja-JP" sz="2000">
                <a:latin typeface="Century" panose="02040604050505020304" pitchFamily="18" charset="0"/>
                <a:cs typeface="Times" panose="02020603050405020304" pitchFamily="18" charset="0"/>
              </a:rPr>
              <a:t>Web</a:t>
            </a:r>
          </a:p>
          <a:p>
            <a:pPr>
              <a:spcBef>
                <a:spcPct val="0"/>
              </a:spcBef>
              <a:buClrTx/>
              <a:buFontTx/>
              <a:buNone/>
            </a:pPr>
            <a:r>
              <a:rPr lang="en-US" altLang="ja-JP" sz="2000">
                <a:latin typeface="Century" panose="02040604050505020304" pitchFamily="18" charset="0"/>
                <a:cs typeface="Times" panose="02020603050405020304" pitchFamily="18" charset="0"/>
                <a:hlinkClick r:id="rId4"/>
              </a:rPr>
              <a:t>http://jimubu.adm.s.u-tokyo.ac.jp/public/index.php/Esmo</a:t>
            </a:r>
            <a:endParaRPr lang="en-US" altLang="ja-JP" sz="2000"/>
          </a:p>
        </p:txBody>
      </p:sp>
      <p:sp>
        <p:nvSpPr>
          <p:cNvPr id="9" name="横巻き 8"/>
          <p:cNvSpPr/>
          <p:nvPr/>
        </p:nvSpPr>
        <p:spPr>
          <a:xfrm>
            <a:off x="7019925" y="188913"/>
            <a:ext cx="1873250" cy="5762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1</a:t>
            </a:r>
            <a:r>
              <a:rPr lang="ja-JP" altLang="en-US" sz="1200" b="1" dirty="0">
                <a:latin typeface="+mj-ea"/>
                <a:ea typeface="+mj-ea"/>
              </a:rPr>
              <a:t>頁</a:t>
            </a:r>
          </a:p>
        </p:txBody>
      </p:sp>
      <p:sp>
        <p:nvSpPr>
          <p:cNvPr id="12294"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29</a:t>
            </a:r>
            <a:r>
              <a:rPr kumimoji="0" lang="ja-JP" altLang="en-US" sz="1200" smtClean="0"/>
              <a:t>年度安全衛生教育テキスト</a:t>
            </a:r>
            <a:endParaRPr kumimoji="0" lang="en-US" altLang="ja-JP" sz="120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altLang="ja-JP" smtClean="0"/>
              <a:t>VDT</a:t>
            </a:r>
            <a:r>
              <a:rPr lang="ja-JP" altLang="en-US" smtClean="0"/>
              <a:t>作業における注意事項　</a:t>
            </a:r>
            <a:r>
              <a:rPr lang="en-US" altLang="ja-JP" smtClean="0"/>
              <a:t>2</a:t>
            </a:r>
          </a:p>
        </p:txBody>
      </p:sp>
      <p:sp>
        <p:nvSpPr>
          <p:cNvPr id="83971" name="Rectangle 3"/>
          <p:cNvSpPr>
            <a:spLocks noGrp="1" noChangeArrowheads="1"/>
          </p:cNvSpPr>
          <p:nvPr>
            <p:ph type="body" idx="1"/>
          </p:nvPr>
        </p:nvSpPr>
        <p:spPr>
          <a:xfrm>
            <a:off x="304800" y="1143000"/>
            <a:ext cx="8229600" cy="5256213"/>
          </a:xfrm>
        </p:spPr>
        <p:txBody>
          <a:bodyPr/>
          <a:lstStyle/>
          <a:p>
            <a:pPr eaLnBrk="1" hangingPunct="1">
              <a:buFont typeface="Wingdings" panose="05000000000000000000" pitchFamily="2" charset="2"/>
              <a:buNone/>
            </a:pPr>
            <a:endParaRPr lang="en-US" altLang="ja-JP" sz="2700" smtClean="0"/>
          </a:p>
          <a:p>
            <a:pPr eaLnBrk="1" hangingPunct="1"/>
            <a:r>
              <a:rPr lang="ja-JP" altLang="en-US" smtClean="0"/>
              <a:t>頚肩腕の疲労防止</a:t>
            </a:r>
          </a:p>
          <a:p>
            <a:pPr lvl="1" eaLnBrk="1" hangingPunct="1"/>
            <a:r>
              <a:rPr lang="ja-JP" altLang="en-US" sz="2400" smtClean="0"/>
              <a:t>静的な筋収縮を防ぐために、リストレスト、肘掛け等を利用して腕を支える。腰背部の負担を軽減するために正しい姿勢で作業する。</a:t>
            </a:r>
          </a:p>
          <a:p>
            <a:pPr lvl="1" eaLnBrk="1" hangingPunct="1"/>
            <a:r>
              <a:rPr lang="ja-JP" altLang="en-US" sz="2400" smtClean="0"/>
              <a:t>疲労の慢性化を防ぐために、作業休止時間をとるとともに、定期的に軽い運動などをする。</a:t>
            </a:r>
          </a:p>
        </p:txBody>
      </p:sp>
      <p:sp>
        <p:nvSpPr>
          <p:cNvPr id="5" name="横巻き 4"/>
          <p:cNvSpPr/>
          <p:nvPr/>
        </p:nvSpPr>
        <p:spPr>
          <a:xfrm>
            <a:off x="7019925" y="188913"/>
            <a:ext cx="1873250" cy="5762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11</a:t>
            </a:r>
            <a:r>
              <a:rPr lang="ja-JP" altLang="en-US" sz="1200" b="1" dirty="0">
                <a:latin typeface="+mj-ea"/>
                <a:ea typeface="+mj-ea"/>
              </a:rPr>
              <a:t>頁</a:t>
            </a:r>
          </a:p>
        </p:txBody>
      </p:sp>
      <p:sp>
        <p:nvSpPr>
          <p:cNvPr id="83973"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29</a:t>
            </a:r>
            <a:r>
              <a:rPr kumimoji="0" lang="ja-JP" altLang="en-US" sz="1200" smtClean="0"/>
              <a:t>年度安全衛生教育テキスト</a:t>
            </a:r>
            <a:endParaRPr kumimoji="0" lang="en-US" altLang="ja-JP" sz="1200"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altLang="ja-JP" smtClean="0"/>
              <a:t>VDT</a:t>
            </a:r>
            <a:r>
              <a:rPr lang="ja-JP" altLang="en-US" smtClean="0"/>
              <a:t>作業における注意事項　</a:t>
            </a:r>
            <a:r>
              <a:rPr lang="en-US" altLang="ja-JP" smtClean="0"/>
              <a:t>3</a:t>
            </a:r>
          </a:p>
        </p:txBody>
      </p:sp>
      <p:pic>
        <p:nvPicPr>
          <p:cNvPr id="86019" name="Picture 5" descr="http://www.ibm.co.jp/vdtwork/image/envr1101.gif"/>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763713" y="1557338"/>
            <a:ext cx="5473700"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横巻き 4"/>
          <p:cNvSpPr/>
          <p:nvPr/>
        </p:nvSpPr>
        <p:spPr>
          <a:xfrm>
            <a:off x="7019925" y="188913"/>
            <a:ext cx="1873250" cy="5762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11</a:t>
            </a:r>
            <a:r>
              <a:rPr lang="ja-JP" altLang="en-US" sz="1200" b="1" dirty="0">
                <a:latin typeface="+mj-ea"/>
                <a:ea typeface="+mj-ea"/>
              </a:rPr>
              <a:t>頁</a:t>
            </a:r>
          </a:p>
        </p:txBody>
      </p:sp>
      <p:sp>
        <p:nvSpPr>
          <p:cNvPr id="86021"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29</a:t>
            </a:r>
            <a:r>
              <a:rPr kumimoji="0" lang="ja-JP" altLang="en-US" sz="1200" smtClean="0"/>
              <a:t>年度安全衛生教育テキスト</a:t>
            </a:r>
            <a:endParaRPr kumimoji="0" lang="en-US" altLang="ja-JP" sz="1200"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altLang="ja-JP" smtClean="0"/>
              <a:t>VDT</a:t>
            </a:r>
            <a:r>
              <a:rPr lang="ja-JP" altLang="en-US" smtClean="0"/>
              <a:t>作業における注意事項　</a:t>
            </a:r>
            <a:r>
              <a:rPr lang="en-US" altLang="ja-JP" smtClean="0"/>
              <a:t>4</a:t>
            </a:r>
          </a:p>
        </p:txBody>
      </p:sp>
      <p:sp>
        <p:nvSpPr>
          <p:cNvPr id="88067" name="Rectangle 3"/>
          <p:cNvSpPr>
            <a:spLocks noGrp="1" noChangeArrowheads="1"/>
          </p:cNvSpPr>
          <p:nvPr>
            <p:ph type="body" idx="1"/>
          </p:nvPr>
        </p:nvSpPr>
        <p:spPr>
          <a:xfrm>
            <a:off x="566738" y="1268413"/>
            <a:ext cx="8326437" cy="5040312"/>
          </a:xfrm>
        </p:spPr>
        <p:txBody>
          <a:bodyPr/>
          <a:lstStyle/>
          <a:p>
            <a:pPr eaLnBrk="1" hangingPunct="1">
              <a:lnSpc>
                <a:spcPct val="90000"/>
              </a:lnSpc>
              <a:buFont typeface="Wingdings" panose="05000000000000000000" pitchFamily="2" charset="2"/>
              <a:buNone/>
            </a:pPr>
            <a:r>
              <a:rPr lang="en-US" altLang="ja-JP" sz="2400" smtClean="0"/>
              <a:t>A.</a:t>
            </a:r>
            <a:r>
              <a:rPr lang="en-US" altLang="ja-JP" sz="2400" smtClean="0">
                <a:latin typeface="Arial" panose="020B0604020202020204" pitchFamily="34" charset="0"/>
              </a:rPr>
              <a:t> </a:t>
            </a:r>
            <a:r>
              <a:rPr lang="ja-JP" altLang="en-US" sz="2400" smtClean="0"/>
              <a:t>足裏全体を床に接する。 </a:t>
            </a:r>
          </a:p>
          <a:p>
            <a:pPr eaLnBrk="1" hangingPunct="1">
              <a:lnSpc>
                <a:spcPct val="90000"/>
              </a:lnSpc>
              <a:buFont typeface="Wingdings" panose="05000000000000000000" pitchFamily="2" charset="2"/>
              <a:buNone/>
            </a:pPr>
            <a:r>
              <a:rPr lang="en-US" altLang="ja-JP" sz="2400" smtClean="0"/>
              <a:t>B. </a:t>
            </a:r>
            <a:r>
              <a:rPr lang="ja-JP" altLang="en-US" sz="2400" smtClean="0"/>
              <a:t>手指の入る程度のゆとり </a:t>
            </a:r>
          </a:p>
          <a:p>
            <a:pPr eaLnBrk="1" hangingPunct="1">
              <a:lnSpc>
                <a:spcPct val="90000"/>
              </a:lnSpc>
              <a:buFont typeface="Wingdings" panose="05000000000000000000" pitchFamily="2" charset="2"/>
              <a:buNone/>
            </a:pPr>
            <a:r>
              <a:rPr lang="en-US" altLang="ja-JP" sz="2400" smtClean="0"/>
              <a:t>C. </a:t>
            </a:r>
            <a:r>
              <a:rPr lang="ja-JP" altLang="en-US" sz="2400" smtClean="0"/>
              <a:t>椅子の高さを調整し、深く腰を掛ける。 </a:t>
            </a:r>
          </a:p>
          <a:p>
            <a:pPr eaLnBrk="1" hangingPunct="1">
              <a:lnSpc>
                <a:spcPct val="90000"/>
              </a:lnSpc>
              <a:buFont typeface="Wingdings" panose="05000000000000000000" pitchFamily="2" charset="2"/>
              <a:buNone/>
            </a:pPr>
            <a:r>
              <a:rPr lang="en-US" altLang="ja-JP" sz="2400" smtClean="0"/>
              <a:t>D. </a:t>
            </a:r>
            <a:r>
              <a:rPr lang="ja-JP" altLang="en-US" sz="2400" smtClean="0"/>
              <a:t>安定性のよい椅子（</a:t>
            </a:r>
            <a:r>
              <a:rPr lang="en-US" altLang="ja-JP" sz="2400" smtClean="0"/>
              <a:t>5</a:t>
            </a:r>
            <a:r>
              <a:rPr lang="ja-JP" altLang="en-US" sz="2400" smtClean="0"/>
              <a:t>脚） </a:t>
            </a:r>
          </a:p>
          <a:p>
            <a:pPr eaLnBrk="1" hangingPunct="1">
              <a:lnSpc>
                <a:spcPct val="90000"/>
              </a:lnSpc>
              <a:buFont typeface="Wingdings" panose="05000000000000000000" pitchFamily="2" charset="2"/>
              <a:buNone/>
            </a:pPr>
            <a:r>
              <a:rPr lang="en-US" altLang="ja-JP" sz="2400" smtClean="0"/>
              <a:t>E. </a:t>
            </a:r>
            <a:r>
              <a:rPr lang="ja-JP" altLang="en-US" sz="2400" smtClean="0"/>
              <a:t>背もたれの高さ、角度調整可能･背もたれに背をのばす。 </a:t>
            </a:r>
          </a:p>
          <a:p>
            <a:pPr eaLnBrk="1" hangingPunct="1">
              <a:lnSpc>
                <a:spcPct val="90000"/>
              </a:lnSpc>
              <a:buFont typeface="Wingdings" panose="05000000000000000000" pitchFamily="2" charset="2"/>
              <a:buNone/>
            </a:pPr>
            <a:r>
              <a:rPr lang="en-US" altLang="ja-JP" sz="2400" smtClean="0"/>
              <a:t>F.</a:t>
            </a:r>
            <a:r>
              <a:rPr lang="en-US" altLang="ja-JP" sz="2400" smtClean="0">
                <a:latin typeface="Arial" panose="020B0604020202020204" pitchFamily="34" charset="0"/>
              </a:rPr>
              <a:t> </a:t>
            </a:r>
            <a:r>
              <a:rPr lang="ja-JP" altLang="en-US" sz="2400" smtClean="0"/>
              <a:t>表示面の上端を見下ろす角度（俯角）：</a:t>
            </a:r>
            <a:r>
              <a:rPr lang="en-US" altLang="ja-JP" sz="2400" smtClean="0"/>
              <a:t>10</a:t>
            </a:r>
            <a:r>
              <a:rPr lang="ja-JP" altLang="en-US" sz="2400" smtClean="0"/>
              <a:t>度程度あるいはそれ以下 </a:t>
            </a:r>
          </a:p>
          <a:p>
            <a:pPr eaLnBrk="1" hangingPunct="1">
              <a:lnSpc>
                <a:spcPct val="90000"/>
              </a:lnSpc>
              <a:buFont typeface="Wingdings" panose="05000000000000000000" pitchFamily="2" charset="2"/>
              <a:buNone/>
            </a:pPr>
            <a:r>
              <a:rPr lang="en-US" altLang="ja-JP" sz="2400" smtClean="0"/>
              <a:t>G.</a:t>
            </a:r>
            <a:r>
              <a:rPr lang="ja-JP" altLang="en-US" sz="2400" smtClean="0"/>
              <a:t>表示面との視距離：</a:t>
            </a:r>
            <a:r>
              <a:rPr lang="en-US" altLang="ja-JP" sz="2400" smtClean="0"/>
              <a:t>40cm</a:t>
            </a:r>
            <a:r>
              <a:rPr lang="ja-JP" altLang="en-US" sz="2400" smtClean="0"/>
              <a:t>以上 </a:t>
            </a:r>
          </a:p>
          <a:p>
            <a:pPr eaLnBrk="1" hangingPunct="1">
              <a:lnSpc>
                <a:spcPct val="90000"/>
              </a:lnSpc>
              <a:buFont typeface="Wingdings" panose="05000000000000000000" pitchFamily="2" charset="2"/>
              <a:buNone/>
            </a:pPr>
            <a:r>
              <a:rPr lang="en-US" altLang="ja-JP" sz="2400" smtClean="0"/>
              <a:t>H.</a:t>
            </a:r>
            <a:r>
              <a:rPr lang="ja-JP" altLang="en-US" sz="2400" smtClean="0"/>
              <a:t>ひじの角度：</a:t>
            </a:r>
            <a:r>
              <a:rPr lang="en-US" altLang="ja-JP" sz="2400" smtClean="0"/>
              <a:t>90</a:t>
            </a:r>
            <a:r>
              <a:rPr lang="ja-JP" altLang="en-US" sz="2400" smtClean="0"/>
              <a:t>度、またはそれ以上の適当な角度とする。 </a:t>
            </a:r>
          </a:p>
          <a:p>
            <a:pPr eaLnBrk="1" hangingPunct="1">
              <a:lnSpc>
                <a:spcPct val="90000"/>
              </a:lnSpc>
              <a:buFont typeface="Wingdings" panose="05000000000000000000" pitchFamily="2" charset="2"/>
              <a:buNone/>
            </a:pPr>
            <a:r>
              <a:rPr lang="en-US" altLang="ja-JP" sz="2400" smtClean="0"/>
              <a:t>I.</a:t>
            </a:r>
            <a:r>
              <a:rPr lang="ja-JP" altLang="en-US" sz="2400" smtClean="0"/>
              <a:t>画面下端との角度：</a:t>
            </a:r>
            <a:r>
              <a:rPr lang="en-US" altLang="ja-JP" sz="2400" smtClean="0"/>
              <a:t>30</a:t>
            </a:r>
            <a:r>
              <a:rPr lang="ja-JP" altLang="en-US" sz="2400" smtClean="0"/>
              <a:t>度以内 </a:t>
            </a:r>
          </a:p>
          <a:p>
            <a:pPr eaLnBrk="1" hangingPunct="1">
              <a:lnSpc>
                <a:spcPct val="90000"/>
              </a:lnSpc>
              <a:buFont typeface="Wingdings" panose="05000000000000000000" pitchFamily="2" charset="2"/>
              <a:buNone/>
            </a:pPr>
            <a:r>
              <a:rPr lang="en-US" altLang="ja-JP" sz="2400" smtClean="0"/>
              <a:t>J.</a:t>
            </a:r>
            <a:r>
              <a:rPr lang="ja-JP" altLang="en-US" sz="2400" smtClean="0"/>
              <a:t>椅子の高さ、（膝位面の高さ－</a:t>
            </a:r>
            <a:r>
              <a:rPr lang="en-US" altLang="ja-JP" sz="2400" smtClean="0"/>
              <a:t>2cm</a:t>
            </a:r>
            <a:r>
              <a:rPr lang="ja-JP" altLang="en-US" sz="2400" smtClean="0"/>
              <a:t>）／身長＝</a:t>
            </a:r>
            <a:r>
              <a:rPr lang="en-US" altLang="ja-JP" sz="2400" smtClean="0"/>
              <a:t>0.23</a:t>
            </a:r>
            <a:r>
              <a:rPr lang="ja-JP" altLang="en-US" sz="2400" smtClean="0"/>
              <a:t>　　                     （座った場合</a:t>
            </a:r>
            <a:r>
              <a:rPr lang="en-US" altLang="ja-JP" sz="2400" smtClean="0"/>
              <a:t>2cm</a:t>
            </a:r>
            <a:r>
              <a:rPr lang="ja-JP" altLang="en-US" sz="2400" smtClean="0"/>
              <a:t>程下がる）</a:t>
            </a:r>
          </a:p>
        </p:txBody>
      </p:sp>
      <p:sp>
        <p:nvSpPr>
          <p:cNvPr id="5" name="横巻き 4"/>
          <p:cNvSpPr/>
          <p:nvPr/>
        </p:nvSpPr>
        <p:spPr>
          <a:xfrm>
            <a:off x="7019925" y="188913"/>
            <a:ext cx="1873250" cy="5762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11</a:t>
            </a:r>
            <a:r>
              <a:rPr lang="ja-JP" altLang="en-US" sz="1200" b="1" dirty="0">
                <a:latin typeface="+mj-ea"/>
                <a:ea typeface="+mj-ea"/>
              </a:rPr>
              <a:t>頁</a:t>
            </a:r>
          </a:p>
        </p:txBody>
      </p:sp>
      <p:sp>
        <p:nvSpPr>
          <p:cNvPr id="88069"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29</a:t>
            </a:r>
            <a:r>
              <a:rPr kumimoji="0" lang="ja-JP" altLang="en-US" sz="1200" smtClean="0"/>
              <a:t>年度安全衛生教育テキスト</a:t>
            </a:r>
            <a:endParaRPr kumimoji="0" lang="en-US" altLang="ja-JP" sz="1200"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ja-JP" altLang="en-US" smtClean="0"/>
              <a:t>腰痛予防のための注意事項　</a:t>
            </a:r>
            <a:r>
              <a:rPr lang="en-US" altLang="ja-JP" smtClean="0"/>
              <a:t>1</a:t>
            </a:r>
          </a:p>
        </p:txBody>
      </p:sp>
      <p:sp>
        <p:nvSpPr>
          <p:cNvPr id="90115" name="Rectangle 3"/>
          <p:cNvSpPr>
            <a:spLocks noGrp="1" noChangeArrowheads="1"/>
          </p:cNvSpPr>
          <p:nvPr>
            <p:ph type="body" idx="1"/>
          </p:nvPr>
        </p:nvSpPr>
        <p:spPr>
          <a:xfrm>
            <a:off x="265113" y="1341438"/>
            <a:ext cx="8555037" cy="4895850"/>
          </a:xfrm>
        </p:spPr>
        <p:txBody>
          <a:bodyPr/>
          <a:lstStyle/>
          <a:p>
            <a:pPr eaLnBrk="1" hangingPunct="1"/>
            <a:r>
              <a:rPr lang="ja-JP" altLang="en-US" smtClean="0"/>
              <a:t>重量物の持ち方等の注意事項</a:t>
            </a:r>
          </a:p>
          <a:p>
            <a:pPr lvl="1" eaLnBrk="1" hangingPunct="1"/>
            <a:r>
              <a:rPr lang="ja-JP" altLang="en-US" sz="2400" smtClean="0"/>
              <a:t>男性が一人で扱える重さは体重の</a:t>
            </a:r>
            <a:r>
              <a:rPr lang="en-US" altLang="ja-JP" sz="2400" smtClean="0"/>
              <a:t>40</a:t>
            </a:r>
            <a:r>
              <a:rPr lang="ja-JP" altLang="en-US" sz="2400" smtClean="0"/>
              <a:t>％以下である。</a:t>
            </a:r>
          </a:p>
          <a:p>
            <a:pPr lvl="1" eaLnBrk="1" hangingPunct="1"/>
            <a:r>
              <a:rPr lang="ja-JP" altLang="en-US" sz="2400" smtClean="0">
                <a:latin typeface="Arial Unicode MS" panose="020B0604020202020204" pitchFamily="50" charset="-128"/>
              </a:rPr>
              <a:t>できるだけ身体を対象物に近づけ、重心を低くするような姿勢を取る。</a:t>
            </a:r>
          </a:p>
          <a:p>
            <a:pPr lvl="1" eaLnBrk="1" hangingPunct="1"/>
            <a:r>
              <a:rPr lang="ja-JP" altLang="en-US" sz="2400" smtClean="0">
                <a:latin typeface="Arial Unicode MS" panose="020B0604020202020204" pitchFamily="50" charset="-128"/>
              </a:rPr>
              <a:t>荷物を持ち上げる場合には、片足を少し前に出し、膝を曲げ、腰を十分に降ろして荷物をかかえ、膝を伸ばすことによって立ち上がる。</a:t>
            </a:r>
          </a:p>
          <a:p>
            <a:pPr lvl="1" eaLnBrk="1" hangingPunct="1"/>
            <a:r>
              <a:rPr lang="ja-JP" altLang="en-US" sz="2400" smtClean="0">
                <a:latin typeface="Arial Unicode MS" panose="020B0604020202020204" pitchFamily="50" charset="-128"/>
              </a:rPr>
              <a:t>腰をかがめる作業を減らすため、適切な高さの作業台等を利用する。 </a:t>
            </a:r>
          </a:p>
          <a:p>
            <a:pPr lvl="1" eaLnBrk="1" hangingPunct="1"/>
            <a:r>
              <a:rPr lang="ja-JP" altLang="en-US" sz="2400" smtClean="0">
                <a:latin typeface="Arial Unicode MS" panose="020B0604020202020204" pitchFamily="50" charset="-128"/>
              </a:rPr>
              <a:t>荷物を持つ場合は、背を伸ばした状態で腰のひねりが少なくなるようにする</a:t>
            </a:r>
            <a:r>
              <a:rPr lang="ja-JP" altLang="en-US" sz="2400" smtClean="0"/>
              <a:t>。</a:t>
            </a:r>
          </a:p>
          <a:p>
            <a:pPr eaLnBrk="1" hangingPunct="1"/>
            <a:endParaRPr lang="en-US" altLang="ja-JP" sz="2700" smtClean="0"/>
          </a:p>
        </p:txBody>
      </p:sp>
      <p:sp>
        <p:nvSpPr>
          <p:cNvPr id="5" name="横巻き 4"/>
          <p:cNvSpPr/>
          <p:nvPr/>
        </p:nvSpPr>
        <p:spPr>
          <a:xfrm>
            <a:off x="7019925" y="188913"/>
            <a:ext cx="1873250" cy="5762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12</a:t>
            </a:r>
            <a:r>
              <a:rPr lang="ja-JP" altLang="en-US" sz="1200" b="1" dirty="0">
                <a:latin typeface="+mj-ea"/>
                <a:ea typeface="+mj-ea"/>
              </a:rPr>
              <a:t>頁</a:t>
            </a:r>
          </a:p>
        </p:txBody>
      </p:sp>
      <p:sp>
        <p:nvSpPr>
          <p:cNvPr id="90117"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29</a:t>
            </a:r>
            <a:r>
              <a:rPr kumimoji="0" lang="ja-JP" altLang="en-US" sz="1200" smtClean="0"/>
              <a:t>年度安全衛生教育テキスト</a:t>
            </a:r>
            <a:endParaRPr kumimoji="0" lang="en-US" altLang="ja-JP" sz="1200"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ja-JP" altLang="en-US" smtClean="0"/>
              <a:t>腰痛予防のための注意事項　</a:t>
            </a:r>
            <a:r>
              <a:rPr lang="en-US" altLang="ja-JP" smtClean="0"/>
              <a:t>2</a:t>
            </a:r>
          </a:p>
        </p:txBody>
      </p:sp>
      <p:sp>
        <p:nvSpPr>
          <p:cNvPr id="92163" name="Rectangle 3"/>
          <p:cNvSpPr>
            <a:spLocks noGrp="1" noChangeArrowheads="1"/>
          </p:cNvSpPr>
          <p:nvPr>
            <p:ph type="body" idx="1"/>
          </p:nvPr>
        </p:nvSpPr>
        <p:spPr>
          <a:xfrm>
            <a:off x="533400" y="1905000"/>
            <a:ext cx="7924800" cy="4494213"/>
          </a:xfrm>
        </p:spPr>
        <p:txBody>
          <a:bodyPr/>
          <a:lstStyle/>
          <a:p>
            <a:pPr eaLnBrk="1" hangingPunct="1"/>
            <a:r>
              <a:rPr lang="ja-JP" altLang="en-US" smtClean="0"/>
              <a:t>腰掛け作業の注意事項</a:t>
            </a:r>
          </a:p>
          <a:p>
            <a:pPr lvl="1" eaLnBrk="1" hangingPunct="1"/>
            <a:r>
              <a:rPr lang="ja-JP" altLang="en-US" sz="2400" smtClean="0"/>
              <a:t>椅子、机の調整は</a:t>
            </a:r>
            <a:r>
              <a:rPr lang="en-US" altLang="ja-JP" sz="2400" smtClean="0"/>
              <a:t>VDT</a:t>
            </a:r>
            <a:r>
              <a:rPr lang="ja-JP" altLang="en-US" sz="2400" smtClean="0"/>
              <a:t>と同じ。</a:t>
            </a:r>
          </a:p>
          <a:p>
            <a:pPr lvl="1" eaLnBrk="1" hangingPunct="1"/>
            <a:r>
              <a:rPr lang="ja-JP" altLang="en-US" sz="2400" smtClean="0"/>
              <a:t>作業に必要は物は自然な姿勢で使用できるように配置する。</a:t>
            </a:r>
          </a:p>
          <a:p>
            <a:pPr lvl="1" eaLnBrk="1" hangingPunct="1"/>
            <a:r>
              <a:rPr lang="ja-JP" altLang="en-US" sz="2400" smtClean="0">
                <a:latin typeface="Arial Unicode MS" panose="020B0604020202020204" pitchFamily="50" charset="-128"/>
              </a:rPr>
              <a:t>時々、立ち上がって腰を伸ばすようにする。 </a:t>
            </a:r>
          </a:p>
          <a:p>
            <a:pPr eaLnBrk="1" hangingPunct="1"/>
            <a:r>
              <a:rPr lang="ja-JP" altLang="en-US" smtClean="0"/>
              <a:t>日常生活での注意事項</a:t>
            </a:r>
          </a:p>
          <a:p>
            <a:pPr lvl="1" eaLnBrk="1" hangingPunct="1"/>
            <a:r>
              <a:rPr lang="ja-JP" altLang="en-US" sz="2400" smtClean="0"/>
              <a:t>運動を心がけ、腹筋・背筋の筋力低下を予防する。</a:t>
            </a:r>
          </a:p>
        </p:txBody>
      </p:sp>
      <p:sp>
        <p:nvSpPr>
          <p:cNvPr id="5" name="横巻き 4"/>
          <p:cNvSpPr/>
          <p:nvPr/>
        </p:nvSpPr>
        <p:spPr>
          <a:xfrm>
            <a:off x="7019925" y="188913"/>
            <a:ext cx="1873250" cy="5762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12</a:t>
            </a:r>
            <a:r>
              <a:rPr lang="ja-JP" altLang="en-US" sz="1200" b="1" dirty="0">
                <a:latin typeface="+mj-ea"/>
                <a:ea typeface="+mj-ea"/>
              </a:rPr>
              <a:t>頁</a:t>
            </a:r>
          </a:p>
        </p:txBody>
      </p:sp>
      <p:sp>
        <p:nvSpPr>
          <p:cNvPr id="92165"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29</a:t>
            </a:r>
            <a:r>
              <a:rPr kumimoji="0" lang="ja-JP" altLang="en-US" sz="1200" smtClean="0"/>
              <a:t>年度安全衛生教育テキスト</a:t>
            </a:r>
            <a:endParaRPr kumimoji="0" lang="en-US" altLang="ja-JP" sz="1200"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ja-JP" altLang="en-US" smtClean="0"/>
              <a:t>腰痛予防のための注意事項　</a:t>
            </a:r>
            <a:r>
              <a:rPr lang="en-US" altLang="ja-JP" smtClean="0"/>
              <a:t>3</a:t>
            </a:r>
          </a:p>
        </p:txBody>
      </p:sp>
      <p:sp>
        <p:nvSpPr>
          <p:cNvPr id="94211" name="AutoShape 6" descr="hor1-35-10-1-2"/>
          <p:cNvSpPr>
            <a:spLocks noChangeAspect="1" noChangeArrowheads="1"/>
          </p:cNvSpPr>
          <p:nvPr/>
        </p:nvSpPr>
        <p:spPr bwMode="auto">
          <a:xfrm>
            <a:off x="4424363" y="3281363"/>
            <a:ext cx="2968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endParaRPr lang="ja-JP" altLang="en-US" sz="1800"/>
          </a:p>
        </p:txBody>
      </p:sp>
      <p:sp>
        <p:nvSpPr>
          <p:cNvPr id="94212" name="AutoShape 8" descr="hor1-35-10-1-2"/>
          <p:cNvSpPr>
            <a:spLocks noChangeAspect="1" noChangeArrowheads="1"/>
          </p:cNvSpPr>
          <p:nvPr/>
        </p:nvSpPr>
        <p:spPr bwMode="auto">
          <a:xfrm>
            <a:off x="4424363" y="3281363"/>
            <a:ext cx="2968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endParaRPr lang="ja-JP" altLang="en-US" sz="1800"/>
          </a:p>
        </p:txBody>
      </p:sp>
      <p:pic>
        <p:nvPicPr>
          <p:cNvPr id="94213" name="Picture 9" descr="腰痛姿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295400"/>
            <a:ext cx="6629400" cy="282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4" name="Picture 10" descr="腰痛姿勢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592513"/>
            <a:ext cx="6172200" cy="265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横巻き 7"/>
          <p:cNvSpPr/>
          <p:nvPr/>
        </p:nvSpPr>
        <p:spPr>
          <a:xfrm>
            <a:off x="7019925" y="188913"/>
            <a:ext cx="1873250" cy="5762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12</a:t>
            </a:r>
            <a:r>
              <a:rPr lang="ja-JP" altLang="en-US" sz="1200" b="1" dirty="0">
                <a:latin typeface="+mj-ea"/>
                <a:ea typeface="+mj-ea"/>
              </a:rPr>
              <a:t>頁</a:t>
            </a:r>
          </a:p>
        </p:txBody>
      </p:sp>
      <p:sp>
        <p:nvSpPr>
          <p:cNvPr id="94216"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29</a:t>
            </a:r>
            <a:r>
              <a:rPr kumimoji="0" lang="ja-JP" altLang="en-US" sz="1200" smtClean="0"/>
              <a:t>年度安全衛生教育テキスト</a:t>
            </a:r>
            <a:endParaRPr kumimoji="0" lang="en-US" altLang="ja-JP" sz="1200"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ja-JP" altLang="en-US" smtClean="0"/>
              <a:t>腰痛予防のための注意事項　</a:t>
            </a:r>
            <a:r>
              <a:rPr lang="en-US" altLang="ja-JP" smtClean="0"/>
              <a:t>4</a:t>
            </a:r>
          </a:p>
        </p:txBody>
      </p:sp>
      <p:pic>
        <p:nvPicPr>
          <p:cNvPr id="96259" name="Picture 5" descr="腰痛姿勢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78486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0" name="Text Box 6"/>
          <p:cNvSpPr txBox="1">
            <a:spLocks noChangeArrowheads="1"/>
          </p:cNvSpPr>
          <p:nvPr/>
        </p:nvSpPr>
        <p:spPr bwMode="auto">
          <a:xfrm>
            <a:off x="1066800" y="5257800"/>
            <a:ext cx="7848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buClrTx/>
              <a:buFontTx/>
              <a:buNone/>
            </a:pPr>
            <a:r>
              <a:rPr lang="ja-JP" altLang="en-US" sz="1800"/>
              <a:t>　</a:t>
            </a:r>
            <a:r>
              <a:rPr lang="ja-JP" altLang="en-US" sz="2000" b="1"/>
              <a:t>好ましい姿勢　　　　　　　　　好ましくない姿勢</a:t>
            </a:r>
          </a:p>
          <a:p>
            <a:pPr eaLnBrk="1" hangingPunct="1">
              <a:spcBef>
                <a:spcPct val="50000"/>
              </a:spcBef>
              <a:buClrTx/>
              <a:buFontTx/>
              <a:buNone/>
            </a:pPr>
            <a:r>
              <a:rPr lang="ja-JP" altLang="en-US" sz="1800"/>
              <a:t>　　　　　　　　　　　　腰より高い位置で保持　　　腰が反っている</a:t>
            </a:r>
          </a:p>
        </p:txBody>
      </p:sp>
      <p:sp>
        <p:nvSpPr>
          <p:cNvPr id="6" name="横巻き 5"/>
          <p:cNvSpPr/>
          <p:nvPr/>
        </p:nvSpPr>
        <p:spPr>
          <a:xfrm>
            <a:off x="7019925" y="188913"/>
            <a:ext cx="1873250" cy="5762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12</a:t>
            </a:r>
            <a:r>
              <a:rPr lang="ja-JP" altLang="en-US" sz="1200" b="1" dirty="0">
                <a:latin typeface="+mj-ea"/>
                <a:ea typeface="+mj-ea"/>
              </a:rPr>
              <a:t>頁</a:t>
            </a:r>
          </a:p>
        </p:txBody>
      </p:sp>
      <p:sp>
        <p:nvSpPr>
          <p:cNvPr id="96262"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29</a:t>
            </a:r>
            <a:r>
              <a:rPr kumimoji="0" lang="ja-JP" altLang="en-US" sz="1200" smtClean="0"/>
              <a:t>年度安全衛生教育テキスト</a:t>
            </a:r>
            <a:endParaRPr kumimoji="0" lang="en-US" altLang="ja-JP" sz="1200"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ja-JP" altLang="en-US" sz="3400" smtClean="0"/>
              <a:t>働くにあたっての基礎知識　労働災害 </a:t>
            </a:r>
            <a:r>
              <a:rPr lang="en-US" altLang="ja-JP" sz="3400" smtClean="0"/>
              <a:t>1</a:t>
            </a:r>
          </a:p>
        </p:txBody>
      </p:sp>
      <p:sp>
        <p:nvSpPr>
          <p:cNvPr id="98307" name="Rectangle 3"/>
          <p:cNvSpPr>
            <a:spLocks noGrp="1" noChangeArrowheads="1"/>
          </p:cNvSpPr>
          <p:nvPr>
            <p:ph type="body" idx="1"/>
          </p:nvPr>
        </p:nvSpPr>
        <p:spPr>
          <a:xfrm>
            <a:off x="304800" y="1268413"/>
            <a:ext cx="8555038" cy="5256212"/>
          </a:xfrm>
        </p:spPr>
        <p:txBody>
          <a:bodyPr/>
          <a:lstStyle/>
          <a:p>
            <a:pPr>
              <a:buFont typeface="Wingdings" panose="05000000000000000000" pitchFamily="2" charset="2"/>
              <a:buNone/>
            </a:pPr>
            <a:r>
              <a:rPr lang="en-US" altLang="ja-JP" sz="1800" smtClean="0">
                <a:solidFill>
                  <a:srgbClr val="C00000"/>
                </a:solidFill>
              </a:rPr>
              <a:t>※</a:t>
            </a:r>
            <a:r>
              <a:rPr lang="ja-JP" altLang="ja-JP" sz="1800" smtClean="0">
                <a:solidFill>
                  <a:srgbClr val="C00000"/>
                </a:solidFill>
              </a:rPr>
              <a:t>この項目は東京大学と雇用関係にある労働者（教職員や</a:t>
            </a:r>
            <a:r>
              <a:rPr lang="en-US" altLang="ja-JP" sz="1800" smtClean="0">
                <a:solidFill>
                  <a:srgbClr val="C00000"/>
                </a:solidFill>
              </a:rPr>
              <a:t>TA</a:t>
            </a:r>
            <a:r>
              <a:rPr lang="ja-JP" altLang="ja-JP" sz="1800" smtClean="0">
                <a:solidFill>
                  <a:srgbClr val="C00000"/>
                </a:solidFill>
              </a:rPr>
              <a:t>等）を対象とする。</a:t>
            </a:r>
            <a:endParaRPr lang="en-US" altLang="ja-JP" sz="1800" smtClean="0">
              <a:solidFill>
                <a:srgbClr val="C00000"/>
              </a:solidFill>
            </a:endParaRPr>
          </a:p>
          <a:p>
            <a:pPr>
              <a:buFont typeface="Wingdings" panose="05000000000000000000" pitchFamily="2" charset="2"/>
              <a:buNone/>
            </a:pPr>
            <a:r>
              <a:rPr lang="ja-JP" altLang="en-US" sz="1800" smtClean="0">
                <a:solidFill>
                  <a:srgbClr val="C00000"/>
                </a:solidFill>
              </a:rPr>
              <a:t>　　</a:t>
            </a:r>
            <a:r>
              <a:rPr lang="ja-JP" altLang="ja-JP" sz="1800" smtClean="0">
                <a:solidFill>
                  <a:srgbClr val="C00000"/>
                </a:solidFill>
              </a:rPr>
              <a:t>学生及び研究生は、労働安全衛生法の対象とはならないが、教職員と同様の教育</a:t>
            </a:r>
            <a:endParaRPr lang="en-US" altLang="ja-JP" sz="1800" smtClean="0">
              <a:solidFill>
                <a:srgbClr val="C00000"/>
              </a:solidFill>
            </a:endParaRPr>
          </a:p>
          <a:p>
            <a:pPr>
              <a:buFont typeface="Wingdings" panose="05000000000000000000" pitchFamily="2" charset="2"/>
              <a:buNone/>
            </a:pPr>
            <a:r>
              <a:rPr lang="ja-JP" altLang="en-US" sz="1800" smtClean="0">
                <a:solidFill>
                  <a:srgbClr val="C00000"/>
                </a:solidFill>
              </a:rPr>
              <a:t>　　</a:t>
            </a:r>
            <a:r>
              <a:rPr lang="ja-JP" altLang="ja-JP" sz="1800" smtClean="0">
                <a:solidFill>
                  <a:srgbClr val="C00000"/>
                </a:solidFill>
              </a:rPr>
              <a:t>を実施する。</a:t>
            </a:r>
            <a:endParaRPr lang="ja-JP" altLang="en-US" sz="1800" smtClean="0">
              <a:solidFill>
                <a:srgbClr val="C00000"/>
              </a:solidFill>
            </a:endParaRPr>
          </a:p>
          <a:p>
            <a:pPr eaLnBrk="1" hangingPunct="1">
              <a:buFont typeface="Wingdings" panose="05000000000000000000" pitchFamily="2" charset="2"/>
              <a:buNone/>
            </a:pPr>
            <a:endParaRPr lang="en-US" altLang="ja-JP" sz="1200" smtClean="0"/>
          </a:p>
          <a:p>
            <a:pPr eaLnBrk="1" hangingPunct="1">
              <a:buFont typeface="Wingdings" panose="05000000000000000000" pitchFamily="2" charset="2"/>
              <a:buNone/>
            </a:pPr>
            <a:r>
              <a:rPr lang="en-US" altLang="ja-JP" sz="2000" smtClean="0"/>
              <a:t>	</a:t>
            </a:r>
            <a:r>
              <a:rPr lang="ja-JP" altLang="en-US" sz="2400" smtClean="0"/>
              <a:t>労働災害（労災）の定義</a:t>
            </a:r>
          </a:p>
          <a:p>
            <a:pPr lvl="1" eaLnBrk="1" hangingPunct="1"/>
            <a:r>
              <a:rPr lang="ja-JP" altLang="en-US" sz="2000" smtClean="0"/>
              <a:t>労働災害とは、労働者の業務上の負傷、疾病、障害または死亡。 </a:t>
            </a:r>
          </a:p>
          <a:p>
            <a:pPr lvl="1" eaLnBrk="1" hangingPunct="1"/>
            <a:r>
              <a:rPr lang="ja-JP" altLang="en-US" sz="2000" smtClean="0"/>
              <a:t>認定要件</a:t>
            </a:r>
          </a:p>
          <a:p>
            <a:pPr lvl="2" eaLnBrk="1" hangingPunct="1"/>
            <a:r>
              <a:rPr lang="ja-JP" altLang="en-US" sz="2000" smtClean="0"/>
              <a:t>業務遂行性：　組織の指揮命令下にあった。</a:t>
            </a:r>
          </a:p>
          <a:p>
            <a:pPr lvl="2" eaLnBrk="1" hangingPunct="1"/>
            <a:r>
              <a:rPr lang="ja-JP" altLang="en-US" sz="2000" smtClean="0"/>
              <a:t>業務起因性：　業務を行うことによって被災した。</a:t>
            </a:r>
          </a:p>
          <a:p>
            <a:pPr lvl="1" eaLnBrk="1" hangingPunct="1"/>
            <a:r>
              <a:rPr lang="ja-JP" altLang="en-US" sz="2000" smtClean="0"/>
              <a:t>補償内容</a:t>
            </a:r>
          </a:p>
          <a:p>
            <a:pPr lvl="2" eaLnBrk="1" hangingPunct="1"/>
            <a:r>
              <a:rPr lang="ja-JP" altLang="en-US" sz="2000" smtClean="0"/>
              <a:t>医療等の現物支給及び休業補償</a:t>
            </a:r>
          </a:p>
          <a:p>
            <a:pPr lvl="2" eaLnBrk="1" hangingPunct="1"/>
            <a:r>
              <a:rPr lang="ja-JP" altLang="en-US" sz="2000" smtClean="0"/>
              <a:t>後遺症等に対する障害補償給付及び死亡に対する遺族補償給付など</a:t>
            </a:r>
          </a:p>
        </p:txBody>
      </p:sp>
      <p:sp>
        <p:nvSpPr>
          <p:cNvPr id="5" name="横巻き 4"/>
          <p:cNvSpPr/>
          <p:nvPr/>
        </p:nvSpPr>
        <p:spPr>
          <a:xfrm>
            <a:off x="7162800" y="44450"/>
            <a:ext cx="1873250" cy="431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13</a:t>
            </a:r>
            <a:r>
              <a:rPr lang="ja-JP" altLang="en-US" sz="1200" b="1" dirty="0">
                <a:latin typeface="+mj-ea"/>
                <a:ea typeface="+mj-ea"/>
              </a:rPr>
              <a:t>頁</a:t>
            </a:r>
          </a:p>
        </p:txBody>
      </p:sp>
      <p:sp>
        <p:nvSpPr>
          <p:cNvPr id="98309"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29</a:t>
            </a:r>
            <a:r>
              <a:rPr kumimoji="0" lang="ja-JP" altLang="en-US" sz="1200" smtClean="0"/>
              <a:t>年度安全衛生教育テキスト</a:t>
            </a:r>
            <a:endParaRPr kumimoji="0" lang="en-US" altLang="ja-JP" sz="1200"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533400" y="228600"/>
            <a:ext cx="8001000" cy="747713"/>
          </a:xfrm>
        </p:spPr>
        <p:txBody>
          <a:bodyPr/>
          <a:lstStyle/>
          <a:p>
            <a:pPr eaLnBrk="1" hangingPunct="1"/>
            <a:r>
              <a:rPr lang="ja-JP" altLang="en-US" sz="3400" smtClean="0"/>
              <a:t>働くにあたっての基礎知識　労働災害 </a:t>
            </a:r>
            <a:r>
              <a:rPr lang="en-US" altLang="ja-JP" sz="3400" smtClean="0"/>
              <a:t>2</a:t>
            </a:r>
          </a:p>
        </p:txBody>
      </p:sp>
      <p:sp>
        <p:nvSpPr>
          <p:cNvPr id="100355" name="Rectangle 3"/>
          <p:cNvSpPr>
            <a:spLocks noGrp="1" noChangeArrowheads="1"/>
          </p:cNvSpPr>
          <p:nvPr>
            <p:ph type="body" idx="1"/>
          </p:nvPr>
        </p:nvSpPr>
        <p:spPr>
          <a:xfrm>
            <a:off x="468313" y="1503363"/>
            <a:ext cx="8229600" cy="4086225"/>
          </a:xfrm>
        </p:spPr>
        <p:txBody>
          <a:bodyPr/>
          <a:lstStyle/>
          <a:p>
            <a:pPr eaLnBrk="1" hangingPunct="1"/>
            <a:r>
              <a:rPr lang="ja-JP" altLang="en-US" sz="2000" smtClean="0"/>
              <a:t>特別な状況下での労災</a:t>
            </a:r>
          </a:p>
          <a:p>
            <a:pPr lvl="1" eaLnBrk="1" hangingPunct="1"/>
            <a:r>
              <a:rPr lang="ja-JP" altLang="en-US" sz="2000" smtClean="0"/>
              <a:t>休憩時間中の災害</a:t>
            </a:r>
          </a:p>
          <a:p>
            <a:pPr lvl="1" eaLnBrk="1" hangingPunct="1">
              <a:buFont typeface="Wingdings" panose="05000000000000000000" pitchFamily="2" charset="2"/>
              <a:buNone/>
            </a:pPr>
            <a:r>
              <a:rPr lang="ja-JP" altLang="en-US" sz="2000" smtClean="0"/>
              <a:t>　　　施設または管理上の欠陥による場合は労災となる。 </a:t>
            </a:r>
          </a:p>
          <a:p>
            <a:pPr lvl="1" eaLnBrk="1" hangingPunct="1"/>
            <a:r>
              <a:rPr lang="ja-JP" altLang="en-US" sz="2000" smtClean="0"/>
              <a:t>出張中の災害</a:t>
            </a:r>
          </a:p>
          <a:p>
            <a:pPr lvl="1" eaLnBrk="1" hangingPunct="1">
              <a:buFont typeface="Wingdings" panose="05000000000000000000" pitchFamily="2" charset="2"/>
              <a:buNone/>
            </a:pPr>
            <a:r>
              <a:rPr lang="ja-JP" altLang="en-US" sz="2000" smtClean="0"/>
              <a:t>　　　出張期間中を通じて勤務中と考えられるため、原則として私的な行動による被災以外の場合は労災となる。 </a:t>
            </a:r>
          </a:p>
          <a:p>
            <a:pPr eaLnBrk="1" hangingPunct="1"/>
            <a:r>
              <a:rPr lang="ja-JP" altLang="en-US" sz="2000" smtClean="0"/>
              <a:t>労災時の手続き</a:t>
            </a:r>
          </a:p>
          <a:p>
            <a:pPr lvl="1" eaLnBrk="1" hangingPunct="1"/>
            <a:r>
              <a:rPr lang="ja-JP" altLang="en-US" sz="2000" smtClean="0"/>
              <a:t>労災申請は本人、家族または遺族が所轄労働基準監督署に行う。申請にあたっては、部局の事務を通じて事業主証明の発行を受ける。</a:t>
            </a:r>
          </a:p>
          <a:p>
            <a:pPr lvl="1" eaLnBrk="1" hangingPunct="1"/>
            <a:r>
              <a:rPr lang="ja-JP" altLang="en-US" sz="2000" smtClean="0"/>
              <a:t>原則として時効は</a:t>
            </a:r>
            <a:r>
              <a:rPr lang="en-US" altLang="ja-JP" sz="2000" smtClean="0"/>
              <a:t>2</a:t>
            </a:r>
            <a:r>
              <a:rPr lang="ja-JP" altLang="en-US" sz="2000" smtClean="0"/>
              <a:t>年、障害補償給付と遺族補償給付は</a:t>
            </a:r>
            <a:r>
              <a:rPr lang="en-US" altLang="ja-JP" sz="2000" smtClean="0"/>
              <a:t>5</a:t>
            </a:r>
            <a:r>
              <a:rPr lang="ja-JP" altLang="en-US" sz="2000" smtClean="0"/>
              <a:t>年</a:t>
            </a:r>
          </a:p>
        </p:txBody>
      </p:sp>
      <p:sp>
        <p:nvSpPr>
          <p:cNvPr id="5" name="横巻き 4"/>
          <p:cNvSpPr/>
          <p:nvPr/>
        </p:nvSpPr>
        <p:spPr>
          <a:xfrm>
            <a:off x="7162800" y="44450"/>
            <a:ext cx="1873250" cy="431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13</a:t>
            </a:r>
            <a:r>
              <a:rPr lang="ja-JP" altLang="en-US" sz="1200" b="1" dirty="0">
                <a:latin typeface="+mj-ea"/>
                <a:ea typeface="+mj-ea"/>
              </a:rPr>
              <a:t>頁</a:t>
            </a:r>
          </a:p>
        </p:txBody>
      </p:sp>
      <p:sp>
        <p:nvSpPr>
          <p:cNvPr id="100357"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29</a:t>
            </a:r>
            <a:r>
              <a:rPr kumimoji="0" lang="ja-JP" altLang="en-US" sz="1200" smtClean="0"/>
              <a:t>年度安全衛生教育テキスト</a:t>
            </a:r>
            <a:endParaRPr kumimoji="0" lang="en-US" altLang="ja-JP" sz="1200"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r>
              <a:rPr lang="ja-JP" altLang="en-US" sz="3400" smtClean="0"/>
              <a:t>働くにあたっての基礎知識　労働災害 </a:t>
            </a:r>
            <a:r>
              <a:rPr lang="en-US" altLang="ja-JP" sz="3400" smtClean="0"/>
              <a:t>3</a:t>
            </a:r>
          </a:p>
        </p:txBody>
      </p:sp>
      <p:sp>
        <p:nvSpPr>
          <p:cNvPr id="102403" name="Rectangle 3"/>
          <p:cNvSpPr>
            <a:spLocks noGrp="1" noChangeArrowheads="1"/>
          </p:cNvSpPr>
          <p:nvPr>
            <p:ph type="body" idx="1"/>
          </p:nvPr>
        </p:nvSpPr>
        <p:spPr>
          <a:xfrm>
            <a:off x="179388" y="1589088"/>
            <a:ext cx="8280400" cy="3784600"/>
          </a:xfrm>
        </p:spPr>
        <p:txBody>
          <a:bodyPr/>
          <a:lstStyle/>
          <a:p>
            <a:pPr marL="571500" indent="-571500" eaLnBrk="1" hangingPunct="1">
              <a:lnSpc>
                <a:spcPct val="90000"/>
              </a:lnSpc>
              <a:buFont typeface="Wingdings" panose="05000000000000000000" pitchFamily="2" charset="2"/>
              <a:buNone/>
            </a:pPr>
            <a:r>
              <a:rPr lang="en-US" altLang="ja-JP" sz="2400" smtClean="0"/>
              <a:t>		</a:t>
            </a:r>
            <a:r>
              <a:rPr lang="ja-JP" altLang="en-US" sz="2400" smtClean="0"/>
              <a:t>通勤災害</a:t>
            </a:r>
          </a:p>
          <a:p>
            <a:pPr marL="966788" lvl="1" indent="-495300" eaLnBrk="1" hangingPunct="1">
              <a:lnSpc>
                <a:spcPct val="90000"/>
              </a:lnSpc>
            </a:pPr>
            <a:r>
              <a:rPr lang="ja-JP" altLang="en-US" sz="2000" smtClean="0"/>
              <a:t>通勤災害とは、労働者が通勤により被った負傷、疾病、障害または死亡であり、労災ではないが、労災と同等に扱われる。</a:t>
            </a:r>
          </a:p>
          <a:p>
            <a:pPr marL="966788" lvl="1" indent="-495300" eaLnBrk="1" hangingPunct="1">
              <a:lnSpc>
                <a:spcPct val="90000"/>
              </a:lnSpc>
            </a:pPr>
            <a:r>
              <a:rPr lang="ja-JP" altLang="en-US" sz="2000" smtClean="0"/>
              <a:t>通勤途上ではその逸脱があると通勤災害として認められない。以下の場合は逸脱ではない。</a:t>
            </a:r>
          </a:p>
          <a:p>
            <a:pPr marL="1347788" lvl="2" indent="-438150" eaLnBrk="1" hangingPunct="1">
              <a:lnSpc>
                <a:spcPct val="90000"/>
              </a:lnSpc>
              <a:buFont typeface="Wingdings" panose="05000000000000000000" pitchFamily="2" charset="2"/>
              <a:buNone/>
            </a:pPr>
            <a:r>
              <a:rPr lang="en-US" altLang="ja-JP" sz="2000" smtClean="0">
                <a:solidFill>
                  <a:schemeClr val="accent2"/>
                </a:solidFill>
              </a:rPr>
              <a:t>1.</a:t>
            </a:r>
            <a:r>
              <a:rPr lang="en-US" altLang="ja-JP" sz="2000" smtClean="0"/>
              <a:t>  </a:t>
            </a:r>
            <a:r>
              <a:rPr lang="ja-JP" altLang="en-US" sz="2000" smtClean="0"/>
              <a:t>日用品の購入その他これに準ずる行為（途中で短時間の休憩を取る行為などを含む）</a:t>
            </a:r>
          </a:p>
          <a:p>
            <a:pPr marL="1347788" lvl="2" indent="-438150" eaLnBrk="1" hangingPunct="1">
              <a:lnSpc>
                <a:spcPct val="90000"/>
              </a:lnSpc>
              <a:buFont typeface="Wingdings" panose="05000000000000000000" pitchFamily="2" charset="2"/>
              <a:buNone/>
            </a:pPr>
            <a:r>
              <a:rPr lang="en-US" altLang="ja-JP" sz="2000" smtClean="0">
                <a:solidFill>
                  <a:srgbClr val="FF0000"/>
                </a:solidFill>
              </a:rPr>
              <a:t>2.</a:t>
            </a:r>
            <a:r>
              <a:rPr lang="en-US" altLang="ja-JP" sz="2000" smtClean="0"/>
              <a:t>  </a:t>
            </a:r>
            <a:r>
              <a:rPr lang="ja-JP" altLang="en-US" sz="2000" smtClean="0"/>
              <a:t>職業訓練、学校における教育等を受ける行為（定時制高校等） </a:t>
            </a:r>
          </a:p>
          <a:p>
            <a:pPr marL="1347788" lvl="2" indent="-438150" eaLnBrk="1" hangingPunct="1">
              <a:lnSpc>
                <a:spcPct val="90000"/>
              </a:lnSpc>
              <a:buFont typeface="Wingdings" panose="05000000000000000000" pitchFamily="2" charset="2"/>
              <a:buNone/>
            </a:pPr>
            <a:r>
              <a:rPr lang="en-US" altLang="ja-JP" sz="2000" smtClean="0">
                <a:solidFill>
                  <a:schemeClr val="accent2"/>
                </a:solidFill>
              </a:rPr>
              <a:t>3.</a:t>
            </a:r>
            <a:r>
              <a:rPr lang="en-US" altLang="ja-JP" sz="2000" smtClean="0"/>
              <a:t>  </a:t>
            </a:r>
            <a:r>
              <a:rPr lang="ja-JP" altLang="en-US" sz="2000" smtClean="0"/>
              <a:t>選挙権の行使その他これに準ずる行為 </a:t>
            </a:r>
          </a:p>
          <a:p>
            <a:pPr marL="1347788" lvl="2" indent="-438150" eaLnBrk="1" hangingPunct="1">
              <a:lnSpc>
                <a:spcPct val="90000"/>
              </a:lnSpc>
              <a:buFont typeface="Wingdings" panose="05000000000000000000" pitchFamily="2" charset="2"/>
              <a:buNone/>
            </a:pPr>
            <a:r>
              <a:rPr lang="en-US" altLang="ja-JP" sz="2000" smtClean="0">
                <a:solidFill>
                  <a:schemeClr val="accent2"/>
                </a:solidFill>
              </a:rPr>
              <a:t>4.</a:t>
            </a:r>
            <a:r>
              <a:rPr lang="en-US" altLang="ja-JP" sz="2000" smtClean="0"/>
              <a:t>  </a:t>
            </a:r>
            <a:r>
              <a:rPr lang="ja-JP" altLang="en-US" sz="2000" smtClean="0"/>
              <a:t>病院または診療所で診療や治療を受けること及びこれに準ずる行為 </a:t>
            </a:r>
          </a:p>
          <a:p>
            <a:pPr marL="1347788" lvl="2" indent="-438150" eaLnBrk="1" hangingPunct="1">
              <a:lnSpc>
                <a:spcPct val="90000"/>
              </a:lnSpc>
              <a:buFont typeface="Wingdings" panose="05000000000000000000" pitchFamily="2" charset="2"/>
              <a:buChar char="n"/>
            </a:pPr>
            <a:endParaRPr lang="en-US" altLang="ja-JP" sz="2100" smtClean="0">
              <a:solidFill>
                <a:srgbClr val="00FF00"/>
              </a:solidFill>
            </a:endParaRPr>
          </a:p>
        </p:txBody>
      </p:sp>
      <p:sp>
        <p:nvSpPr>
          <p:cNvPr id="5" name="横巻き 4"/>
          <p:cNvSpPr/>
          <p:nvPr/>
        </p:nvSpPr>
        <p:spPr>
          <a:xfrm>
            <a:off x="7162800" y="44450"/>
            <a:ext cx="1873250" cy="431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13</a:t>
            </a:r>
            <a:r>
              <a:rPr lang="ja-JP" altLang="en-US" sz="1200" b="1" dirty="0">
                <a:latin typeface="+mj-ea"/>
                <a:ea typeface="+mj-ea"/>
              </a:rPr>
              <a:t>頁</a:t>
            </a:r>
          </a:p>
        </p:txBody>
      </p:sp>
      <p:sp>
        <p:nvSpPr>
          <p:cNvPr id="102405"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29</a:t>
            </a:r>
            <a:r>
              <a:rPr kumimoji="0" lang="ja-JP" altLang="en-US" sz="1200" smtClean="0"/>
              <a:t>年度安全衛生教育テキスト</a:t>
            </a:r>
            <a:endParaRPr kumimoji="0" lang="en-US" altLang="ja-JP" sz="120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p:txBody>
          <a:bodyPr/>
          <a:lstStyle/>
          <a:p>
            <a:pPr eaLnBrk="1" hangingPunct="1"/>
            <a:r>
              <a:rPr lang="ja-JP" altLang="en-US" sz="3000" smtClean="0"/>
              <a:t>大学が適用をうける安全と衛生に関する法令</a:t>
            </a:r>
          </a:p>
        </p:txBody>
      </p:sp>
      <p:sp>
        <p:nvSpPr>
          <p:cNvPr id="14339" name="Rectangle 5"/>
          <p:cNvSpPr>
            <a:spLocks noGrp="1" noChangeArrowheads="1"/>
          </p:cNvSpPr>
          <p:nvPr>
            <p:ph type="body" sz="half" idx="1"/>
          </p:nvPr>
        </p:nvSpPr>
        <p:spPr/>
        <p:txBody>
          <a:bodyPr/>
          <a:lstStyle/>
          <a:p>
            <a:pPr eaLnBrk="1" hangingPunct="1"/>
            <a:r>
              <a:rPr lang="ja-JP" altLang="en-US" sz="2600" u="sng" smtClean="0">
                <a:solidFill>
                  <a:srgbClr val="C00000"/>
                </a:solidFill>
              </a:rPr>
              <a:t>全ての人が関係する</a:t>
            </a:r>
          </a:p>
          <a:p>
            <a:pPr eaLnBrk="1" hangingPunct="1">
              <a:buFont typeface="Wingdings" panose="05000000000000000000" pitchFamily="2" charset="2"/>
              <a:buNone/>
            </a:pPr>
            <a:r>
              <a:rPr lang="ja-JP" altLang="en-US" sz="2600" smtClean="0">
                <a:solidFill>
                  <a:srgbClr val="C00000"/>
                </a:solidFill>
              </a:rPr>
              <a:t>　　　　　　　　　　　　　</a:t>
            </a:r>
            <a:r>
              <a:rPr lang="ja-JP" altLang="en-US" sz="2600" u="sng" smtClean="0">
                <a:solidFill>
                  <a:srgbClr val="C00000"/>
                </a:solidFill>
              </a:rPr>
              <a:t>法規</a:t>
            </a:r>
            <a:r>
              <a:rPr lang="ja-JP" altLang="en-US" sz="2600" smtClean="0">
                <a:solidFill>
                  <a:srgbClr val="C00000"/>
                </a:solidFill>
              </a:rPr>
              <a:t>　</a:t>
            </a:r>
            <a:endParaRPr lang="ja-JP" altLang="en-US" sz="2600" u="sng" smtClean="0">
              <a:solidFill>
                <a:srgbClr val="C00000"/>
              </a:solidFill>
            </a:endParaRPr>
          </a:p>
          <a:p>
            <a:pPr eaLnBrk="1" hangingPunct="1">
              <a:buFont typeface="Wingdings" panose="05000000000000000000" pitchFamily="2" charset="2"/>
              <a:buNone/>
            </a:pPr>
            <a:r>
              <a:rPr lang="ja-JP" altLang="en-US" sz="2600" b="1" smtClean="0">
                <a:solidFill>
                  <a:srgbClr val="C00000"/>
                </a:solidFill>
              </a:rPr>
              <a:t>　　　　　　　　　　</a:t>
            </a:r>
          </a:p>
          <a:p>
            <a:pPr lvl="1" eaLnBrk="1" hangingPunct="1"/>
            <a:r>
              <a:rPr lang="ja-JP" altLang="en-US" sz="2600" smtClean="0">
                <a:solidFill>
                  <a:srgbClr val="C00000"/>
                </a:solidFill>
              </a:rPr>
              <a:t>学校教育法</a:t>
            </a:r>
          </a:p>
          <a:p>
            <a:pPr lvl="1" eaLnBrk="1" hangingPunct="1"/>
            <a:r>
              <a:rPr lang="ja-JP" altLang="en-US" sz="2600" smtClean="0">
                <a:solidFill>
                  <a:srgbClr val="C00000"/>
                </a:solidFill>
              </a:rPr>
              <a:t>労働安全衛生法</a:t>
            </a:r>
          </a:p>
          <a:p>
            <a:pPr lvl="1" eaLnBrk="1" hangingPunct="1"/>
            <a:r>
              <a:rPr lang="ja-JP" altLang="en-US" sz="2600" smtClean="0">
                <a:solidFill>
                  <a:srgbClr val="C00000"/>
                </a:solidFill>
              </a:rPr>
              <a:t>消防法　　など</a:t>
            </a:r>
            <a:r>
              <a:rPr lang="ja-JP" altLang="en-US" sz="2200" b="1" smtClean="0">
                <a:solidFill>
                  <a:srgbClr val="C00000"/>
                </a:solidFill>
              </a:rPr>
              <a:t>　　　　　　　　　</a:t>
            </a:r>
          </a:p>
          <a:p>
            <a:pPr eaLnBrk="1" hangingPunct="1">
              <a:buFont typeface="Wingdings" panose="05000000000000000000" pitchFamily="2" charset="2"/>
              <a:buNone/>
            </a:pPr>
            <a:endParaRPr lang="en-US" altLang="ja-JP" sz="2600" b="1" smtClean="0"/>
          </a:p>
        </p:txBody>
      </p:sp>
      <p:sp>
        <p:nvSpPr>
          <p:cNvPr id="14340" name="Rectangle 6"/>
          <p:cNvSpPr>
            <a:spLocks noGrp="1" noChangeArrowheads="1"/>
          </p:cNvSpPr>
          <p:nvPr>
            <p:ph type="body" sz="half" idx="2"/>
          </p:nvPr>
        </p:nvSpPr>
        <p:spPr>
          <a:xfrm>
            <a:off x="4427538" y="1341438"/>
            <a:ext cx="4140200" cy="4824412"/>
          </a:xfrm>
        </p:spPr>
        <p:txBody>
          <a:bodyPr/>
          <a:lstStyle/>
          <a:p>
            <a:pPr eaLnBrk="1" hangingPunct="1"/>
            <a:r>
              <a:rPr lang="ja-JP" altLang="en-US" sz="2600" u="sng" smtClean="0"/>
              <a:t>特定の使用者が関係</a:t>
            </a:r>
          </a:p>
          <a:p>
            <a:pPr eaLnBrk="1" hangingPunct="1">
              <a:buFont typeface="Wingdings" panose="05000000000000000000" pitchFamily="2" charset="2"/>
              <a:buNone/>
            </a:pPr>
            <a:r>
              <a:rPr lang="ja-JP" altLang="en-US" sz="2600" smtClean="0"/>
              <a:t>　　</a:t>
            </a:r>
            <a:r>
              <a:rPr lang="ja-JP" altLang="en-US" sz="2600" u="sng" smtClean="0"/>
              <a:t>する法規</a:t>
            </a:r>
          </a:p>
          <a:p>
            <a:pPr eaLnBrk="1" hangingPunct="1">
              <a:buFont typeface="Wingdings" panose="05000000000000000000" pitchFamily="2" charset="2"/>
              <a:buNone/>
            </a:pPr>
            <a:r>
              <a:rPr lang="ja-JP" altLang="en-US" sz="2600" b="1" smtClean="0"/>
              <a:t>　　　　　　</a:t>
            </a:r>
          </a:p>
          <a:p>
            <a:pPr lvl="1" eaLnBrk="1" hangingPunct="1"/>
            <a:r>
              <a:rPr lang="ja-JP" altLang="en-US" sz="2600" smtClean="0"/>
              <a:t>毒物及び劇物取締法</a:t>
            </a:r>
          </a:p>
          <a:p>
            <a:pPr lvl="1" eaLnBrk="1" hangingPunct="1"/>
            <a:r>
              <a:rPr lang="ja-JP" altLang="en-US" sz="2600" smtClean="0"/>
              <a:t>高圧ガス保安法</a:t>
            </a:r>
          </a:p>
          <a:p>
            <a:pPr lvl="1" eaLnBrk="1" hangingPunct="1"/>
            <a:r>
              <a:rPr lang="ja-JP" altLang="en-US" sz="2600" smtClean="0"/>
              <a:t>放射線障害防止法</a:t>
            </a:r>
          </a:p>
          <a:p>
            <a:pPr lvl="1" eaLnBrk="1" hangingPunct="1"/>
            <a:r>
              <a:rPr lang="en-US" altLang="ja-JP" sz="2600" smtClean="0"/>
              <a:t>PRTR</a:t>
            </a:r>
            <a:r>
              <a:rPr lang="ja-JP" altLang="en-US" sz="2600" smtClean="0"/>
              <a:t>法　　など</a:t>
            </a:r>
          </a:p>
        </p:txBody>
      </p:sp>
      <p:sp>
        <p:nvSpPr>
          <p:cNvPr id="14341"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29</a:t>
            </a:r>
            <a:r>
              <a:rPr kumimoji="0" lang="ja-JP" altLang="en-US" sz="1200" smtClean="0"/>
              <a:t>年度安全衛生教育テキスト</a:t>
            </a:r>
            <a:endParaRPr kumimoji="0" lang="en-US" altLang="ja-JP" sz="1200" smtClean="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ja-JP" altLang="en-US" smtClean="0"/>
              <a:t>健康管理、その他　</a:t>
            </a:r>
            <a:r>
              <a:rPr lang="en-US" altLang="ja-JP" smtClean="0"/>
              <a:t>1</a:t>
            </a:r>
            <a:r>
              <a:rPr lang="ja-JP" altLang="en-US" smtClean="0"/>
              <a:t>　健康診断</a:t>
            </a:r>
          </a:p>
        </p:txBody>
      </p:sp>
      <p:sp>
        <p:nvSpPr>
          <p:cNvPr id="104451" name="Rectangle 3"/>
          <p:cNvSpPr>
            <a:spLocks noGrp="1" noChangeArrowheads="1"/>
          </p:cNvSpPr>
          <p:nvPr>
            <p:ph type="body" idx="1"/>
          </p:nvPr>
        </p:nvSpPr>
        <p:spPr>
          <a:xfrm>
            <a:off x="250825" y="1125538"/>
            <a:ext cx="8001000" cy="4822825"/>
          </a:xfrm>
        </p:spPr>
        <p:txBody>
          <a:bodyPr/>
          <a:lstStyle/>
          <a:p>
            <a:pPr eaLnBrk="1" hangingPunct="1">
              <a:buFont typeface="Wingdings" panose="05000000000000000000" pitchFamily="2" charset="2"/>
              <a:buNone/>
            </a:pPr>
            <a:endParaRPr lang="en-US" altLang="ja-JP" smtClean="0"/>
          </a:p>
          <a:p>
            <a:pPr lvl="1" eaLnBrk="1" hangingPunct="1"/>
            <a:r>
              <a:rPr lang="ja-JP" altLang="en-US" smtClean="0"/>
              <a:t>一般に労働者は健康を保持する義務を負う。</a:t>
            </a:r>
          </a:p>
          <a:p>
            <a:pPr lvl="1" eaLnBrk="1" hangingPunct="1"/>
            <a:r>
              <a:rPr lang="ja-JP" altLang="en-US" smtClean="0"/>
              <a:t>健康診断受診対象者は、大学が実施する健康診断を受診する義務がある。</a:t>
            </a:r>
          </a:p>
          <a:p>
            <a:pPr lvl="2" eaLnBrk="1" hangingPunct="1"/>
            <a:r>
              <a:rPr lang="ja-JP" altLang="en-US" smtClean="0"/>
              <a:t>ただし、同様の内容を別の医療機関などで受診して、その結果を提出することができる。</a:t>
            </a:r>
          </a:p>
          <a:p>
            <a:pPr lvl="1" eaLnBrk="1" hangingPunct="1"/>
            <a:r>
              <a:rPr lang="ja-JP" altLang="en-US" smtClean="0"/>
              <a:t>健康診断には、一般健康診断と有害業務ごとに行われる特殊健康診断がある。</a:t>
            </a:r>
          </a:p>
          <a:p>
            <a:pPr lvl="1" eaLnBrk="1" hangingPunct="1"/>
            <a:r>
              <a:rPr lang="ja-JP" altLang="en-US" smtClean="0"/>
              <a:t>教職員は、健康診断受診後の保健指導などの呼び出しに応じる義務がある。</a:t>
            </a:r>
          </a:p>
        </p:txBody>
      </p:sp>
      <p:sp>
        <p:nvSpPr>
          <p:cNvPr id="5" name="横巻き 4"/>
          <p:cNvSpPr/>
          <p:nvPr/>
        </p:nvSpPr>
        <p:spPr>
          <a:xfrm>
            <a:off x="7162800" y="44450"/>
            <a:ext cx="1873250" cy="431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14</a:t>
            </a:r>
            <a:r>
              <a:rPr lang="ja-JP" altLang="en-US" sz="1200" b="1" dirty="0">
                <a:latin typeface="+mj-ea"/>
                <a:ea typeface="+mj-ea"/>
              </a:rPr>
              <a:t>頁</a:t>
            </a:r>
          </a:p>
        </p:txBody>
      </p:sp>
      <p:sp>
        <p:nvSpPr>
          <p:cNvPr id="104453"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29</a:t>
            </a:r>
            <a:r>
              <a:rPr kumimoji="0" lang="ja-JP" altLang="en-US" sz="1200" smtClean="0"/>
              <a:t>年度安全衛生教育テキスト</a:t>
            </a:r>
            <a:endParaRPr kumimoji="0" lang="en-US" altLang="ja-JP" sz="1200"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81000" y="152400"/>
            <a:ext cx="9102725" cy="838200"/>
          </a:xfrm>
        </p:spPr>
        <p:txBody>
          <a:bodyPr/>
          <a:lstStyle/>
          <a:p>
            <a:pPr eaLnBrk="1" hangingPunct="1"/>
            <a:r>
              <a:rPr lang="ja-JP" altLang="en-US" smtClean="0"/>
              <a:t>健康管理、その他　</a:t>
            </a:r>
            <a:r>
              <a:rPr lang="en-US" altLang="ja-JP" smtClean="0"/>
              <a:t>2</a:t>
            </a:r>
            <a:r>
              <a:rPr lang="ja-JP" altLang="en-US" smtClean="0"/>
              <a:t>　メンタルヘルス</a:t>
            </a:r>
          </a:p>
        </p:txBody>
      </p:sp>
      <p:sp>
        <p:nvSpPr>
          <p:cNvPr id="106499" name="Rectangle 3"/>
          <p:cNvSpPr>
            <a:spLocks noGrp="1" noChangeArrowheads="1"/>
          </p:cNvSpPr>
          <p:nvPr>
            <p:ph type="body" idx="1"/>
          </p:nvPr>
        </p:nvSpPr>
        <p:spPr>
          <a:xfrm>
            <a:off x="0" y="1389063"/>
            <a:ext cx="8604250" cy="4919662"/>
          </a:xfrm>
        </p:spPr>
        <p:txBody>
          <a:bodyPr/>
          <a:lstStyle/>
          <a:p>
            <a:pPr lvl="1" eaLnBrk="1" hangingPunct="1"/>
            <a:r>
              <a:rPr lang="ja-JP" altLang="en-US" sz="2400" smtClean="0"/>
              <a:t>職域に最も多いメンタルヘルスの問題は抑うつ症状である。次の症状があるときは早目に相談すること。</a:t>
            </a:r>
          </a:p>
          <a:p>
            <a:pPr lvl="2" eaLnBrk="1" hangingPunct="1"/>
            <a:r>
              <a:rPr lang="ja-JP" altLang="en-US" sz="2000" smtClean="0"/>
              <a:t>不眠、夜中に目が覚める、早朝に目が覚める</a:t>
            </a:r>
          </a:p>
          <a:p>
            <a:pPr lvl="2" eaLnBrk="1" hangingPunct="1"/>
            <a:r>
              <a:rPr lang="ja-JP" altLang="en-US" sz="2000" smtClean="0"/>
              <a:t>朝おきた時ぐっすり寝た感じがしない</a:t>
            </a:r>
          </a:p>
          <a:p>
            <a:pPr lvl="2" eaLnBrk="1" hangingPunct="1"/>
            <a:r>
              <a:rPr lang="ja-JP" altLang="en-US" sz="2000" smtClean="0"/>
              <a:t>何もやる気が起きない</a:t>
            </a:r>
          </a:p>
          <a:p>
            <a:pPr lvl="2" eaLnBrk="1" hangingPunct="1"/>
            <a:r>
              <a:rPr lang="ja-JP" altLang="en-US" sz="2000" smtClean="0"/>
              <a:t>仕事に行くのが苦痛でしょうがない</a:t>
            </a:r>
          </a:p>
          <a:p>
            <a:pPr lvl="1" eaLnBrk="1" hangingPunct="1"/>
            <a:r>
              <a:rPr lang="ja-JP" altLang="en-US" sz="2400" smtClean="0"/>
              <a:t>メンタルヘルスに関する相談窓口として以下のものが利用できる。また、各部局にパンフレットが用意されている。</a:t>
            </a:r>
          </a:p>
          <a:p>
            <a:pPr lvl="2" eaLnBrk="1" hangingPunct="1"/>
            <a:r>
              <a:rPr lang="ja-JP" altLang="en-US" sz="2000" smtClean="0"/>
              <a:t>産業医室（内線</a:t>
            </a:r>
            <a:r>
              <a:rPr lang="en-US" altLang="ja-JP" sz="2000" smtClean="0"/>
              <a:t>28429</a:t>
            </a:r>
            <a:r>
              <a:rPr lang="ja-JP" altLang="en-US" sz="2000" smtClean="0"/>
              <a:t>、</a:t>
            </a:r>
            <a:r>
              <a:rPr lang="en-US" altLang="ja-JP" sz="2000" smtClean="0"/>
              <a:t>03-5841-8429</a:t>
            </a:r>
            <a:r>
              <a:rPr lang="ja-JP" altLang="en-US" sz="2000" smtClean="0"/>
              <a:t>）</a:t>
            </a:r>
          </a:p>
          <a:p>
            <a:pPr lvl="2" eaLnBrk="1" hangingPunct="1"/>
            <a:r>
              <a:rPr lang="ja-JP" altLang="en-US" sz="2000" smtClean="0"/>
              <a:t>保健・健康推進本部（保健センター）　</a:t>
            </a:r>
            <a:endParaRPr lang="en-US" altLang="ja-JP" sz="2000" smtClean="0"/>
          </a:p>
          <a:p>
            <a:pPr lvl="2" eaLnBrk="1" hangingPunct="1">
              <a:buFont typeface="Wingdings" panose="05000000000000000000" pitchFamily="2" charset="2"/>
              <a:buNone/>
            </a:pPr>
            <a:r>
              <a:rPr lang="en-US" altLang="ja-JP" sz="2000" smtClean="0"/>
              <a:t>	</a:t>
            </a:r>
            <a:r>
              <a:rPr lang="ja-JP" altLang="en-US" sz="2000" smtClean="0"/>
              <a:t>（内線２２５７８、</a:t>
            </a:r>
            <a:r>
              <a:rPr lang="en-US" altLang="ja-JP" sz="2000" smtClean="0"/>
              <a:t>03-5841-2578</a:t>
            </a:r>
            <a:r>
              <a:rPr lang="ja-JP" altLang="en-US" sz="2000" smtClean="0"/>
              <a:t>）</a:t>
            </a:r>
          </a:p>
          <a:p>
            <a:pPr lvl="2" eaLnBrk="1" hangingPunct="1"/>
            <a:r>
              <a:rPr lang="ja-JP" altLang="en-US" sz="2000" smtClean="0"/>
              <a:t>理学部学生支援室（理学部</a:t>
            </a:r>
            <a:r>
              <a:rPr lang="en-US" altLang="ja-JP" sz="2000" smtClean="0"/>
              <a:t>1</a:t>
            </a:r>
            <a:r>
              <a:rPr lang="ja-JP" altLang="en-US" sz="2000" smtClean="0"/>
              <a:t>号館中央棟</a:t>
            </a:r>
            <a:r>
              <a:rPr lang="en-US" altLang="ja-JP" sz="2000" smtClean="0"/>
              <a:t>132</a:t>
            </a:r>
            <a:r>
              <a:rPr lang="ja-JP" altLang="en-US" sz="2000" smtClean="0"/>
              <a:t>号室：内線２８２９６）</a:t>
            </a:r>
          </a:p>
        </p:txBody>
      </p:sp>
      <p:sp>
        <p:nvSpPr>
          <p:cNvPr id="5" name="横巻き 4"/>
          <p:cNvSpPr/>
          <p:nvPr/>
        </p:nvSpPr>
        <p:spPr>
          <a:xfrm>
            <a:off x="7162800" y="44450"/>
            <a:ext cx="1873250" cy="431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14</a:t>
            </a:r>
            <a:r>
              <a:rPr lang="ja-JP" altLang="en-US" sz="1200" b="1" dirty="0">
                <a:latin typeface="+mj-ea"/>
                <a:ea typeface="+mj-ea"/>
              </a:rPr>
              <a:t>頁</a:t>
            </a:r>
          </a:p>
        </p:txBody>
      </p:sp>
      <p:sp>
        <p:nvSpPr>
          <p:cNvPr id="106501"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28</a:t>
            </a:r>
            <a:r>
              <a:rPr kumimoji="0" lang="ja-JP" altLang="en-US" sz="1200" smtClean="0"/>
              <a:t>年度安全衛生教育テキスト</a:t>
            </a:r>
            <a:endParaRPr kumimoji="0" lang="en-US" altLang="ja-JP" sz="1200"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r>
              <a:rPr lang="ja-JP" altLang="en-US" smtClean="0"/>
              <a:t>健康管理、その他　</a:t>
            </a:r>
            <a:r>
              <a:rPr lang="en-US" altLang="ja-JP" smtClean="0"/>
              <a:t>3</a:t>
            </a:r>
          </a:p>
        </p:txBody>
      </p:sp>
      <p:sp>
        <p:nvSpPr>
          <p:cNvPr id="108547" name="Rectangle 3"/>
          <p:cNvSpPr>
            <a:spLocks noGrp="1" noChangeArrowheads="1"/>
          </p:cNvSpPr>
          <p:nvPr>
            <p:ph type="body" idx="1"/>
          </p:nvPr>
        </p:nvSpPr>
        <p:spPr/>
        <p:txBody>
          <a:bodyPr/>
          <a:lstStyle/>
          <a:p>
            <a:pPr eaLnBrk="1" hangingPunct="1">
              <a:lnSpc>
                <a:spcPct val="90000"/>
              </a:lnSpc>
            </a:pPr>
            <a:r>
              <a:rPr lang="ja-JP" altLang="en-US" smtClean="0"/>
              <a:t>ハラスメント対策</a:t>
            </a:r>
          </a:p>
          <a:p>
            <a:pPr lvl="1" eaLnBrk="1" hangingPunct="1">
              <a:lnSpc>
                <a:spcPct val="90000"/>
              </a:lnSpc>
            </a:pPr>
            <a:r>
              <a:rPr lang="ja-JP" altLang="en-US" sz="2400" smtClean="0"/>
              <a:t>東京大学におけるセクシュアル・ハラスメント防止のための倫理と体制の綱領の制定</a:t>
            </a:r>
          </a:p>
          <a:p>
            <a:pPr lvl="1" eaLnBrk="1" hangingPunct="1">
              <a:lnSpc>
                <a:spcPct val="90000"/>
              </a:lnSpc>
            </a:pPr>
            <a:r>
              <a:rPr lang="ja-JP" altLang="en-US" sz="2400" smtClean="0"/>
              <a:t>東京大学セクシュアル・ハラスメント防止宣言の制定</a:t>
            </a:r>
            <a:endParaRPr lang="en-US" altLang="ja-JP" sz="2400" smtClean="0"/>
          </a:p>
          <a:p>
            <a:pPr lvl="1" eaLnBrk="1" hangingPunct="1">
              <a:lnSpc>
                <a:spcPct val="90000"/>
              </a:lnSpc>
            </a:pPr>
            <a:r>
              <a:rPr lang="ja-JP" altLang="en-US" sz="2400" smtClean="0"/>
              <a:t>東京大学アカデミック・ハラスメント防止宣言の制定</a:t>
            </a:r>
          </a:p>
          <a:p>
            <a:pPr eaLnBrk="1" hangingPunct="1">
              <a:lnSpc>
                <a:spcPct val="90000"/>
              </a:lnSpc>
            </a:pPr>
            <a:r>
              <a:rPr lang="ja-JP" altLang="en-US" smtClean="0"/>
              <a:t>相談窓口</a:t>
            </a:r>
          </a:p>
          <a:p>
            <a:pPr eaLnBrk="1" hangingPunct="1">
              <a:lnSpc>
                <a:spcPct val="90000"/>
              </a:lnSpc>
              <a:buFont typeface="Wingdings" panose="05000000000000000000" pitchFamily="2" charset="2"/>
              <a:buNone/>
            </a:pPr>
            <a:r>
              <a:rPr lang="ja-JP" altLang="en-US" smtClean="0"/>
              <a:t>　　</a:t>
            </a:r>
            <a:r>
              <a:rPr lang="ja-JP" altLang="en-US" sz="2400" smtClean="0"/>
              <a:t>以下の相談窓口を設置してあり、相談者のプライバシーは厳守されることになっている。</a:t>
            </a:r>
          </a:p>
          <a:p>
            <a:pPr lvl="1" eaLnBrk="1" hangingPunct="1">
              <a:lnSpc>
                <a:spcPct val="90000"/>
              </a:lnSpc>
            </a:pPr>
            <a:r>
              <a:rPr lang="ja-JP" altLang="en-US" sz="2400" smtClean="0"/>
              <a:t>東京大学ハラスメント相談所（内線２２２３３）</a:t>
            </a:r>
          </a:p>
          <a:p>
            <a:pPr lvl="1" eaLnBrk="1" hangingPunct="1">
              <a:lnSpc>
                <a:spcPct val="90000"/>
              </a:lnSpc>
            </a:pPr>
            <a:r>
              <a:rPr lang="ja-JP" altLang="en-US" sz="2400" smtClean="0"/>
              <a:t>理学部ハラスメント相談員（各専攻・学科の事務室に問い合わせる）</a:t>
            </a:r>
          </a:p>
        </p:txBody>
      </p:sp>
      <p:sp>
        <p:nvSpPr>
          <p:cNvPr id="6" name="横巻き 5"/>
          <p:cNvSpPr/>
          <p:nvPr/>
        </p:nvSpPr>
        <p:spPr>
          <a:xfrm>
            <a:off x="7019925" y="188913"/>
            <a:ext cx="1873250" cy="5762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14</a:t>
            </a:r>
            <a:r>
              <a:rPr lang="ja-JP" altLang="en-US" sz="1200" b="1" dirty="0">
                <a:latin typeface="+mj-ea"/>
                <a:ea typeface="+mj-ea"/>
              </a:rPr>
              <a:t>頁</a:t>
            </a:r>
          </a:p>
        </p:txBody>
      </p:sp>
      <p:sp>
        <p:nvSpPr>
          <p:cNvPr id="108549"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29</a:t>
            </a:r>
            <a:r>
              <a:rPr kumimoji="0" lang="ja-JP" altLang="en-US" sz="1200" smtClean="0"/>
              <a:t>年度安全衛生教育テキスト</a:t>
            </a:r>
            <a:endParaRPr kumimoji="0" lang="en-US" altLang="ja-JP" sz="1200"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2"/>
          <p:cNvSpPr txBox="1">
            <a:spLocks noChangeArrowheads="1"/>
          </p:cNvSpPr>
          <p:nvPr/>
        </p:nvSpPr>
        <p:spPr bwMode="auto">
          <a:xfrm>
            <a:off x="1547813" y="1557338"/>
            <a:ext cx="6056312"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buClrTx/>
              <a:buFontTx/>
              <a:buNone/>
            </a:pPr>
            <a:r>
              <a:rPr lang="en-US" altLang="ja-JP" sz="3200" b="1">
                <a:latin typeface="Times New Roman" panose="02020603050405020304" pitchFamily="18" charset="0"/>
                <a:ea typeface="Osaka" charset="-128"/>
              </a:rPr>
              <a:t>        </a:t>
            </a:r>
            <a:r>
              <a:rPr lang="ja-JP" altLang="en-US" sz="3200" b="1" u="sng">
                <a:latin typeface="Times New Roman" panose="02020603050405020304" pitchFamily="18" charset="0"/>
                <a:ea typeface="Osaka" charset="-128"/>
              </a:rPr>
              <a:t>廃棄物の適正処理</a:t>
            </a:r>
          </a:p>
          <a:p>
            <a:pPr eaLnBrk="1" hangingPunct="1">
              <a:spcBef>
                <a:spcPct val="50000"/>
              </a:spcBef>
              <a:buClrTx/>
              <a:buFontTx/>
              <a:buNone/>
            </a:pPr>
            <a:r>
              <a:rPr lang="ja-JP" altLang="en-US" sz="3200" b="1">
                <a:latin typeface="Times New Roman" panose="02020603050405020304" pitchFamily="18" charset="0"/>
                <a:ea typeface="Osaka" charset="-128"/>
              </a:rPr>
              <a:t>　　　　</a:t>
            </a:r>
          </a:p>
          <a:p>
            <a:pPr eaLnBrk="1" hangingPunct="1">
              <a:spcBef>
                <a:spcPct val="50000"/>
              </a:spcBef>
              <a:buClrTx/>
              <a:buFontTx/>
              <a:buNone/>
            </a:pPr>
            <a:endParaRPr lang="ja-JP" altLang="en-US" sz="3200" b="1">
              <a:latin typeface="Times New Roman" panose="02020603050405020304" pitchFamily="18" charset="0"/>
              <a:ea typeface="Osaka" charset="-128"/>
            </a:endParaRPr>
          </a:p>
          <a:p>
            <a:pPr eaLnBrk="1" hangingPunct="1">
              <a:spcBef>
                <a:spcPct val="50000"/>
              </a:spcBef>
              <a:buClrTx/>
              <a:buFontTx/>
              <a:buNone/>
            </a:pPr>
            <a:r>
              <a:rPr lang="ja-JP" altLang="en-US" sz="3200" b="1">
                <a:latin typeface="Times New Roman" panose="02020603050405020304" pitchFamily="18" charset="0"/>
                <a:ea typeface="Osaka" charset="-128"/>
              </a:rPr>
              <a:t>     </a:t>
            </a:r>
            <a:r>
              <a:rPr lang="en-US" altLang="ja-JP" sz="3200" b="1">
                <a:latin typeface="Times New Roman" panose="02020603050405020304" pitchFamily="18" charset="0"/>
                <a:ea typeface="Osaka" charset="-128"/>
              </a:rPr>
              <a:t>『</a:t>
            </a:r>
            <a:r>
              <a:rPr lang="ja-JP" altLang="en-US" sz="3200" b="1">
                <a:solidFill>
                  <a:srgbClr val="C00000"/>
                </a:solidFill>
                <a:latin typeface="Times New Roman" panose="02020603050405020304" pitchFamily="18" charset="0"/>
                <a:ea typeface="Osaka" charset="-128"/>
              </a:rPr>
              <a:t>大学から公害を出さない</a:t>
            </a:r>
            <a:r>
              <a:rPr lang="en-US" altLang="ja-JP" sz="3200" b="1">
                <a:latin typeface="Times New Roman" panose="02020603050405020304" pitchFamily="18" charset="0"/>
                <a:ea typeface="Osaka" charset="-128"/>
              </a:rPr>
              <a:t>』</a:t>
            </a:r>
          </a:p>
        </p:txBody>
      </p:sp>
      <p:sp>
        <p:nvSpPr>
          <p:cNvPr id="110595" name="Line 3"/>
          <p:cNvSpPr>
            <a:spLocks noChangeShapeType="1"/>
          </p:cNvSpPr>
          <p:nvPr/>
        </p:nvSpPr>
        <p:spPr bwMode="auto">
          <a:xfrm>
            <a:off x="4267200" y="2438400"/>
            <a:ext cx="0" cy="114300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10596" name="AutoShape 4"/>
          <p:cNvSpPr>
            <a:spLocks noChangeArrowheads="1"/>
          </p:cNvSpPr>
          <p:nvPr/>
        </p:nvSpPr>
        <p:spPr bwMode="auto">
          <a:xfrm>
            <a:off x="4140200" y="2276475"/>
            <a:ext cx="647700" cy="1439863"/>
          </a:xfrm>
          <a:prstGeom prst="downArrow">
            <a:avLst>
              <a:gd name="adj1" fmla="val 50000"/>
              <a:gd name="adj2" fmla="val 55576"/>
            </a:avLst>
          </a:prstGeom>
          <a:solidFill>
            <a:schemeClr val="accent1"/>
          </a:solidFill>
          <a:ln w="9525">
            <a:solidFill>
              <a:schemeClr val="tx1"/>
            </a:solidFill>
            <a:miter lim="800000"/>
            <a:headEnd/>
            <a:tailEnd/>
          </a:ln>
        </p:spPr>
        <p:txBody>
          <a:bodyPr vert="eaVert"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endParaRPr lang="ja-JP" altLang="en-US" sz="1800"/>
          </a:p>
        </p:txBody>
      </p:sp>
      <p:sp>
        <p:nvSpPr>
          <p:cNvPr id="110597" name="Rectangle 5"/>
          <p:cNvSpPr>
            <a:spLocks noChangeArrowheads="1"/>
          </p:cNvSpPr>
          <p:nvPr/>
        </p:nvSpPr>
        <p:spPr bwMode="auto">
          <a:xfrm>
            <a:off x="574675" y="304800"/>
            <a:ext cx="800100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r>
              <a:rPr lang="ja-JP" altLang="en-US" sz="3800">
                <a:solidFill>
                  <a:schemeClr val="tx2"/>
                </a:solidFill>
              </a:rPr>
              <a:t>廃棄物処理</a:t>
            </a:r>
          </a:p>
        </p:txBody>
      </p:sp>
      <p:sp>
        <p:nvSpPr>
          <p:cNvPr id="110598"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29</a:t>
            </a:r>
            <a:r>
              <a:rPr kumimoji="0" lang="ja-JP" altLang="en-US" sz="1200" smtClean="0"/>
              <a:t>年度安全衛生教育テキスト</a:t>
            </a:r>
            <a:endParaRPr kumimoji="0" lang="en-US" altLang="ja-JP" sz="1200"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AutoShape 11"/>
          <p:cNvSpPr>
            <a:spLocks noChangeArrowheads="1"/>
          </p:cNvSpPr>
          <p:nvPr/>
        </p:nvSpPr>
        <p:spPr bwMode="auto">
          <a:xfrm>
            <a:off x="827088" y="1341438"/>
            <a:ext cx="3205162" cy="4921250"/>
          </a:xfrm>
          <a:prstGeom prst="roundRect">
            <a:avLst>
              <a:gd name="adj" fmla="val 16667"/>
            </a:avLst>
          </a:prstGeom>
          <a:solidFill>
            <a:schemeClr val="bg2"/>
          </a:solidFill>
          <a:ln w="9525">
            <a:solidFill>
              <a:schemeClr val="tx1"/>
            </a:solidFill>
            <a:round/>
            <a:headEnd/>
            <a:tailEnd/>
          </a:ln>
        </p:spPr>
        <p:txBody>
          <a:bodyPr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endParaRPr lang="ja-JP" altLang="en-US" sz="1800"/>
          </a:p>
        </p:txBody>
      </p:sp>
      <p:sp>
        <p:nvSpPr>
          <p:cNvPr id="112643" name="Text Box 2"/>
          <p:cNvSpPr txBox="1">
            <a:spLocks noChangeArrowheads="1"/>
          </p:cNvSpPr>
          <p:nvPr/>
        </p:nvSpPr>
        <p:spPr bwMode="auto">
          <a:xfrm>
            <a:off x="3708400" y="5805488"/>
            <a:ext cx="4495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lgn="ctr" eaLnBrk="1" hangingPunct="1">
              <a:spcBef>
                <a:spcPct val="50000"/>
              </a:spcBef>
              <a:buClrTx/>
              <a:buFontTx/>
              <a:buNone/>
            </a:pPr>
            <a:r>
              <a:rPr lang="ja-JP" altLang="en-US" sz="2400" b="1">
                <a:latin typeface="Times New Roman" panose="02020603050405020304" pitchFamily="18" charset="0"/>
                <a:ea typeface="Osaka" charset="-128"/>
              </a:rPr>
              <a:t>大学における廃棄物の流れ</a:t>
            </a:r>
          </a:p>
        </p:txBody>
      </p:sp>
      <p:sp>
        <p:nvSpPr>
          <p:cNvPr id="112644" name="Text Box 3"/>
          <p:cNvSpPr txBox="1">
            <a:spLocks noChangeArrowheads="1"/>
          </p:cNvSpPr>
          <p:nvPr/>
        </p:nvSpPr>
        <p:spPr bwMode="auto">
          <a:xfrm>
            <a:off x="1979613" y="1398588"/>
            <a:ext cx="11430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buClrTx/>
              <a:buFontTx/>
              <a:buNone/>
            </a:pPr>
            <a:r>
              <a:rPr lang="ja-JP" altLang="en-US" sz="2400" b="1">
                <a:solidFill>
                  <a:srgbClr val="0000FF"/>
                </a:solidFill>
                <a:latin typeface="Times New Roman" panose="02020603050405020304" pitchFamily="18" charset="0"/>
                <a:ea typeface="Osaka" charset="-128"/>
              </a:rPr>
              <a:t>個人</a:t>
            </a:r>
          </a:p>
        </p:txBody>
      </p:sp>
      <p:sp>
        <p:nvSpPr>
          <p:cNvPr id="112645" name="Text Box 4"/>
          <p:cNvSpPr txBox="1">
            <a:spLocks noChangeArrowheads="1"/>
          </p:cNvSpPr>
          <p:nvPr/>
        </p:nvSpPr>
        <p:spPr bwMode="auto">
          <a:xfrm>
            <a:off x="1827213" y="2427288"/>
            <a:ext cx="12192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buClrTx/>
              <a:buFontTx/>
              <a:buNone/>
            </a:pPr>
            <a:r>
              <a:rPr lang="ja-JP" altLang="en-US" sz="2400" b="1">
                <a:solidFill>
                  <a:srgbClr val="00CC66"/>
                </a:solidFill>
                <a:latin typeface="Times New Roman" panose="02020603050405020304" pitchFamily="18" charset="0"/>
                <a:ea typeface="Osaka" charset="-128"/>
              </a:rPr>
              <a:t>研究室</a:t>
            </a:r>
          </a:p>
        </p:txBody>
      </p:sp>
      <p:sp>
        <p:nvSpPr>
          <p:cNvPr id="112646" name="Text Box 5"/>
          <p:cNvSpPr txBox="1">
            <a:spLocks noChangeArrowheads="1"/>
          </p:cNvSpPr>
          <p:nvPr/>
        </p:nvSpPr>
        <p:spPr bwMode="auto">
          <a:xfrm>
            <a:off x="1979613" y="3532188"/>
            <a:ext cx="12192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buClrTx/>
              <a:buFontTx/>
              <a:buNone/>
            </a:pPr>
            <a:r>
              <a:rPr lang="ja-JP" altLang="en-US" sz="2400" b="1">
                <a:solidFill>
                  <a:srgbClr val="FFFF00"/>
                </a:solidFill>
                <a:latin typeface="Times New Roman" panose="02020603050405020304" pitchFamily="18" charset="0"/>
                <a:ea typeface="Osaka" charset="-128"/>
              </a:rPr>
              <a:t>部局</a:t>
            </a:r>
          </a:p>
        </p:txBody>
      </p:sp>
      <p:sp>
        <p:nvSpPr>
          <p:cNvPr id="112647" name="Text Box 6"/>
          <p:cNvSpPr txBox="1">
            <a:spLocks noChangeArrowheads="1"/>
          </p:cNvSpPr>
          <p:nvPr/>
        </p:nvSpPr>
        <p:spPr bwMode="auto">
          <a:xfrm>
            <a:off x="1979613" y="4598988"/>
            <a:ext cx="9906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buClrTx/>
              <a:buFontTx/>
              <a:buNone/>
            </a:pPr>
            <a:r>
              <a:rPr lang="ja-JP" altLang="en-US" sz="2400" b="1">
                <a:solidFill>
                  <a:srgbClr val="FF9933"/>
                </a:solidFill>
                <a:latin typeface="Times New Roman" panose="02020603050405020304" pitchFamily="18" charset="0"/>
                <a:ea typeface="Osaka" charset="-128"/>
              </a:rPr>
              <a:t>大学</a:t>
            </a:r>
          </a:p>
        </p:txBody>
      </p:sp>
      <p:sp>
        <p:nvSpPr>
          <p:cNvPr id="112648" name="AutoShape 7"/>
          <p:cNvSpPr>
            <a:spLocks noChangeArrowheads="1"/>
          </p:cNvSpPr>
          <p:nvPr/>
        </p:nvSpPr>
        <p:spPr bwMode="auto">
          <a:xfrm>
            <a:off x="2322513" y="1931988"/>
            <a:ext cx="76200" cy="457200"/>
          </a:xfrm>
          <a:prstGeom prst="downArrow">
            <a:avLst>
              <a:gd name="adj1" fmla="val 50000"/>
              <a:gd name="adj2" fmla="val 150000"/>
            </a:avLst>
          </a:prstGeom>
          <a:solidFill>
            <a:schemeClr val="tx1"/>
          </a:solidFill>
          <a:ln w="9525">
            <a:solidFill>
              <a:schemeClr val="tx1"/>
            </a:solidFill>
            <a:miter lim="800000"/>
            <a:headEnd/>
            <a:tailEnd/>
          </a:ln>
        </p:spPr>
        <p:txBody>
          <a:bodyPr vert="eaVert"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endParaRPr lang="ja-JP" altLang="en-US" sz="1800"/>
          </a:p>
        </p:txBody>
      </p:sp>
      <p:sp>
        <p:nvSpPr>
          <p:cNvPr id="112649" name="AutoShape 8"/>
          <p:cNvSpPr>
            <a:spLocks noChangeArrowheads="1"/>
          </p:cNvSpPr>
          <p:nvPr/>
        </p:nvSpPr>
        <p:spPr bwMode="auto">
          <a:xfrm>
            <a:off x="2303463" y="3017838"/>
            <a:ext cx="152400" cy="457200"/>
          </a:xfrm>
          <a:prstGeom prst="downArrow">
            <a:avLst>
              <a:gd name="adj1" fmla="val 50000"/>
              <a:gd name="adj2" fmla="val 75000"/>
            </a:avLst>
          </a:prstGeom>
          <a:solidFill>
            <a:schemeClr val="tx1"/>
          </a:solidFill>
          <a:ln w="9525">
            <a:solidFill>
              <a:schemeClr val="tx1"/>
            </a:solidFill>
            <a:miter lim="800000"/>
            <a:headEnd/>
            <a:tailEnd/>
          </a:ln>
        </p:spPr>
        <p:txBody>
          <a:bodyPr vert="eaVert"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endParaRPr lang="ja-JP" altLang="en-US" sz="1800"/>
          </a:p>
        </p:txBody>
      </p:sp>
      <p:sp>
        <p:nvSpPr>
          <p:cNvPr id="112650" name="AutoShape 9"/>
          <p:cNvSpPr>
            <a:spLocks noChangeArrowheads="1"/>
          </p:cNvSpPr>
          <p:nvPr/>
        </p:nvSpPr>
        <p:spPr bwMode="auto">
          <a:xfrm>
            <a:off x="2265363" y="4065588"/>
            <a:ext cx="228600" cy="457200"/>
          </a:xfrm>
          <a:prstGeom prst="downArrow">
            <a:avLst>
              <a:gd name="adj1" fmla="val 50000"/>
              <a:gd name="adj2" fmla="val 50000"/>
            </a:avLst>
          </a:prstGeom>
          <a:solidFill>
            <a:schemeClr val="tx1"/>
          </a:solidFill>
          <a:ln w="9525">
            <a:solidFill>
              <a:schemeClr val="tx1"/>
            </a:solidFill>
            <a:miter lim="800000"/>
            <a:headEnd/>
            <a:tailEnd/>
          </a:ln>
        </p:spPr>
        <p:txBody>
          <a:bodyPr vert="eaVert"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endParaRPr lang="ja-JP" altLang="en-US" sz="1800"/>
          </a:p>
        </p:txBody>
      </p:sp>
      <p:sp>
        <p:nvSpPr>
          <p:cNvPr id="112651" name="Text Box 10"/>
          <p:cNvSpPr txBox="1">
            <a:spLocks noChangeArrowheads="1"/>
          </p:cNvSpPr>
          <p:nvPr/>
        </p:nvSpPr>
        <p:spPr bwMode="auto">
          <a:xfrm>
            <a:off x="4140200" y="1905000"/>
            <a:ext cx="4894263"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buClrTx/>
              <a:buFontTx/>
              <a:buNone/>
            </a:pPr>
            <a:r>
              <a:rPr lang="ja-JP" altLang="en-US" sz="2400" b="1">
                <a:solidFill>
                  <a:srgbClr val="C00000"/>
                </a:solidFill>
                <a:latin typeface="Times New Roman" panose="02020603050405020304" pitchFamily="18" charset="0"/>
                <a:ea typeface="Osaka" charset="-128"/>
              </a:rPr>
              <a:t>下流にいくほど処理が難しくなる</a:t>
            </a:r>
          </a:p>
          <a:p>
            <a:pPr eaLnBrk="1" hangingPunct="1">
              <a:spcBef>
                <a:spcPct val="50000"/>
              </a:spcBef>
              <a:buClrTx/>
              <a:buFontTx/>
              <a:buNone/>
            </a:pPr>
            <a:r>
              <a:rPr lang="ja-JP" altLang="en-US" sz="2400" b="1">
                <a:latin typeface="Times New Roman" panose="02020603050405020304" pitchFamily="18" charset="0"/>
                <a:ea typeface="Osaka" charset="-128"/>
              </a:rPr>
              <a:t>　・内容物の不確実さ</a:t>
            </a:r>
          </a:p>
          <a:p>
            <a:pPr eaLnBrk="1" hangingPunct="1">
              <a:spcBef>
                <a:spcPct val="50000"/>
              </a:spcBef>
              <a:buClrTx/>
              <a:buFontTx/>
              <a:buNone/>
            </a:pPr>
            <a:r>
              <a:rPr lang="ja-JP" altLang="en-US" sz="2400" b="1">
                <a:latin typeface="Times New Roman" panose="02020603050405020304" pitchFamily="18" charset="0"/>
                <a:ea typeface="Osaka" charset="-128"/>
              </a:rPr>
              <a:t>　・混合による危険性の増加と</a:t>
            </a:r>
          </a:p>
          <a:p>
            <a:pPr eaLnBrk="1" hangingPunct="1">
              <a:spcBef>
                <a:spcPct val="50000"/>
              </a:spcBef>
              <a:buClrTx/>
              <a:buFontTx/>
              <a:buNone/>
            </a:pPr>
            <a:r>
              <a:rPr lang="ja-JP" altLang="en-US" sz="2400" b="1">
                <a:latin typeface="Times New Roman" panose="02020603050405020304" pitchFamily="18" charset="0"/>
                <a:ea typeface="Osaka" charset="-128"/>
              </a:rPr>
              <a:t>　　処理の非効率化</a:t>
            </a:r>
          </a:p>
        </p:txBody>
      </p:sp>
      <p:sp>
        <p:nvSpPr>
          <p:cNvPr id="112652" name="AutoShape 12"/>
          <p:cNvSpPr>
            <a:spLocks noChangeArrowheads="1"/>
          </p:cNvSpPr>
          <p:nvPr/>
        </p:nvSpPr>
        <p:spPr bwMode="auto">
          <a:xfrm>
            <a:off x="2151063" y="5151438"/>
            <a:ext cx="457200" cy="457200"/>
          </a:xfrm>
          <a:prstGeom prst="downArrow">
            <a:avLst>
              <a:gd name="adj1" fmla="val 50000"/>
              <a:gd name="adj2" fmla="val 25000"/>
            </a:avLst>
          </a:prstGeom>
          <a:solidFill>
            <a:schemeClr val="tx1"/>
          </a:solidFill>
          <a:ln w="9525">
            <a:solidFill>
              <a:schemeClr val="tx1"/>
            </a:solidFill>
            <a:miter lim="800000"/>
            <a:headEnd/>
            <a:tailEnd/>
          </a:ln>
        </p:spPr>
        <p:txBody>
          <a:bodyPr vert="eaVert"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endParaRPr lang="ja-JP" altLang="en-US" sz="1800"/>
          </a:p>
        </p:txBody>
      </p:sp>
      <p:sp>
        <p:nvSpPr>
          <p:cNvPr id="112653" name="Text Box 13"/>
          <p:cNvSpPr txBox="1">
            <a:spLocks noChangeArrowheads="1"/>
          </p:cNvSpPr>
          <p:nvPr/>
        </p:nvSpPr>
        <p:spPr bwMode="auto">
          <a:xfrm>
            <a:off x="1181100" y="5686425"/>
            <a:ext cx="26670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buClrTx/>
              <a:buFontTx/>
              <a:buNone/>
            </a:pPr>
            <a:r>
              <a:rPr lang="ja-JP" altLang="en-US" sz="2400" b="1">
                <a:solidFill>
                  <a:srgbClr val="FF0000"/>
                </a:solidFill>
                <a:latin typeface="Times New Roman" panose="02020603050405020304" pitchFamily="18" charset="0"/>
                <a:ea typeface="Osaka" charset="-128"/>
              </a:rPr>
              <a:t>廃棄物処理業者</a:t>
            </a:r>
          </a:p>
        </p:txBody>
      </p:sp>
      <p:sp>
        <p:nvSpPr>
          <p:cNvPr id="112654" name="Text Box 14"/>
          <p:cNvSpPr txBox="1">
            <a:spLocks noChangeArrowheads="1"/>
          </p:cNvSpPr>
          <p:nvPr/>
        </p:nvSpPr>
        <p:spPr bwMode="auto">
          <a:xfrm>
            <a:off x="3138488" y="244475"/>
            <a:ext cx="230663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buClrTx/>
              <a:buFontTx/>
              <a:buNone/>
            </a:pPr>
            <a:r>
              <a:rPr lang="ja-JP" altLang="en-US" sz="3200" b="1">
                <a:latin typeface="Osaka" charset="-128"/>
                <a:ea typeface="Osaka" charset="-128"/>
              </a:rPr>
              <a:t>原点処理</a:t>
            </a:r>
          </a:p>
        </p:txBody>
      </p:sp>
      <p:sp>
        <p:nvSpPr>
          <p:cNvPr id="112655"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29</a:t>
            </a:r>
            <a:r>
              <a:rPr kumimoji="0" lang="ja-JP" altLang="en-US" sz="1200" smtClean="0"/>
              <a:t>年度安全衛生教育テキスト</a:t>
            </a:r>
            <a:endParaRPr kumimoji="0" lang="en-US" altLang="ja-JP" sz="1200" smtClean="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AutoShape 2"/>
          <p:cNvSpPr>
            <a:spLocks noChangeArrowheads="1"/>
          </p:cNvSpPr>
          <p:nvPr/>
        </p:nvSpPr>
        <p:spPr bwMode="auto">
          <a:xfrm>
            <a:off x="827088" y="1341438"/>
            <a:ext cx="3205162" cy="4921250"/>
          </a:xfrm>
          <a:prstGeom prst="roundRect">
            <a:avLst>
              <a:gd name="adj" fmla="val 16667"/>
            </a:avLst>
          </a:prstGeom>
          <a:solidFill>
            <a:schemeClr val="bg2"/>
          </a:solidFill>
          <a:ln w="9525">
            <a:solidFill>
              <a:schemeClr val="tx1"/>
            </a:solidFill>
            <a:round/>
            <a:headEnd/>
            <a:tailEnd/>
          </a:ln>
        </p:spPr>
        <p:txBody>
          <a:bodyPr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endParaRPr lang="ja-JP" altLang="en-US" sz="1800"/>
          </a:p>
        </p:txBody>
      </p:sp>
      <p:sp>
        <p:nvSpPr>
          <p:cNvPr id="114691" name="Text Box 3"/>
          <p:cNvSpPr txBox="1">
            <a:spLocks noChangeArrowheads="1"/>
          </p:cNvSpPr>
          <p:nvPr/>
        </p:nvSpPr>
        <p:spPr bwMode="auto">
          <a:xfrm>
            <a:off x="3708400" y="5805488"/>
            <a:ext cx="4495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lgn="ctr" eaLnBrk="1" hangingPunct="1">
              <a:spcBef>
                <a:spcPct val="50000"/>
              </a:spcBef>
              <a:buClrTx/>
              <a:buFontTx/>
              <a:buNone/>
            </a:pPr>
            <a:r>
              <a:rPr lang="ja-JP" altLang="en-US" sz="2400" b="1">
                <a:latin typeface="Times New Roman" panose="02020603050405020304" pitchFamily="18" charset="0"/>
                <a:ea typeface="Osaka" charset="-128"/>
              </a:rPr>
              <a:t>大学における廃棄物の流れ</a:t>
            </a:r>
          </a:p>
        </p:txBody>
      </p:sp>
      <p:sp>
        <p:nvSpPr>
          <p:cNvPr id="114692" name="Text Box 4"/>
          <p:cNvSpPr txBox="1">
            <a:spLocks noChangeArrowheads="1"/>
          </p:cNvSpPr>
          <p:nvPr/>
        </p:nvSpPr>
        <p:spPr bwMode="auto">
          <a:xfrm>
            <a:off x="1979613" y="1398588"/>
            <a:ext cx="11430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buClrTx/>
              <a:buFontTx/>
              <a:buNone/>
            </a:pPr>
            <a:r>
              <a:rPr lang="ja-JP" altLang="en-US" sz="2400" b="1">
                <a:solidFill>
                  <a:srgbClr val="0000FF"/>
                </a:solidFill>
                <a:latin typeface="Times New Roman" panose="02020603050405020304" pitchFamily="18" charset="0"/>
                <a:ea typeface="Osaka" charset="-128"/>
              </a:rPr>
              <a:t>個人</a:t>
            </a:r>
          </a:p>
        </p:txBody>
      </p:sp>
      <p:sp>
        <p:nvSpPr>
          <p:cNvPr id="114693" name="Text Box 5"/>
          <p:cNvSpPr txBox="1">
            <a:spLocks noChangeArrowheads="1"/>
          </p:cNvSpPr>
          <p:nvPr/>
        </p:nvSpPr>
        <p:spPr bwMode="auto">
          <a:xfrm>
            <a:off x="1827213" y="2427288"/>
            <a:ext cx="12192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buClrTx/>
              <a:buFontTx/>
              <a:buNone/>
            </a:pPr>
            <a:r>
              <a:rPr lang="ja-JP" altLang="en-US" sz="2400" b="1">
                <a:solidFill>
                  <a:srgbClr val="00CC66"/>
                </a:solidFill>
                <a:latin typeface="Times New Roman" panose="02020603050405020304" pitchFamily="18" charset="0"/>
                <a:ea typeface="Osaka" charset="-128"/>
              </a:rPr>
              <a:t>研究室</a:t>
            </a:r>
          </a:p>
        </p:txBody>
      </p:sp>
      <p:sp>
        <p:nvSpPr>
          <p:cNvPr id="114694" name="Text Box 6"/>
          <p:cNvSpPr txBox="1">
            <a:spLocks noChangeArrowheads="1"/>
          </p:cNvSpPr>
          <p:nvPr/>
        </p:nvSpPr>
        <p:spPr bwMode="auto">
          <a:xfrm>
            <a:off x="1979613" y="3532188"/>
            <a:ext cx="12192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buClrTx/>
              <a:buFontTx/>
              <a:buNone/>
            </a:pPr>
            <a:r>
              <a:rPr lang="ja-JP" altLang="en-US" sz="2400" b="1">
                <a:solidFill>
                  <a:srgbClr val="FFFF00"/>
                </a:solidFill>
                <a:latin typeface="Times New Roman" panose="02020603050405020304" pitchFamily="18" charset="0"/>
                <a:ea typeface="Osaka" charset="-128"/>
              </a:rPr>
              <a:t>部局</a:t>
            </a:r>
          </a:p>
        </p:txBody>
      </p:sp>
      <p:sp>
        <p:nvSpPr>
          <p:cNvPr id="114695" name="Text Box 7"/>
          <p:cNvSpPr txBox="1">
            <a:spLocks noChangeArrowheads="1"/>
          </p:cNvSpPr>
          <p:nvPr/>
        </p:nvSpPr>
        <p:spPr bwMode="auto">
          <a:xfrm>
            <a:off x="1979613" y="4598988"/>
            <a:ext cx="9906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buClrTx/>
              <a:buFontTx/>
              <a:buNone/>
            </a:pPr>
            <a:r>
              <a:rPr lang="ja-JP" altLang="en-US" sz="2400" b="1">
                <a:solidFill>
                  <a:srgbClr val="FF9933"/>
                </a:solidFill>
                <a:latin typeface="Times New Roman" panose="02020603050405020304" pitchFamily="18" charset="0"/>
                <a:ea typeface="Osaka" charset="-128"/>
              </a:rPr>
              <a:t>大学</a:t>
            </a:r>
          </a:p>
        </p:txBody>
      </p:sp>
      <p:sp>
        <p:nvSpPr>
          <p:cNvPr id="114696" name="AutoShape 8"/>
          <p:cNvSpPr>
            <a:spLocks noChangeArrowheads="1"/>
          </p:cNvSpPr>
          <p:nvPr/>
        </p:nvSpPr>
        <p:spPr bwMode="auto">
          <a:xfrm>
            <a:off x="2322513" y="1931988"/>
            <a:ext cx="76200" cy="457200"/>
          </a:xfrm>
          <a:prstGeom prst="downArrow">
            <a:avLst>
              <a:gd name="adj1" fmla="val 50000"/>
              <a:gd name="adj2" fmla="val 150000"/>
            </a:avLst>
          </a:prstGeom>
          <a:solidFill>
            <a:schemeClr val="tx1"/>
          </a:solidFill>
          <a:ln w="9525">
            <a:solidFill>
              <a:schemeClr val="tx1"/>
            </a:solidFill>
            <a:miter lim="800000"/>
            <a:headEnd/>
            <a:tailEnd/>
          </a:ln>
        </p:spPr>
        <p:txBody>
          <a:bodyPr vert="eaVert"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endParaRPr lang="ja-JP" altLang="en-US" sz="1800"/>
          </a:p>
        </p:txBody>
      </p:sp>
      <p:sp>
        <p:nvSpPr>
          <p:cNvPr id="114697" name="AutoShape 9"/>
          <p:cNvSpPr>
            <a:spLocks noChangeArrowheads="1"/>
          </p:cNvSpPr>
          <p:nvPr/>
        </p:nvSpPr>
        <p:spPr bwMode="auto">
          <a:xfrm>
            <a:off x="2303463" y="3017838"/>
            <a:ext cx="152400" cy="457200"/>
          </a:xfrm>
          <a:prstGeom prst="downArrow">
            <a:avLst>
              <a:gd name="adj1" fmla="val 50000"/>
              <a:gd name="adj2" fmla="val 75000"/>
            </a:avLst>
          </a:prstGeom>
          <a:solidFill>
            <a:schemeClr val="tx1"/>
          </a:solidFill>
          <a:ln w="9525">
            <a:solidFill>
              <a:schemeClr val="tx1"/>
            </a:solidFill>
            <a:miter lim="800000"/>
            <a:headEnd/>
            <a:tailEnd/>
          </a:ln>
        </p:spPr>
        <p:txBody>
          <a:bodyPr vert="eaVert"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endParaRPr lang="ja-JP" altLang="en-US" sz="1800"/>
          </a:p>
        </p:txBody>
      </p:sp>
      <p:sp>
        <p:nvSpPr>
          <p:cNvPr id="114698" name="AutoShape 10"/>
          <p:cNvSpPr>
            <a:spLocks noChangeArrowheads="1"/>
          </p:cNvSpPr>
          <p:nvPr/>
        </p:nvSpPr>
        <p:spPr bwMode="auto">
          <a:xfrm>
            <a:off x="2265363" y="4065588"/>
            <a:ext cx="228600" cy="457200"/>
          </a:xfrm>
          <a:prstGeom prst="downArrow">
            <a:avLst>
              <a:gd name="adj1" fmla="val 50000"/>
              <a:gd name="adj2" fmla="val 50000"/>
            </a:avLst>
          </a:prstGeom>
          <a:solidFill>
            <a:schemeClr val="tx1"/>
          </a:solidFill>
          <a:ln w="9525">
            <a:solidFill>
              <a:schemeClr val="tx1"/>
            </a:solidFill>
            <a:miter lim="800000"/>
            <a:headEnd/>
            <a:tailEnd/>
          </a:ln>
        </p:spPr>
        <p:txBody>
          <a:bodyPr vert="eaVert"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endParaRPr lang="ja-JP" altLang="en-US" sz="1800"/>
          </a:p>
        </p:txBody>
      </p:sp>
      <p:sp>
        <p:nvSpPr>
          <p:cNvPr id="114699" name="Text Box 11"/>
          <p:cNvSpPr txBox="1">
            <a:spLocks noChangeArrowheads="1"/>
          </p:cNvSpPr>
          <p:nvPr/>
        </p:nvSpPr>
        <p:spPr bwMode="auto">
          <a:xfrm>
            <a:off x="4140200" y="1905000"/>
            <a:ext cx="482282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buClrTx/>
              <a:buFontTx/>
              <a:buNone/>
            </a:pPr>
            <a:r>
              <a:rPr lang="ja-JP" altLang="en-US" sz="2400" b="1">
                <a:solidFill>
                  <a:srgbClr val="C00000"/>
                </a:solidFill>
                <a:latin typeface="Times New Roman" panose="02020603050405020304" pitchFamily="18" charset="0"/>
                <a:ea typeface="Osaka" charset="-128"/>
              </a:rPr>
              <a:t>下流にいくほど処理が難しくなる</a:t>
            </a:r>
          </a:p>
          <a:p>
            <a:pPr eaLnBrk="1" hangingPunct="1">
              <a:spcBef>
                <a:spcPct val="50000"/>
              </a:spcBef>
              <a:buClrTx/>
              <a:buFontTx/>
              <a:buNone/>
            </a:pPr>
            <a:r>
              <a:rPr lang="ja-JP" altLang="en-US" sz="2400" b="1">
                <a:latin typeface="Times New Roman" panose="02020603050405020304" pitchFamily="18" charset="0"/>
                <a:ea typeface="Osaka" charset="-128"/>
              </a:rPr>
              <a:t>　・内容物の不確実さ</a:t>
            </a:r>
          </a:p>
          <a:p>
            <a:pPr eaLnBrk="1" hangingPunct="1">
              <a:spcBef>
                <a:spcPct val="50000"/>
              </a:spcBef>
              <a:buClrTx/>
              <a:buFontTx/>
              <a:buNone/>
            </a:pPr>
            <a:r>
              <a:rPr lang="ja-JP" altLang="en-US" sz="2400" b="1">
                <a:latin typeface="Times New Roman" panose="02020603050405020304" pitchFamily="18" charset="0"/>
                <a:ea typeface="Osaka" charset="-128"/>
              </a:rPr>
              <a:t>　・混合による危険性の増加と</a:t>
            </a:r>
          </a:p>
          <a:p>
            <a:pPr eaLnBrk="1" hangingPunct="1">
              <a:spcBef>
                <a:spcPct val="50000"/>
              </a:spcBef>
              <a:buClrTx/>
              <a:buFontTx/>
              <a:buNone/>
            </a:pPr>
            <a:r>
              <a:rPr lang="ja-JP" altLang="en-US" sz="2400" b="1">
                <a:latin typeface="Times New Roman" panose="02020603050405020304" pitchFamily="18" charset="0"/>
                <a:ea typeface="Osaka" charset="-128"/>
              </a:rPr>
              <a:t>　　処理の非効率化</a:t>
            </a:r>
          </a:p>
        </p:txBody>
      </p:sp>
      <p:sp>
        <p:nvSpPr>
          <p:cNvPr id="114700" name="AutoShape 12"/>
          <p:cNvSpPr>
            <a:spLocks noChangeArrowheads="1"/>
          </p:cNvSpPr>
          <p:nvPr/>
        </p:nvSpPr>
        <p:spPr bwMode="auto">
          <a:xfrm>
            <a:off x="2151063" y="5151438"/>
            <a:ext cx="457200" cy="457200"/>
          </a:xfrm>
          <a:prstGeom prst="downArrow">
            <a:avLst>
              <a:gd name="adj1" fmla="val 50000"/>
              <a:gd name="adj2" fmla="val 25000"/>
            </a:avLst>
          </a:prstGeom>
          <a:solidFill>
            <a:schemeClr val="tx1"/>
          </a:solidFill>
          <a:ln w="9525">
            <a:solidFill>
              <a:schemeClr val="tx1"/>
            </a:solidFill>
            <a:miter lim="800000"/>
            <a:headEnd/>
            <a:tailEnd/>
          </a:ln>
        </p:spPr>
        <p:txBody>
          <a:bodyPr vert="eaVert"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endParaRPr lang="ja-JP" altLang="en-US" sz="1800"/>
          </a:p>
        </p:txBody>
      </p:sp>
      <p:sp>
        <p:nvSpPr>
          <p:cNvPr id="114701" name="Text Box 13"/>
          <p:cNvSpPr txBox="1">
            <a:spLocks noChangeArrowheads="1"/>
          </p:cNvSpPr>
          <p:nvPr/>
        </p:nvSpPr>
        <p:spPr bwMode="auto">
          <a:xfrm>
            <a:off x="1181100" y="5686425"/>
            <a:ext cx="26670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buClrTx/>
              <a:buFontTx/>
              <a:buNone/>
            </a:pPr>
            <a:r>
              <a:rPr lang="ja-JP" altLang="en-US" sz="2400" b="1">
                <a:solidFill>
                  <a:srgbClr val="FF0000"/>
                </a:solidFill>
                <a:latin typeface="Times New Roman" panose="02020603050405020304" pitchFamily="18" charset="0"/>
                <a:ea typeface="Osaka" charset="-128"/>
              </a:rPr>
              <a:t>廃棄物処理業者</a:t>
            </a:r>
          </a:p>
        </p:txBody>
      </p:sp>
      <p:sp>
        <p:nvSpPr>
          <p:cNvPr id="114702" name="Text Box 14"/>
          <p:cNvSpPr txBox="1">
            <a:spLocks noChangeArrowheads="1"/>
          </p:cNvSpPr>
          <p:nvPr/>
        </p:nvSpPr>
        <p:spPr bwMode="auto">
          <a:xfrm>
            <a:off x="3138488" y="244475"/>
            <a:ext cx="230663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buClrTx/>
              <a:buFontTx/>
              <a:buNone/>
            </a:pPr>
            <a:r>
              <a:rPr lang="ja-JP" altLang="en-US" sz="3200" b="1">
                <a:latin typeface="Osaka" charset="-128"/>
                <a:ea typeface="Osaka" charset="-128"/>
              </a:rPr>
              <a:t>原点処理</a:t>
            </a:r>
          </a:p>
        </p:txBody>
      </p:sp>
      <p:sp>
        <p:nvSpPr>
          <p:cNvPr id="114703" name="Oval 15"/>
          <p:cNvSpPr>
            <a:spLocks noChangeArrowheads="1"/>
          </p:cNvSpPr>
          <p:nvPr/>
        </p:nvSpPr>
        <p:spPr bwMode="auto">
          <a:xfrm>
            <a:off x="466725" y="696913"/>
            <a:ext cx="4003675" cy="248285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endParaRPr lang="ja-JP" altLang="en-US" sz="1800"/>
          </a:p>
        </p:txBody>
      </p:sp>
      <p:sp>
        <p:nvSpPr>
          <p:cNvPr id="114704" name="Text Box 16"/>
          <p:cNvSpPr txBox="1">
            <a:spLocks noChangeArrowheads="1"/>
          </p:cNvSpPr>
          <p:nvPr/>
        </p:nvSpPr>
        <p:spPr bwMode="auto">
          <a:xfrm>
            <a:off x="4572000" y="4797425"/>
            <a:ext cx="376555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lgn="ctr" eaLnBrk="1" hangingPunct="1">
              <a:spcBef>
                <a:spcPct val="50000"/>
              </a:spcBef>
              <a:buClrTx/>
              <a:buFontTx/>
              <a:buNone/>
            </a:pPr>
            <a:r>
              <a:rPr lang="ja-JP" altLang="en-US" sz="2600" b="1" u="sng">
                <a:solidFill>
                  <a:srgbClr val="C00000"/>
                </a:solidFill>
                <a:latin typeface="Times" panose="02020603050405020304" pitchFamily="18" charset="0"/>
                <a:ea typeface="Osaka" charset="-128"/>
              </a:rPr>
              <a:t>廃棄物の排出者が適切に分別することが必要</a:t>
            </a:r>
          </a:p>
        </p:txBody>
      </p:sp>
      <p:sp>
        <p:nvSpPr>
          <p:cNvPr id="114705" name="Oval 17"/>
          <p:cNvSpPr>
            <a:spLocks noChangeArrowheads="1"/>
          </p:cNvSpPr>
          <p:nvPr/>
        </p:nvSpPr>
        <p:spPr bwMode="auto">
          <a:xfrm>
            <a:off x="4427538" y="4221163"/>
            <a:ext cx="4003675" cy="1966912"/>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endParaRPr lang="ja-JP" altLang="en-US" sz="1800"/>
          </a:p>
        </p:txBody>
      </p:sp>
      <p:sp>
        <p:nvSpPr>
          <p:cNvPr id="114706" name="AutoShape 18"/>
          <p:cNvSpPr>
            <a:spLocks noChangeArrowheads="1"/>
          </p:cNvSpPr>
          <p:nvPr/>
        </p:nvSpPr>
        <p:spPr bwMode="auto">
          <a:xfrm>
            <a:off x="6011863" y="4292600"/>
            <a:ext cx="457200" cy="381000"/>
          </a:xfrm>
          <a:prstGeom prst="downArrow">
            <a:avLst>
              <a:gd name="adj1" fmla="val 50000"/>
              <a:gd name="adj2" fmla="val 25000"/>
            </a:avLst>
          </a:prstGeom>
          <a:solidFill>
            <a:srgbClr val="00FF00"/>
          </a:solidFill>
          <a:ln w="9525">
            <a:solidFill>
              <a:schemeClr val="tx1"/>
            </a:solidFill>
            <a:miter lim="800000"/>
            <a:headEnd/>
            <a:tailEnd/>
          </a:ln>
        </p:spPr>
        <p:txBody>
          <a:bodyPr vert="eaVert"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endParaRPr lang="ja-JP" altLang="en-US" sz="1800"/>
          </a:p>
        </p:txBody>
      </p:sp>
      <p:sp>
        <p:nvSpPr>
          <p:cNvPr id="114707"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29</a:t>
            </a:r>
            <a:r>
              <a:rPr kumimoji="0" lang="ja-JP" altLang="en-US" sz="1200" smtClean="0"/>
              <a:t>年度安全衛生教育テキスト</a:t>
            </a:r>
            <a:endParaRPr kumimoji="0" lang="en-US" altLang="ja-JP" sz="120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 Box 2"/>
          <p:cNvSpPr txBox="1">
            <a:spLocks noChangeArrowheads="1"/>
          </p:cNvSpPr>
          <p:nvPr/>
        </p:nvSpPr>
        <p:spPr bwMode="auto">
          <a:xfrm>
            <a:off x="971550" y="2924175"/>
            <a:ext cx="267493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buClrTx/>
              <a:buFontTx/>
              <a:buNone/>
            </a:pPr>
            <a:r>
              <a:rPr lang="en-US" altLang="ja-JP" sz="2400" b="1">
                <a:latin typeface="Times" panose="02020603050405020304" pitchFamily="18" charset="0"/>
                <a:ea typeface="Osaka" charset="-128"/>
              </a:rPr>
              <a:t>II. </a:t>
            </a:r>
            <a:r>
              <a:rPr lang="ja-JP" altLang="en-US" sz="2400" b="1">
                <a:latin typeface="Times" panose="02020603050405020304" pitchFamily="18" charset="0"/>
                <a:ea typeface="Osaka" charset="-128"/>
              </a:rPr>
              <a:t>実験系廃棄物</a:t>
            </a:r>
          </a:p>
        </p:txBody>
      </p:sp>
      <p:sp>
        <p:nvSpPr>
          <p:cNvPr id="116739" name="Text Box 3"/>
          <p:cNvSpPr txBox="1">
            <a:spLocks noChangeArrowheads="1"/>
          </p:cNvSpPr>
          <p:nvPr/>
        </p:nvSpPr>
        <p:spPr bwMode="auto">
          <a:xfrm>
            <a:off x="4067175" y="3068638"/>
            <a:ext cx="3271838"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lnSpc>
                <a:spcPct val="85000"/>
              </a:lnSpc>
              <a:spcBef>
                <a:spcPct val="50000"/>
              </a:spcBef>
              <a:buClrTx/>
              <a:buFontTx/>
              <a:buNone/>
            </a:pPr>
            <a:r>
              <a:rPr lang="en-US" altLang="ja-JP" sz="2000" b="1">
                <a:latin typeface="Times" panose="02020603050405020304" pitchFamily="18" charset="0"/>
                <a:ea typeface="Osaka" charset="-128"/>
              </a:rPr>
              <a:t>1) </a:t>
            </a:r>
            <a:r>
              <a:rPr lang="ja-JP" altLang="en-US" sz="2000" b="1">
                <a:latin typeface="Times" panose="02020603050405020304" pitchFamily="18" charset="0"/>
                <a:ea typeface="Osaka" charset="-128"/>
              </a:rPr>
              <a:t>化学的有害廃棄物</a:t>
            </a:r>
            <a:endParaRPr lang="ja-JP" altLang="en-US" sz="2000">
              <a:latin typeface="Times" panose="02020603050405020304" pitchFamily="18" charset="0"/>
              <a:ea typeface="Osaka" charset="-128"/>
            </a:endParaRPr>
          </a:p>
          <a:p>
            <a:pPr eaLnBrk="1" hangingPunct="1">
              <a:lnSpc>
                <a:spcPct val="85000"/>
              </a:lnSpc>
              <a:spcBef>
                <a:spcPct val="50000"/>
              </a:spcBef>
              <a:buClrTx/>
              <a:buFontTx/>
              <a:buNone/>
            </a:pPr>
            <a:r>
              <a:rPr lang="en-US" altLang="ja-JP" sz="2000" b="1">
                <a:latin typeface="Times" panose="02020603050405020304" pitchFamily="18" charset="0"/>
                <a:ea typeface="Osaka" charset="-128"/>
              </a:rPr>
              <a:t>2) </a:t>
            </a:r>
            <a:r>
              <a:rPr lang="ja-JP" altLang="en-US" sz="2000" b="1">
                <a:latin typeface="Times" panose="02020603050405020304" pitchFamily="18" charset="0"/>
                <a:ea typeface="Osaka" charset="-128"/>
              </a:rPr>
              <a:t>生物系廃棄物</a:t>
            </a:r>
            <a:endParaRPr lang="ja-JP" altLang="en-US" sz="2000">
              <a:latin typeface="Times" panose="02020603050405020304" pitchFamily="18" charset="0"/>
              <a:ea typeface="Osaka" charset="-128"/>
            </a:endParaRPr>
          </a:p>
          <a:p>
            <a:pPr eaLnBrk="1" hangingPunct="1">
              <a:lnSpc>
                <a:spcPct val="85000"/>
              </a:lnSpc>
              <a:spcBef>
                <a:spcPct val="50000"/>
              </a:spcBef>
              <a:buClrTx/>
              <a:buFontTx/>
              <a:buNone/>
            </a:pPr>
            <a:r>
              <a:rPr lang="en-US" altLang="ja-JP" sz="2000" b="1">
                <a:latin typeface="Times" panose="02020603050405020304" pitchFamily="18" charset="0"/>
                <a:ea typeface="Osaka" charset="-128"/>
              </a:rPr>
              <a:t>3) </a:t>
            </a:r>
            <a:r>
              <a:rPr lang="ja-JP" altLang="en-US" sz="2000" b="1">
                <a:latin typeface="Times" panose="02020603050405020304" pitchFamily="18" charset="0"/>
                <a:ea typeface="Osaka" charset="-128"/>
              </a:rPr>
              <a:t>疑似感染性廃棄物</a:t>
            </a:r>
            <a:endParaRPr lang="ja-JP" altLang="en-US" sz="2000">
              <a:latin typeface="Times" panose="02020603050405020304" pitchFamily="18" charset="0"/>
              <a:ea typeface="Osaka" charset="-128"/>
            </a:endParaRPr>
          </a:p>
          <a:p>
            <a:pPr eaLnBrk="1" hangingPunct="1">
              <a:lnSpc>
                <a:spcPct val="85000"/>
              </a:lnSpc>
              <a:spcBef>
                <a:spcPct val="50000"/>
              </a:spcBef>
              <a:buClrTx/>
              <a:buFontTx/>
              <a:buNone/>
            </a:pPr>
            <a:r>
              <a:rPr lang="en-US" altLang="ja-JP" sz="2000" b="1">
                <a:latin typeface="Times" panose="02020603050405020304" pitchFamily="18" charset="0"/>
                <a:ea typeface="Osaka" charset="-128"/>
              </a:rPr>
              <a:t>4) </a:t>
            </a:r>
            <a:r>
              <a:rPr lang="ja-JP" altLang="en-US" sz="2000" b="1">
                <a:latin typeface="Times" panose="02020603050405020304" pitchFamily="18" charset="0"/>
                <a:ea typeface="Osaka" charset="-128"/>
              </a:rPr>
              <a:t>放射性廃棄物 </a:t>
            </a:r>
          </a:p>
          <a:p>
            <a:pPr eaLnBrk="1" hangingPunct="1">
              <a:lnSpc>
                <a:spcPct val="85000"/>
              </a:lnSpc>
              <a:spcBef>
                <a:spcPct val="50000"/>
              </a:spcBef>
              <a:buClrTx/>
              <a:buFontTx/>
              <a:buNone/>
            </a:pPr>
            <a:r>
              <a:rPr lang="en-US" altLang="ja-JP" sz="2000" b="1">
                <a:latin typeface="Times" panose="02020603050405020304" pitchFamily="18" charset="0"/>
                <a:ea typeface="Osaka" charset="-128"/>
              </a:rPr>
              <a:t>5) </a:t>
            </a:r>
            <a:r>
              <a:rPr lang="ja-JP" altLang="en-US" sz="2000" b="1">
                <a:latin typeface="Times" panose="02020603050405020304" pitchFamily="18" charset="0"/>
                <a:ea typeface="Osaka" charset="-128"/>
              </a:rPr>
              <a:t>気体廃棄物</a:t>
            </a:r>
            <a:endParaRPr lang="ja-JP" altLang="en-US" sz="2000">
              <a:latin typeface="Times" panose="02020603050405020304" pitchFamily="18" charset="0"/>
              <a:ea typeface="Osaka" charset="-128"/>
            </a:endParaRPr>
          </a:p>
          <a:p>
            <a:pPr eaLnBrk="1" hangingPunct="1">
              <a:lnSpc>
                <a:spcPct val="85000"/>
              </a:lnSpc>
              <a:spcBef>
                <a:spcPct val="50000"/>
              </a:spcBef>
              <a:buClrTx/>
              <a:buFontTx/>
              <a:buNone/>
            </a:pPr>
            <a:r>
              <a:rPr lang="en-US" altLang="ja-JP" sz="2000" b="1">
                <a:latin typeface="Times" panose="02020603050405020304" pitchFamily="18" charset="0"/>
                <a:ea typeface="Osaka" charset="-128"/>
              </a:rPr>
              <a:t>6) </a:t>
            </a:r>
            <a:r>
              <a:rPr lang="ja-JP" altLang="en-US" sz="2000" b="1">
                <a:latin typeface="Times" panose="02020603050405020304" pitchFamily="18" charset="0"/>
                <a:ea typeface="Osaka" charset="-128"/>
              </a:rPr>
              <a:t>その他の実験系廃棄物</a:t>
            </a:r>
            <a:endParaRPr lang="ja-JP" altLang="en-US" sz="2000">
              <a:latin typeface="Times" panose="02020603050405020304" pitchFamily="18" charset="0"/>
              <a:ea typeface="Osaka" charset="-128"/>
            </a:endParaRPr>
          </a:p>
        </p:txBody>
      </p:sp>
      <p:sp>
        <p:nvSpPr>
          <p:cNvPr id="116740" name="Text Box 4"/>
          <p:cNvSpPr txBox="1">
            <a:spLocks noChangeArrowheads="1"/>
          </p:cNvSpPr>
          <p:nvPr/>
        </p:nvSpPr>
        <p:spPr bwMode="auto">
          <a:xfrm>
            <a:off x="4024313" y="1220788"/>
            <a:ext cx="3271837"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lnSpc>
                <a:spcPct val="90000"/>
              </a:lnSpc>
              <a:spcBef>
                <a:spcPct val="50000"/>
              </a:spcBef>
              <a:buClrTx/>
              <a:buFontTx/>
              <a:buNone/>
            </a:pPr>
            <a:r>
              <a:rPr lang="en-US" altLang="ja-JP" sz="2000" b="1">
                <a:latin typeface="Times" panose="02020603050405020304" pitchFamily="18" charset="0"/>
                <a:ea typeface="Osaka" charset="-128"/>
              </a:rPr>
              <a:t>1) </a:t>
            </a:r>
            <a:r>
              <a:rPr lang="ja-JP" altLang="en-US" sz="2000" b="1">
                <a:latin typeface="Times" panose="02020603050405020304" pitchFamily="18" charset="0"/>
                <a:ea typeface="Osaka" charset="-128"/>
              </a:rPr>
              <a:t>リサイクル可能なもの</a:t>
            </a:r>
          </a:p>
          <a:p>
            <a:pPr eaLnBrk="1" hangingPunct="1">
              <a:lnSpc>
                <a:spcPct val="90000"/>
              </a:lnSpc>
              <a:spcBef>
                <a:spcPct val="50000"/>
              </a:spcBef>
              <a:buClrTx/>
              <a:buFontTx/>
              <a:buNone/>
            </a:pPr>
            <a:r>
              <a:rPr lang="en-US" altLang="ja-JP" sz="2000" b="1">
                <a:latin typeface="Times" panose="02020603050405020304" pitchFamily="18" charset="0"/>
                <a:ea typeface="Osaka" charset="-128"/>
              </a:rPr>
              <a:t>2) </a:t>
            </a:r>
            <a:r>
              <a:rPr lang="ja-JP" altLang="en-US" sz="2000" b="1">
                <a:latin typeface="Times" panose="02020603050405020304" pitchFamily="18" charset="0"/>
                <a:ea typeface="Osaka" charset="-128"/>
              </a:rPr>
              <a:t>可燃物（事業系一般）</a:t>
            </a:r>
          </a:p>
          <a:p>
            <a:pPr eaLnBrk="1" hangingPunct="1">
              <a:lnSpc>
                <a:spcPct val="90000"/>
              </a:lnSpc>
              <a:spcBef>
                <a:spcPct val="50000"/>
              </a:spcBef>
              <a:buClrTx/>
              <a:buFontTx/>
              <a:buNone/>
            </a:pPr>
            <a:r>
              <a:rPr lang="en-US" altLang="ja-JP" sz="2000" b="1">
                <a:latin typeface="Times" panose="02020603050405020304" pitchFamily="18" charset="0"/>
                <a:ea typeface="Osaka" charset="-128"/>
              </a:rPr>
              <a:t>3) </a:t>
            </a:r>
            <a:r>
              <a:rPr lang="ja-JP" altLang="en-US" sz="2000" b="1">
                <a:latin typeface="Times" panose="02020603050405020304" pitchFamily="18" charset="0"/>
                <a:ea typeface="Osaka" charset="-128"/>
              </a:rPr>
              <a:t>不燃物（産業廃棄物）</a:t>
            </a:r>
          </a:p>
          <a:p>
            <a:pPr eaLnBrk="1" hangingPunct="1">
              <a:lnSpc>
                <a:spcPct val="90000"/>
              </a:lnSpc>
              <a:spcBef>
                <a:spcPct val="50000"/>
              </a:spcBef>
              <a:buClrTx/>
              <a:buFontTx/>
              <a:buNone/>
            </a:pPr>
            <a:r>
              <a:rPr lang="en-US" altLang="ja-JP" sz="2000" b="1">
                <a:latin typeface="Times" panose="02020603050405020304" pitchFamily="18" charset="0"/>
                <a:ea typeface="Osaka" charset="-128"/>
              </a:rPr>
              <a:t>4) </a:t>
            </a:r>
            <a:r>
              <a:rPr lang="ja-JP" altLang="en-US" sz="2000" b="1">
                <a:latin typeface="Times" panose="02020603050405020304" pitchFamily="18" charset="0"/>
                <a:ea typeface="Osaka" charset="-128"/>
              </a:rPr>
              <a:t>有害物を含む廃棄物</a:t>
            </a:r>
            <a:endParaRPr lang="ja-JP" altLang="en-US" sz="2000">
              <a:latin typeface="Times" panose="02020603050405020304" pitchFamily="18" charset="0"/>
              <a:ea typeface="Osaka" charset="-128"/>
            </a:endParaRPr>
          </a:p>
        </p:txBody>
      </p:sp>
      <p:sp>
        <p:nvSpPr>
          <p:cNvPr id="116741" name="Text Box 5"/>
          <p:cNvSpPr txBox="1">
            <a:spLocks noChangeArrowheads="1"/>
          </p:cNvSpPr>
          <p:nvPr/>
        </p:nvSpPr>
        <p:spPr bwMode="auto">
          <a:xfrm>
            <a:off x="1090613" y="1181100"/>
            <a:ext cx="26289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buClrTx/>
              <a:buFontTx/>
              <a:buNone/>
            </a:pPr>
            <a:r>
              <a:rPr lang="en-US" altLang="ja-JP" sz="2400" b="1">
                <a:latin typeface="Times" panose="02020603050405020304" pitchFamily="18" charset="0"/>
                <a:ea typeface="Osaka" charset="-128"/>
              </a:rPr>
              <a:t>I. </a:t>
            </a:r>
            <a:r>
              <a:rPr lang="ja-JP" altLang="en-US" sz="2400" b="1">
                <a:latin typeface="Times" panose="02020603050405020304" pitchFamily="18" charset="0"/>
                <a:ea typeface="Osaka" charset="-128"/>
              </a:rPr>
              <a:t>生活系廃棄物</a:t>
            </a:r>
          </a:p>
        </p:txBody>
      </p:sp>
      <p:sp>
        <p:nvSpPr>
          <p:cNvPr id="116742" name="Text Box 6"/>
          <p:cNvSpPr txBox="1">
            <a:spLocks noChangeArrowheads="1"/>
          </p:cNvSpPr>
          <p:nvPr/>
        </p:nvSpPr>
        <p:spPr bwMode="auto">
          <a:xfrm>
            <a:off x="900113" y="5373688"/>
            <a:ext cx="302895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buClrTx/>
              <a:buFontTx/>
              <a:buNone/>
            </a:pPr>
            <a:r>
              <a:rPr lang="en-US" altLang="ja-JP" sz="2400" b="1">
                <a:latin typeface="Times" panose="02020603050405020304" pitchFamily="18" charset="0"/>
                <a:ea typeface="Osaka" charset="-128"/>
              </a:rPr>
              <a:t>III. </a:t>
            </a:r>
            <a:r>
              <a:rPr lang="ja-JP" altLang="en-US" sz="2400" b="1">
                <a:latin typeface="Times" panose="02020603050405020304" pitchFamily="18" charset="0"/>
                <a:ea typeface="Osaka" charset="-128"/>
              </a:rPr>
              <a:t>医療系廃棄物</a:t>
            </a:r>
          </a:p>
        </p:txBody>
      </p:sp>
      <p:sp>
        <p:nvSpPr>
          <p:cNvPr id="116743" name="Text Box 7"/>
          <p:cNvSpPr txBox="1">
            <a:spLocks noChangeArrowheads="1"/>
          </p:cNvSpPr>
          <p:nvPr/>
        </p:nvSpPr>
        <p:spPr bwMode="auto">
          <a:xfrm>
            <a:off x="900113" y="5734050"/>
            <a:ext cx="281463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buClrTx/>
              <a:buFontTx/>
              <a:buNone/>
            </a:pPr>
            <a:r>
              <a:rPr lang="en-US" altLang="ja-JP" sz="2400" b="1">
                <a:latin typeface="Times" panose="02020603050405020304" pitchFamily="18" charset="0"/>
                <a:ea typeface="Osaka" charset="-128"/>
              </a:rPr>
              <a:t>IV. </a:t>
            </a:r>
            <a:r>
              <a:rPr lang="ja-JP" altLang="en-US" sz="2400" b="1">
                <a:latin typeface="Times" panose="02020603050405020304" pitchFamily="18" charset="0"/>
                <a:ea typeface="Osaka" charset="-128"/>
              </a:rPr>
              <a:t>排水</a:t>
            </a:r>
          </a:p>
        </p:txBody>
      </p:sp>
      <p:sp>
        <p:nvSpPr>
          <p:cNvPr id="116744" name="AutoShape 8"/>
          <p:cNvSpPr>
            <a:spLocks noChangeArrowheads="1"/>
          </p:cNvSpPr>
          <p:nvPr/>
        </p:nvSpPr>
        <p:spPr bwMode="auto">
          <a:xfrm>
            <a:off x="655638" y="442913"/>
            <a:ext cx="2974975" cy="501650"/>
          </a:xfrm>
          <a:prstGeom prst="roundRect">
            <a:avLst>
              <a:gd name="adj" fmla="val 16667"/>
            </a:avLst>
          </a:prstGeom>
          <a:solidFill>
            <a:srgbClr val="FFFF99"/>
          </a:solidFill>
          <a:ln w="9525">
            <a:solidFill>
              <a:schemeClr val="tx1"/>
            </a:solidFill>
            <a:round/>
            <a:headEnd/>
            <a:tailEnd/>
          </a:ln>
        </p:spPr>
        <p:txBody>
          <a:bodyPr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endParaRPr lang="ja-JP" altLang="en-US" sz="1800"/>
          </a:p>
        </p:txBody>
      </p:sp>
      <p:sp>
        <p:nvSpPr>
          <p:cNvPr id="116745" name="Text Box 9"/>
          <p:cNvSpPr txBox="1">
            <a:spLocks noChangeArrowheads="1"/>
          </p:cNvSpPr>
          <p:nvPr/>
        </p:nvSpPr>
        <p:spPr bwMode="auto">
          <a:xfrm>
            <a:off x="709613" y="446088"/>
            <a:ext cx="301942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lgn="ctr" eaLnBrk="1" hangingPunct="1">
              <a:spcBef>
                <a:spcPct val="50000"/>
              </a:spcBef>
              <a:buClrTx/>
              <a:buFontTx/>
              <a:buNone/>
            </a:pPr>
            <a:r>
              <a:rPr lang="ja-JP" altLang="en-US" sz="2800" b="1">
                <a:solidFill>
                  <a:srgbClr val="000099"/>
                </a:solidFill>
                <a:latin typeface="Times" panose="02020603050405020304" pitchFamily="18" charset="0"/>
                <a:ea typeface="Osaka" charset="-128"/>
              </a:rPr>
              <a:t>廃棄物の区分</a:t>
            </a:r>
            <a:endParaRPr lang="ja-JP" altLang="en-US" sz="2400" b="1">
              <a:solidFill>
                <a:srgbClr val="000099"/>
              </a:solidFill>
              <a:latin typeface="Osaka" charset="-128"/>
              <a:ea typeface="Osaka" charset="-128"/>
            </a:endParaRPr>
          </a:p>
        </p:txBody>
      </p:sp>
      <p:sp>
        <p:nvSpPr>
          <p:cNvPr id="116746" name="Oval 10"/>
          <p:cNvSpPr>
            <a:spLocks noChangeArrowheads="1"/>
          </p:cNvSpPr>
          <p:nvPr/>
        </p:nvSpPr>
        <p:spPr bwMode="auto">
          <a:xfrm>
            <a:off x="539750" y="908050"/>
            <a:ext cx="7696200" cy="2092325"/>
          </a:xfrm>
          <a:prstGeom prst="ellipse">
            <a:avLst/>
          </a:pr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endParaRPr lang="ja-JP" altLang="en-US" sz="1800"/>
          </a:p>
        </p:txBody>
      </p:sp>
      <p:sp>
        <p:nvSpPr>
          <p:cNvPr id="116747"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29</a:t>
            </a:r>
            <a:r>
              <a:rPr kumimoji="0" lang="ja-JP" altLang="en-US" sz="1200" smtClean="0"/>
              <a:t>年度安全衛生教育テキスト</a:t>
            </a:r>
            <a:endParaRPr kumimoji="0" lang="en-US" altLang="ja-JP" sz="120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 Box 2"/>
          <p:cNvSpPr txBox="1">
            <a:spLocks noChangeArrowheads="1"/>
          </p:cNvSpPr>
          <p:nvPr/>
        </p:nvSpPr>
        <p:spPr bwMode="auto">
          <a:xfrm>
            <a:off x="1446213" y="1979613"/>
            <a:ext cx="5181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buClrTx/>
              <a:buFontTx/>
              <a:buNone/>
            </a:pPr>
            <a:r>
              <a:rPr lang="ja-JP" altLang="en-US" sz="1800" b="1" u="sng">
                <a:latin typeface="Times" panose="02020603050405020304" pitchFamily="18" charset="0"/>
                <a:ea typeface="Osaka" charset="-128"/>
              </a:rPr>
              <a:t>紙類の分別</a:t>
            </a:r>
            <a:r>
              <a:rPr lang="ja-JP" altLang="en-US" sz="1800" u="sng">
                <a:latin typeface="Times" panose="02020603050405020304" pitchFamily="18" charset="0"/>
                <a:ea typeface="Osaka" charset="-128"/>
              </a:rPr>
              <a:t>　（可燃ゴミの約半分を占める）</a:t>
            </a:r>
          </a:p>
        </p:txBody>
      </p:sp>
      <p:sp>
        <p:nvSpPr>
          <p:cNvPr id="118787" name="Text Box 3"/>
          <p:cNvSpPr txBox="1">
            <a:spLocks noChangeArrowheads="1"/>
          </p:cNvSpPr>
          <p:nvPr/>
        </p:nvSpPr>
        <p:spPr bwMode="auto">
          <a:xfrm>
            <a:off x="1960563" y="2684463"/>
            <a:ext cx="5976937"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buClrTx/>
              <a:buFontTx/>
              <a:buNone/>
            </a:pPr>
            <a:r>
              <a:rPr lang="ja-JP" altLang="en-US" sz="1800">
                <a:latin typeface="Times" panose="02020603050405020304" pitchFamily="18" charset="0"/>
                <a:ea typeface="Osaka" charset="-128"/>
              </a:rPr>
              <a:t>新聞・コピー用紙・雑紙・雑誌・捨て紙（感熱紙等）</a:t>
            </a:r>
          </a:p>
        </p:txBody>
      </p:sp>
      <p:sp>
        <p:nvSpPr>
          <p:cNvPr id="118788" name="Text Box 4"/>
          <p:cNvSpPr txBox="1">
            <a:spLocks noChangeArrowheads="1"/>
          </p:cNvSpPr>
          <p:nvPr/>
        </p:nvSpPr>
        <p:spPr bwMode="auto">
          <a:xfrm>
            <a:off x="1457325" y="3349625"/>
            <a:ext cx="49530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buClrTx/>
              <a:buFontTx/>
              <a:buNone/>
            </a:pPr>
            <a:r>
              <a:rPr lang="ja-JP" altLang="en-US" sz="1800">
                <a:latin typeface="Times" panose="02020603050405020304" pitchFamily="18" charset="0"/>
                <a:ea typeface="Osaka" charset="-128"/>
              </a:rPr>
              <a:t>機密書類は学内シュレッダー車で回収、再生</a:t>
            </a:r>
          </a:p>
        </p:txBody>
      </p:sp>
      <p:sp>
        <p:nvSpPr>
          <p:cNvPr id="118789" name="Text Box 5"/>
          <p:cNvSpPr txBox="1">
            <a:spLocks noChangeArrowheads="1"/>
          </p:cNvSpPr>
          <p:nvPr/>
        </p:nvSpPr>
        <p:spPr bwMode="auto">
          <a:xfrm>
            <a:off x="1384300" y="2332038"/>
            <a:ext cx="37369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buClrTx/>
              <a:buFontTx/>
              <a:buNone/>
            </a:pPr>
            <a:r>
              <a:rPr lang="ja-JP" altLang="en-US" sz="1800">
                <a:latin typeface="Times" panose="02020603050405020304" pitchFamily="18" charset="0"/>
                <a:ea typeface="Osaka" charset="-128"/>
              </a:rPr>
              <a:t>リサイクルボックスの設置</a:t>
            </a:r>
          </a:p>
        </p:txBody>
      </p:sp>
      <p:sp>
        <p:nvSpPr>
          <p:cNvPr id="118790" name="Text Box 6"/>
          <p:cNvSpPr txBox="1">
            <a:spLocks noChangeArrowheads="1"/>
          </p:cNvSpPr>
          <p:nvPr/>
        </p:nvSpPr>
        <p:spPr bwMode="auto">
          <a:xfrm>
            <a:off x="1457325" y="2989263"/>
            <a:ext cx="441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buClrTx/>
              <a:buFontTx/>
              <a:buNone/>
            </a:pPr>
            <a:r>
              <a:rPr lang="ja-JP" altLang="en-US" sz="1800">
                <a:latin typeface="Times" panose="02020603050405020304" pitchFamily="18" charset="0"/>
                <a:ea typeface="Osaka" charset="-128"/>
              </a:rPr>
              <a:t>段ボールは別途回収</a:t>
            </a:r>
          </a:p>
        </p:txBody>
      </p:sp>
      <p:sp>
        <p:nvSpPr>
          <p:cNvPr id="118791" name="Text Box 7"/>
          <p:cNvSpPr txBox="1">
            <a:spLocks noChangeArrowheads="1"/>
          </p:cNvSpPr>
          <p:nvPr/>
        </p:nvSpPr>
        <p:spPr bwMode="auto">
          <a:xfrm>
            <a:off x="971550" y="1482725"/>
            <a:ext cx="40640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buClrTx/>
              <a:buFontTx/>
              <a:buNone/>
            </a:pPr>
            <a:r>
              <a:rPr lang="en-US" altLang="ja-JP" sz="2400" b="1">
                <a:solidFill>
                  <a:srgbClr val="C00000"/>
                </a:solidFill>
                <a:latin typeface="Times" panose="02020603050405020304" pitchFamily="18" charset="0"/>
                <a:ea typeface="Osaka" charset="-128"/>
              </a:rPr>
              <a:t>1)  </a:t>
            </a:r>
            <a:r>
              <a:rPr lang="ja-JP" altLang="en-US" sz="2400" b="1">
                <a:solidFill>
                  <a:srgbClr val="C00000"/>
                </a:solidFill>
                <a:latin typeface="Times" panose="02020603050405020304" pitchFamily="18" charset="0"/>
                <a:ea typeface="Osaka" charset="-128"/>
              </a:rPr>
              <a:t>リサイクル可能なもの</a:t>
            </a:r>
            <a:r>
              <a:rPr lang="ja-JP" altLang="en-US" sz="2400" b="1">
                <a:solidFill>
                  <a:srgbClr val="FF0000"/>
                </a:solidFill>
                <a:latin typeface="Times" panose="02020603050405020304" pitchFamily="18" charset="0"/>
                <a:ea typeface="Osaka" charset="-128"/>
              </a:rPr>
              <a:t>　</a:t>
            </a:r>
            <a:endParaRPr lang="ja-JP" altLang="en-US" sz="2400">
              <a:solidFill>
                <a:srgbClr val="FF0000"/>
              </a:solidFill>
              <a:latin typeface="Times" panose="02020603050405020304" pitchFamily="18" charset="0"/>
              <a:ea typeface="Osaka" charset="-128"/>
            </a:endParaRPr>
          </a:p>
        </p:txBody>
      </p:sp>
      <p:sp>
        <p:nvSpPr>
          <p:cNvPr id="118792" name="Text Box 8"/>
          <p:cNvSpPr txBox="1">
            <a:spLocks noChangeArrowheads="1"/>
          </p:cNvSpPr>
          <p:nvPr/>
        </p:nvSpPr>
        <p:spPr bwMode="auto">
          <a:xfrm>
            <a:off x="976313" y="3937000"/>
            <a:ext cx="5500687"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buClrTx/>
              <a:buFont typeface="Times" panose="02020603050405020304" pitchFamily="18" charset="0"/>
              <a:buNone/>
            </a:pPr>
            <a:r>
              <a:rPr lang="en-US" altLang="ja-JP" sz="2400" b="1">
                <a:solidFill>
                  <a:srgbClr val="C00000"/>
                </a:solidFill>
                <a:latin typeface="Times" panose="02020603050405020304" pitchFamily="18" charset="0"/>
                <a:ea typeface="Osaka" charset="-128"/>
              </a:rPr>
              <a:t>2)  </a:t>
            </a:r>
            <a:r>
              <a:rPr lang="ja-JP" altLang="en-US" sz="2400" b="1">
                <a:solidFill>
                  <a:srgbClr val="C00000"/>
                </a:solidFill>
                <a:latin typeface="Times" panose="02020603050405020304" pitchFamily="18" charset="0"/>
                <a:ea typeface="Osaka" charset="-128"/>
              </a:rPr>
              <a:t>可燃物（事業系一般）</a:t>
            </a:r>
          </a:p>
          <a:p>
            <a:pPr eaLnBrk="1" hangingPunct="1">
              <a:spcBef>
                <a:spcPct val="50000"/>
              </a:spcBef>
              <a:buClrTx/>
              <a:buFont typeface="Times" panose="02020603050405020304" pitchFamily="18" charset="0"/>
              <a:buNone/>
            </a:pPr>
            <a:r>
              <a:rPr lang="en-US" altLang="ja-JP" sz="2400" b="1">
                <a:solidFill>
                  <a:srgbClr val="C00000"/>
                </a:solidFill>
                <a:latin typeface="Times" panose="02020603050405020304" pitchFamily="18" charset="0"/>
                <a:ea typeface="Osaka" charset="-128"/>
              </a:rPr>
              <a:t>3)  </a:t>
            </a:r>
            <a:r>
              <a:rPr lang="ja-JP" altLang="en-US" sz="2400" b="1">
                <a:solidFill>
                  <a:srgbClr val="C00000"/>
                </a:solidFill>
                <a:latin typeface="Times" panose="02020603050405020304" pitchFamily="18" charset="0"/>
                <a:ea typeface="Osaka" charset="-128"/>
              </a:rPr>
              <a:t>不燃物（産業廃棄物） </a:t>
            </a:r>
            <a:endParaRPr lang="ja-JP" altLang="en-US" sz="2400">
              <a:solidFill>
                <a:srgbClr val="C00000"/>
              </a:solidFill>
              <a:latin typeface="Times" panose="02020603050405020304" pitchFamily="18" charset="0"/>
              <a:ea typeface="Osaka" charset="-128"/>
            </a:endParaRPr>
          </a:p>
        </p:txBody>
      </p:sp>
      <p:sp>
        <p:nvSpPr>
          <p:cNvPr id="118793" name="Text Box 9"/>
          <p:cNvSpPr txBox="1">
            <a:spLocks noChangeArrowheads="1"/>
          </p:cNvSpPr>
          <p:nvPr/>
        </p:nvSpPr>
        <p:spPr bwMode="auto">
          <a:xfrm>
            <a:off x="4246563" y="1501775"/>
            <a:ext cx="33909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buClrTx/>
              <a:buFontTx/>
              <a:buNone/>
            </a:pPr>
            <a:r>
              <a:rPr lang="ja-JP" altLang="en-US" sz="2400" b="1">
                <a:latin typeface="Times" panose="02020603050405020304" pitchFamily="18" charset="0"/>
                <a:ea typeface="Osaka" charset="-128"/>
              </a:rPr>
              <a:t>　・・・ 紙類、飲料缶</a:t>
            </a:r>
          </a:p>
        </p:txBody>
      </p:sp>
      <p:sp>
        <p:nvSpPr>
          <p:cNvPr id="118794" name="Text Box 10"/>
          <p:cNvSpPr txBox="1">
            <a:spLocks noChangeArrowheads="1"/>
          </p:cNvSpPr>
          <p:nvPr/>
        </p:nvSpPr>
        <p:spPr bwMode="auto">
          <a:xfrm>
            <a:off x="985838" y="4970463"/>
            <a:ext cx="550068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buClrTx/>
              <a:buFontTx/>
              <a:buNone/>
            </a:pPr>
            <a:r>
              <a:rPr lang="en-US" altLang="ja-JP" sz="2400" b="1">
                <a:solidFill>
                  <a:srgbClr val="C00000"/>
                </a:solidFill>
                <a:latin typeface="Times" panose="02020603050405020304" pitchFamily="18" charset="0"/>
                <a:ea typeface="Osaka" charset="-128"/>
              </a:rPr>
              <a:t>4)  </a:t>
            </a:r>
            <a:r>
              <a:rPr lang="ja-JP" altLang="en-US" sz="2400" b="1">
                <a:solidFill>
                  <a:srgbClr val="C00000"/>
                </a:solidFill>
                <a:latin typeface="Times" panose="02020603050405020304" pitchFamily="18" charset="0"/>
                <a:ea typeface="Osaka" charset="-128"/>
              </a:rPr>
              <a:t>有害物を含む廃棄物</a:t>
            </a:r>
            <a:r>
              <a:rPr lang="ja-JP" altLang="en-US" sz="2400" b="1">
                <a:solidFill>
                  <a:srgbClr val="FF0000"/>
                </a:solidFill>
                <a:latin typeface="Times" panose="02020603050405020304" pitchFamily="18" charset="0"/>
                <a:ea typeface="Osaka" charset="-128"/>
              </a:rPr>
              <a:t>　</a:t>
            </a:r>
            <a:endParaRPr lang="ja-JP" altLang="en-US" sz="2400">
              <a:solidFill>
                <a:srgbClr val="FF0000"/>
              </a:solidFill>
              <a:latin typeface="Times" panose="02020603050405020304" pitchFamily="18" charset="0"/>
              <a:ea typeface="Osaka" charset="-128"/>
            </a:endParaRPr>
          </a:p>
        </p:txBody>
      </p:sp>
      <p:sp>
        <p:nvSpPr>
          <p:cNvPr id="118795" name="Text Box 11"/>
          <p:cNvSpPr txBox="1">
            <a:spLocks noChangeArrowheads="1"/>
          </p:cNvSpPr>
          <p:nvPr/>
        </p:nvSpPr>
        <p:spPr bwMode="auto">
          <a:xfrm>
            <a:off x="1457325" y="5508625"/>
            <a:ext cx="539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buClrTx/>
              <a:buFontTx/>
              <a:buNone/>
            </a:pPr>
            <a:r>
              <a:rPr lang="en-US" altLang="ja-JP" sz="1800" b="1" u="sng">
                <a:latin typeface="Times" panose="02020603050405020304" pitchFamily="18" charset="0"/>
                <a:ea typeface="Osaka" charset="-128"/>
              </a:rPr>
              <a:t>PCB</a:t>
            </a:r>
            <a:r>
              <a:rPr lang="ja-JP" altLang="en-US" sz="1800" b="1" u="sng">
                <a:latin typeface="Times" panose="02020603050405020304" pitchFamily="18" charset="0"/>
                <a:ea typeface="Osaka" charset="-128"/>
              </a:rPr>
              <a:t>、アスベスト、フロン、乾電池や蛍光灯など</a:t>
            </a:r>
          </a:p>
        </p:txBody>
      </p:sp>
      <p:sp>
        <p:nvSpPr>
          <p:cNvPr id="118796" name="Text Box 12"/>
          <p:cNvSpPr txBox="1">
            <a:spLocks noChangeArrowheads="1"/>
          </p:cNvSpPr>
          <p:nvPr/>
        </p:nvSpPr>
        <p:spPr bwMode="auto">
          <a:xfrm>
            <a:off x="863600" y="422275"/>
            <a:ext cx="38100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buClrTx/>
              <a:buFontTx/>
              <a:buNone/>
            </a:pPr>
            <a:r>
              <a:rPr lang="en-US" altLang="ja-JP" sz="2800" b="1">
                <a:latin typeface="Times" panose="02020603050405020304" pitchFamily="18" charset="0"/>
                <a:ea typeface="Osaka" charset="-128"/>
              </a:rPr>
              <a:t>I. </a:t>
            </a:r>
            <a:r>
              <a:rPr lang="ja-JP" altLang="en-US" sz="2800" b="1">
                <a:latin typeface="Times" panose="02020603050405020304" pitchFamily="18" charset="0"/>
                <a:ea typeface="Osaka" charset="-128"/>
              </a:rPr>
              <a:t>生活系廃棄物</a:t>
            </a:r>
          </a:p>
        </p:txBody>
      </p:sp>
      <p:sp>
        <p:nvSpPr>
          <p:cNvPr id="118797"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29</a:t>
            </a:r>
            <a:r>
              <a:rPr kumimoji="0" lang="ja-JP" altLang="en-US" sz="1200" smtClean="0"/>
              <a:t>年度安全衛生教育テキスト</a:t>
            </a:r>
            <a:endParaRPr kumimoji="0" lang="en-US" altLang="ja-JP" sz="1200" smtClean="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 Box 2"/>
          <p:cNvSpPr txBox="1">
            <a:spLocks noChangeArrowheads="1"/>
          </p:cNvSpPr>
          <p:nvPr/>
        </p:nvSpPr>
        <p:spPr bwMode="auto">
          <a:xfrm>
            <a:off x="568325" y="549275"/>
            <a:ext cx="8396288"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r>
              <a:rPr lang="ja-JP" altLang="en-US" sz="2800" b="1">
                <a:latin typeface="ＭＳ Ｐゴシック" panose="020B0600070205080204" pitchFamily="50" charset="-128"/>
              </a:rPr>
              <a:t>有害物を含む廃棄物</a:t>
            </a:r>
          </a:p>
          <a:p>
            <a:pPr eaLnBrk="1" hangingPunct="1">
              <a:spcBef>
                <a:spcPct val="0"/>
              </a:spcBef>
              <a:buClrTx/>
              <a:buFontTx/>
              <a:buNone/>
            </a:pPr>
            <a:endParaRPr lang="ja-JP" altLang="en-US" sz="2800" b="1">
              <a:latin typeface="ＭＳ Ｐゴシック" panose="020B0600070205080204" pitchFamily="50" charset="-128"/>
            </a:endParaRPr>
          </a:p>
          <a:p>
            <a:pPr eaLnBrk="1" hangingPunct="1">
              <a:spcBef>
                <a:spcPct val="0"/>
              </a:spcBef>
              <a:buClrTx/>
              <a:buFontTx/>
              <a:buNone/>
            </a:pPr>
            <a:r>
              <a:rPr lang="ja-JP" altLang="en-US" sz="2800">
                <a:latin typeface="ＭＳ Ｐゴシック" panose="020B0600070205080204" pitchFamily="50" charset="-128"/>
              </a:rPr>
              <a:t>１．</a:t>
            </a:r>
            <a:r>
              <a:rPr lang="ja-JP" altLang="en-US" sz="2800">
                <a:solidFill>
                  <a:srgbClr val="C00000"/>
                </a:solidFill>
                <a:latin typeface="ＭＳ Ｐゴシック" panose="020B0600070205080204" pitchFamily="50" charset="-128"/>
              </a:rPr>
              <a:t>乾電池、蛍光灯</a:t>
            </a:r>
            <a:r>
              <a:rPr lang="ja-JP" altLang="en-US" sz="2800">
                <a:latin typeface="ＭＳ Ｐゴシック" panose="020B0600070205080204" pitchFamily="50" charset="-128"/>
              </a:rPr>
              <a:t>は水銀を含有するものがあるため、</a:t>
            </a:r>
          </a:p>
          <a:p>
            <a:pPr eaLnBrk="1" hangingPunct="1">
              <a:spcBef>
                <a:spcPct val="0"/>
              </a:spcBef>
              <a:buClrTx/>
              <a:buFontTx/>
              <a:buNone/>
            </a:pPr>
            <a:r>
              <a:rPr lang="ja-JP" altLang="en-US" sz="2800">
                <a:latin typeface="ＭＳ Ｐゴシック" panose="020B0600070205080204" pitchFamily="50" charset="-128"/>
              </a:rPr>
              <a:t>　　</a:t>
            </a:r>
            <a:r>
              <a:rPr lang="ja-JP" altLang="en-US" sz="2800">
                <a:solidFill>
                  <a:srgbClr val="C00000"/>
                </a:solidFill>
                <a:latin typeface="ＭＳ Ｐゴシック" panose="020B0600070205080204" pitchFamily="50" charset="-128"/>
              </a:rPr>
              <a:t>年に４回、環境安全研究センター</a:t>
            </a:r>
            <a:r>
              <a:rPr lang="ja-JP" altLang="en-US" sz="2800">
                <a:latin typeface="ＭＳ Ｐゴシック" panose="020B0600070205080204" pitchFamily="50" charset="-128"/>
              </a:rPr>
              <a:t>で回収</a:t>
            </a:r>
          </a:p>
          <a:p>
            <a:pPr eaLnBrk="1" hangingPunct="1">
              <a:spcBef>
                <a:spcPct val="0"/>
              </a:spcBef>
              <a:buClrTx/>
              <a:buFontTx/>
              <a:buNone/>
            </a:pPr>
            <a:r>
              <a:rPr lang="ja-JP" altLang="en-US" sz="2800">
                <a:latin typeface="ＭＳ Ｐゴシック" panose="020B0600070205080204" pitchFamily="50" charset="-128"/>
              </a:rPr>
              <a:t>　　　　　　　　　　　　　↓</a:t>
            </a:r>
          </a:p>
          <a:p>
            <a:pPr eaLnBrk="1" hangingPunct="1">
              <a:spcBef>
                <a:spcPct val="0"/>
              </a:spcBef>
              <a:buClrTx/>
              <a:buFontTx/>
              <a:buNone/>
            </a:pPr>
            <a:r>
              <a:rPr lang="ja-JP" altLang="en-US" sz="2800">
                <a:latin typeface="ＭＳ Ｐゴシック" panose="020B0600070205080204" pitchFamily="50" charset="-128"/>
              </a:rPr>
              <a:t>　　北海道の水銀処理施設で適正処理している</a:t>
            </a:r>
          </a:p>
          <a:p>
            <a:pPr eaLnBrk="1" hangingPunct="1">
              <a:spcBef>
                <a:spcPct val="0"/>
              </a:spcBef>
              <a:buClrTx/>
              <a:buFontTx/>
              <a:buNone/>
            </a:pPr>
            <a:endParaRPr lang="ja-JP" altLang="en-US" sz="2800">
              <a:latin typeface="ＭＳ Ｐゴシック" panose="020B0600070205080204" pitchFamily="50" charset="-128"/>
            </a:endParaRPr>
          </a:p>
          <a:p>
            <a:pPr eaLnBrk="1" hangingPunct="1">
              <a:spcBef>
                <a:spcPct val="0"/>
              </a:spcBef>
              <a:buClrTx/>
              <a:buFontTx/>
              <a:buNone/>
            </a:pPr>
            <a:r>
              <a:rPr lang="ja-JP" altLang="en-US" sz="2800">
                <a:latin typeface="ＭＳ Ｐゴシック" panose="020B0600070205080204" pitchFamily="50" charset="-128"/>
              </a:rPr>
              <a:t>２．</a:t>
            </a:r>
            <a:r>
              <a:rPr lang="ja-JP" altLang="en-US" sz="2800">
                <a:solidFill>
                  <a:srgbClr val="C00000"/>
                </a:solidFill>
                <a:latin typeface="ＭＳ Ｐゴシック" panose="020B0600070205080204" pitchFamily="50" charset="-128"/>
              </a:rPr>
              <a:t>冷蔵庫、エアコン</a:t>
            </a:r>
            <a:r>
              <a:rPr lang="ja-JP" altLang="en-US" sz="2800">
                <a:latin typeface="ＭＳ Ｐゴシック" panose="020B0600070205080204" pitchFamily="50" charset="-128"/>
              </a:rPr>
              <a:t>などにはフロンが含有されている</a:t>
            </a:r>
          </a:p>
          <a:p>
            <a:pPr eaLnBrk="1" hangingPunct="1">
              <a:spcBef>
                <a:spcPct val="0"/>
              </a:spcBef>
              <a:buClrTx/>
              <a:buFontTx/>
              <a:buNone/>
            </a:pPr>
            <a:r>
              <a:rPr lang="ja-JP" altLang="en-US" sz="2800">
                <a:latin typeface="ＭＳ Ｐゴシック" panose="020B0600070205080204" pitchFamily="50" charset="-128"/>
              </a:rPr>
              <a:t>　　　　　　　　　　　　　↓</a:t>
            </a:r>
          </a:p>
          <a:p>
            <a:pPr eaLnBrk="1" hangingPunct="1">
              <a:spcBef>
                <a:spcPct val="0"/>
              </a:spcBef>
              <a:buClrTx/>
              <a:buFontTx/>
              <a:buNone/>
            </a:pPr>
            <a:r>
              <a:rPr lang="ja-JP" altLang="en-US" sz="2800">
                <a:latin typeface="ＭＳ Ｐゴシック" panose="020B0600070205080204" pitchFamily="50" charset="-128"/>
              </a:rPr>
              <a:t>     適正な</a:t>
            </a:r>
            <a:r>
              <a:rPr lang="ja-JP" altLang="en-US" sz="2800">
                <a:solidFill>
                  <a:srgbClr val="C00000"/>
                </a:solidFill>
                <a:latin typeface="ＭＳ Ｐゴシック" panose="020B0600070205080204" pitchFamily="50" charset="-128"/>
              </a:rPr>
              <a:t>回収業者</a:t>
            </a:r>
            <a:r>
              <a:rPr lang="ja-JP" altLang="en-US" sz="2800">
                <a:latin typeface="ＭＳ Ｐゴシック" panose="020B0600070205080204" pitchFamily="50" charset="-128"/>
              </a:rPr>
              <a:t>に回収をお願いしている</a:t>
            </a:r>
          </a:p>
        </p:txBody>
      </p:sp>
      <p:sp>
        <p:nvSpPr>
          <p:cNvPr id="120835"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29</a:t>
            </a:r>
            <a:r>
              <a:rPr kumimoji="0" lang="ja-JP" altLang="en-US" sz="1200" smtClean="0"/>
              <a:t>年度安全衛生教育テキスト</a:t>
            </a:r>
            <a:endParaRPr kumimoji="0" lang="en-US" altLang="ja-JP" sz="1200" smtClean="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r>
              <a:rPr lang="ja-JP" altLang="en-US" smtClean="0"/>
              <a:t>実験研究の注意事項 </a:t>
            </a:r>
          </a:p>
        </p:txBody>
      </p:sp>
      <p:sp>
        <p:nvSpPr>
          <p:cNvPr id="122883" name="Text Box 6"/>
          <p:cNvSpPr txBox="1">
            <a:spLocks noChangeArrowheads="1"/>
          </p:cNvSpPr>
          <p:nvPr/>
        </p:nvSpPr>
        <p:spPr bwMode="auto">
          <a:xfrm>
            <a:off x="457200" y="1371600"/>
            <a:ext cx="28956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buClrTx/>
              <a:buFontTx/>
              <a:buNone/>
            </a:pPr>
            <a:r>
              <a:rPr lang="ja-JP" altLang="ja-JP" sz="2800" b="1" u="sng">
                <a:solidFill>
                  <a:srgbClr val="0000FF"/>
                </a:solidFill>
                <a:latin typeface="ＭＳ Ｐゴシック" panose="020B0600070205080204" pitchFamily="50" charset="-128"/>
              </a:rPr>
              <a:t>安全管理の基本</a:t>
            </a:r>
            <a:endParaRPr lang="ja-JP" altLang="en-US" sz="1800" b="1">
              <a:latin typeface="ＭＳ 明朝" panose="02020609040205080304" pitchFamily="17" charset="-128"/>
              <a:ea typeface="ＭＳ 明朝" panose="02020609040205080304" pitchFamily="17" charset="-128"/>
            </a:endParaRPr>
          </a:p>
        </p:txBody>
      </p:sp>
      <p:sp>
        <p:nvSpPr>
          <p:cNvPr id="122884" name="Text Box 8"/>
          <p:cNvSpPr txBox="1">
            <a:spLocks noChangeArrowheads="1"/>
          </p:cNvSpPr>
          <p:nvPr/>
        </p:nvSpPr>
        <p:spPr bwMode="auto">
          <a:xfrm>
            <a:off x="457200" y="1981200"/>
            <a:ext cx="83058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buClrTx/>
              <a:buFontTx/>
              <a:buNone/>
            </a:pPr>
            <a:r>
              <a:rPr lang="ja-JP" altLang="ja-JP" sz="2000">
                <a:solidFill>
                  <a:schemeClr val="accent2"/>
                </a:solidFill>
                <a:latin typeface="ＭＳ Ｐゴシック" panose="020B0600070205080204" pitchFamily="50" charset="-128"/>
              </a:rPr>
              <a:t>使用する物質、装置の潜在危険性を知る。法規制についてもチェック。</a:t>
            </a:r>
            <a:endParaRPr lang="ja-JP" altLang="en-US" sz="2400">
              <a:latin typeface="ＭＳ Ｐゴシック" panose="020B0600070205080204" pitchFamily="50" charset="-128"/>
            </a:endParaRPr>
          </a:p>
        </p:txBody>
      </p:sp>
      <p:sp>
        <p:nvSpPr>
          <p:cNvPr id="122885" name="Text Box 9"/>
          <p:cNvSpPr txBox="1">
            <a:spLocks noChangeArrowheads="1"/>
          </p:cNvSpPr>
          <p:nvPr/>
        </p:nvSpPr>
        <p:spPr bwMode="auto">
          <a:xfrm>
            <a:off x="1543050" y="2514600"/>
            <a:ext cx="66294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lgn="just" eaLnBrk="1" hangingPunct="1">
              <a:spcBef>
                <a:spcPct val="0"/>
              </a:spcBef>
              <a:buClrTx/>
              <a:buFontTx/>
              <a:buNone/>
            </a:pPr>
            <a:r>
              <a:rPr lang="ja-JP" altLang="en-US" sz="1800">
                <a:latin typeface="ＭＳ Ｐゴシック" panose="020B0600070205080204" pitchFamily="50" charset="-128"/>
              </a:rPr>
              <a:t>・</a:t>
            </a:r>
            <a:r>
              <a:rPr lang="ja-JP" altLang="ja-JP" sz="1800">
                <a:latin typeface="ＭＳ Ｐゴシック" panose="020B0600070205080204" pitchFamily="50" charset="-128"/>
              </a:rPr>
              <a:t>化学物質安全データシート（</a:t>
            </a:r>
            <a:r>
              <a:rPr lang="en-US" altLang="ja-JP" sz="1800">
                <a:latin typeface="ＭＳ Ｐゴシック" panose="020B0600070205080204" pitchFamily="50" charset="-128"/>
              </a:rPr>
              <a:t>MSDS</a:t>
            </a:r>
            <a:r>
              <a:rPr lang="ja-JP" altLang="ja-JP" sz="1800">
                <a:latin typeface="ＭＳ Ｐゴシック" panose="020B0600070205080204" pitchFamily="50" charset="-128"/>
              </a:rPr>
              <a:t>）の活用は有効である。</a:t>
            </a:r>
          </a:p>
          <a:p>
            <a:pPr algn="just" eaLnBrk="1" hangingPunct="1">
              <a:spcBef>
                <a:spcPct val="0"/>
              </a:spcBef>
              <a:buClrTx/>
              <a:buFontTx/>
              <a:buNone/>
            </a:pPr>
            <a:r>
              <a:rPr lang="en-US" altLang="ja-JP" sz="1800">
                <a:latin typeface="ＭＳ Ｐゴシック" panose="020B0600070205080204" pitchFamily="50" charset="-128"/>
              </a:rPr>
              <a:t>※</a:t>
            </a:r>
            <a:r>
              <a:rPr lang="ja-JP" altLang="ja-JP" sz="1800">
                <a:latin typeface="ＭＳ Ｐゴシック" panose="020B0600070205080204" pitchFamily="50" charset="-128"/>
              </a:rPr>
              <a:t>（MSDS)は製造元や販売業者から入手できる</a:t>
            </a:r>
            <a:r>
              <a:rPr lang="ja-JP" altLang="en-US" sz="1800">
                <a:latin typeface="ＭＳ Ｐゴシック" panose="020B0600070205080204" pitchFamily="50" charset="-128"/>
              </a:rPr>
              <a:t>。</a:t>
            </a:r>
            <a:endParaRPr lang="ja-JP" altLang="ja-JP" sz="1800">
              <a:latin typeface="ＭＳ Ｐゴシック" panose="020B0600070205080204" pitchFamily="50" charset="-128"/>
            </a:endParaRPr>
          </a:p>
          <a:p>
            <a:pPr algn="just" eaLnBrk="1" hangingPunct="1">
              <a:spcBef>
                <a:spcPct val="0"/>
              </a:spcBef>
              <a:buClrTx/>
              <a:buFontTx/>
              <a:buNone/>
            </a:pPr>
            <a:r>
              <a:rPr lang="ja-JP" altLang="en-US" sz="1800">
                <a:latin typeface="ＭＳ Ｐゴシック" panose="020B0600070205080204" pitchFamily="50" charset="-128"/>
              </a:rPr>
              <a:t>・</a:t>
            </a:r>
            <a:r>
              <a:rPr lang="ja-JP" altLang="ja-JP" sz="1800">
                <a:latin typeface="ＭＳ Ｐゴシック" panose="020B0600070205080204" pitchFamily="50" charset="-128"/>
              </a:rPr>
              <a:t>潜在危険性が高い場合は危険性の低い代替物の使用も検討</a:t>
            </a:r>
            <a:endParaRPr lang="ja-JP" altLang="en-US" sz="1800">
              <a:latin typeface="ＭＳ 明朝" panose="02020609040205080304" pitchFamily="17" charset="-128"/>
              <a:ea typeface="ＭＳ 明朝" panose="02020609040205080304" pitchFamily="17" charset="-128"/>
            </a:endParaRPr>
          </a:p>
        </p:txBody>
      </p:sp>
      <p:sp>
        <p:nvSpPr>
          <p:cNvPr id="122886" name="Line 10"/>
          <p:cNvSpPr>
            <a:spLocks noChangeShapeType="1"/>
          </p:cNvSpPr>
          <p:nvPr/>
        </p:nvSpPr>
        <p:spPr bwMode="auto">
          <a:xfrm>
            <a:off x="1371600" y="36576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22887" name="Text Box 12"/>
          <p:cNvSpPr txBox="1">
            <a:spLocks noChangeArrowheads="1"/>
          </p:cNvSpPr>
          <p:nvPr/>
        </p:nvSpPr>
        <p:spPr bwMode="auto">
          <a:xfrm>
            <a:off x="533400" y="4114800"/>
            <a:ext cx="64008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buClrTx/>
              <a:buFontTx/>
              <a:buNone/>
            </a:pPr>
            <a:r>
              <a:rPr lang="ja-JP" altLang="ja-JP" sz="2000">
                <a:solidFill>
                  <a:schemeClr val="accent2"/>
                </a:solidFill>
                <a:latin typeface="ＭＳ Ｐゴシック" panose="020B0600070205080204" pitchFamily="50" charset="-128"/>
              </a:rPr>
              <a:t>潜在危険を顕在化させないための安全対策立案</a:t>
            </a:r>
            <a:endParaRPr lang="ja-JP" altLang="en-US" sz="1800">
              <a:latin typeface="ＭＳ 明朝" panose="02020609040205080304" pitchFamily="17" charset="-128"/>
              <a:ea typeface="ＭＳ 明朝" panose="02020609040205080304" pitchFamily="17" charset="-128"/>
            </a:endParaRPr>
          </a:p>
        </p:txBody>
      </p:sp>
      <p:sp>
        <p:nvSpPr>
          <p:cNvPr id="122888" name="Line 13"/>
          <p:cNvSpPr>
            <a:spLocks noChangeShapeType="1"/>
          </p:cNvSpPr>
          <p:nvPr/>
        </p:nvSpPr>
        <p:spPr bwMode="auto">
          <a:xfrm>
            <a:off x="1371600" y="46482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22889" name="Text Box 14"/>
          <p:cNvSpPr txBox="1">
            <a:spLocks noChangeArrowheads="1"/>
          </p:cNvSpPr>
          <p:nvPr/>
        </p:nvSpPr>
        <p:spPr bwMode="auto">
          <a:xfrm>
            <a:off x="533400" y="5257800"/>
            <a:ext cx="66294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50000"/>
              </a:spcBef>
              <a:buClrTx/>
              <a:buFontTx/>
              <a:buNone/>
            </a:pPr>
            <a:r>
              <a:rPr lang="ja-JP" altLang="ja-JP" sz="2000">
                <a:solidFill>
                  <a:schemeClr val="accent2"/>
                </a:solidFill>
                <a:latin typeface="ＭＳ Ｐゴシック" panose="020B0600070205080204" pitchFamily="50" charset="-128"/>
              </a:rPr>
              <a:t>十分な安全対策を実行した上で実験・作業を実施</a:t>
            </a:r>
            <a:endParaRPr lang="ja-JP" altLang="en-US" sz="1800">
              <a:latin typeface="ＭＳ 明朝" panose="02020609040205080304" pitchFamily="17" charset="-128"/>
              <a:ea typeface="ＭＳ 明朝" panose="02020609040205080304" pitchFamily="17" charset="-128"/>
            </a:endParaRPr>
          </a:p>
        </p:txBody>
      </p:sp>
      <p:sp>
        <p:nvSpPr>
          <p:cNvPr id="11" name="横巻き 10"/>
          <p:cNvSpPr/>
          <p:nvPr/>
        </p:nvSpPr>
        <p:spPr>
          <a:xfrm>
            <a:off x="7019925" y="188913"/>
            <a:ext cx="1873250" cy="5762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15</a:t>
            </a:r>
            <a:r>
              <a:rPr lang="ja-JP" altLang="en-US" sz="1200" b="1" dirty="0">
                <a:latin typeface="+mj-ea"/>
                <a:ea typeface="+mj-ea"/>
              </a:rPr>
              <a:t>頁</a:t>
            </a:r>
          </a:p>
        </p:txBody>
      </p:sp>
      <p:sp>
        <p:nvSpPr>
          <p:cNvPr id="122891"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29</a:t>
            </a:r>
            <a:r>
              <a:rPr kumimoji="0" lang="ja-JP" altLang="en-US" sz="1200" smtClean="0"/>
              <a:t>年度安全衛生教育テキスト</a:t>
            </a:r>
            <a:endParaRPr kumimoji="0" lang="en-US" altLang="ja-JP" sz="12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zh-CN" altLang="en-US" smtClean="0"/>
              <a:t>学校教育法</a:t>
            </a:r>
            <a:endParaRPr lang="ja-JP" altLang="en-US" smtClean="0"/>
          </a:p>
        </p:txBody>
      </p:sp>
      <p:sp>
        <p:nvSpPr>
          <p:cNvPr id="16387" name="Rectangle 3"/>
          <p:cNvSpPr>
            <a:spLocks noGrp="1" noChangeArrowheads="1"/>
          </p:cNvSpPr>
          <p:nvPr>
            <p:ph type="body" idx="1"/>
          </p:nvPr>
        </p:nvSpPr>
        <p:spPr>
          <a:xfrm>
            <a:off x="566738" y="1268413"/>
            <a:ext cx="8001000" cy="4968875"/>
          </a:xfrm>
        </p:spPr>
        <p:txBody>
          <a:bodyPr/>
          <a:lstStyle/>
          <a:p>
            <a:pPr eaLnBrk="1" hangingPunct="1">
              <a:lnSpc>
                <a:spcPct val="90000"/>
              </a:lnSpc>
              <a:buFont typeface="Wingdings" panose="05000000000000000000" pitchFamily="2" charset="2"/>
              <a:buNone/>
            </a:pPr>
            <a:r>
              <a:rPr lang="ja-JP" altLang="en-US" sz="2400" smtClean="0"/>
              <a:t>第</a:t>
            </a:r>
            <a:r>
              <a:rPr lang="en-US" altLang="ja-JP" sz="2400" smtClean="0"/>
              <a:t>12</a:t>
            </a:r>
            <a:r>
              <a:rPr lang="ja-JP" altLang="en-US" sz="2400" smtClean="0"/>
              <a:t>条</a:t>
            </a:r>
            <a:endParaRPr lang="en-US" altLang="ja-JP" sz="2400" smtClean="0"/>
          </a:p>
          <a:p>
            <a:pPr eaLnBrk="1" hangingPunct="1">
              <a:lnSpc>
                <a:spcPct val="90000"/>
              </a:lnSpc>
              <a:buFont typeface="Wingdings" panose="05000000000000000000" pitchFamily="2" charset="2"/>
              <a:buNone/>
            </a:pPr>
            <a:r>
              <a:rPr lang="ja-JP" altLang="en-US" sz="2400" smtClean="0"/>
              <a:t>     学校においては、別に法律で定めるところにより、学生、生徒、児童及び幼児並びに職員の健康の保持増進を図るため、健康診断を行い、その他その保健に必要な措置を講じなければならない。</a:t>
            </a:r>
          </a:p>
          <a:p>
            <a:pPr eaLnBrk="1" hangingPunct="1">
              <a:lnSpc>
                <a:spcPct val="90000"/>
              </a:lnSpc>
            </a:pPr>
            <a:endParaRPr lang="ja-JP" altLang="en-US" sz="2400" smtClean="0"/>
          </a:p>
          <a:p>
            <a:pPr eaLnBrk="1" hangingPunct="1">
              <a:lnSpc>
                <a:spcPct val="90000"/>
              </a:lnSpc>
            </a:pPr>
            <a:endParaRPr lang="ja-JP" altLang="en-US" sz="2400" smtClean="0"/>
          </a:p>
          <a:p>
            <a:pPr eaLnBrk="1" hangingPunct="1">
              <a:lnSpc>
                <a:spcPct val="90000"/>
              </a:lnSpc>
              <a:buFont typeface="Wingdings" panose="05000000000000000000" pitchFamily="2" charset="2"/>
              <a:buNone/>
            </a:pPr>
            <a:r>
              <a:rPr lang="ja-JP" altLang="en-US" sz="2400" smtClean="0"/>
              <a:t>　　昭和</a:t>
            </a:r>
            <a:r>
              <a:rPr lang="en-US" altLang="ja-JP" sz="2400" smtClean="0"/>
              <a:t>42</a:t>
            </a:r>
            <a:r>
              <a:rPr lang="ja-JP" altLang="en-US" sz="2400" smtClean="0"/>
              <a:t>年より、</a:t>
            </a:r>
            <a:endParaRPr lang="en-US" altLang="ja-JP" sz="2400" smtClean="0"/>
          </a:p>
          <a:p>
            <a:pPr eaLnBrk="1" hangingPunct="1">
              <a:lnSpc>
                <a:spcPct val="90000"/>
              </a:lnSpc>
              <a:buFont typeface="Wingdings" panose="05000000000000000000" pitchFamily="2" charset="2"/>
              <a:buNone/>
            </a:pPr>
            <a:r>
              <a:rPr lang="en-US" altLang="ja-JP" sz="2400" smtClean="0"/>
              <a:t>    </a:t>
            </a:r>
            <a:r>
              <a:rPr lang="ja-JP" altLang="en-US" sz="2400" smtClean="0"/>
              <a:t>当時の文部省通達により大学に</a:t>
            </a:r>
            <a:r>
              <a:rPr lang="ja-JP" altLang="en-US" sz="2400" smtClean="0">
                <a:solidFill>
                  <a:srgbClr val="C00000"/>
                </a:solidFill>
              </a:rPr>
              <a:t>保健センター</a:t>
            </a:r>
            <a:r>
              <a:rPr lang="ja-JP" altLang="en-US" sz="2400" smtClean="0"/>
              <a:t>を開設</a:t>
            </a:r>
          </a:p>
          <a:p>
            <a:pPr eaLnBrk="1" hangingPunct="1">
              <a:lnSpc>
                <a:spcPct val="90000"/>
              </a:lnSpc>
            </a:pPr>
            <a:endParaRPr lang="ja-JP" altLang="en-US" sz="2400" smtClean="0"/>
          </a:p>
          <a:p>
            <a:pPr eaLnBrk="1" hangingPunct="1">
              <a:lnSpc>
                <a:spcPct val="90000"/>
              </a:lnSpc>
            </a:pPr>
            <a:endParaRPr lang="ja-JP" altLang="en-US" sz="2400" smtClean="0"/>
          </a:p>
          <a:p>
            <a:pPr eaLnBrk="1" hangingPunct="1">
              <a:lnSpc>
                <a:spcPct val="90000"/>
              </a:lnSpc>
              <a:buFont typeface="Wingdings" panose="05000000000000000000" pitchFamily="2" charset="2"/>
              <a:buNone/>
            </a:pPr>
            <a:r>
              <a:rPr lang="ja-JP" altLang="en-US" sz="2400" smtClean="0"/>
              <a:t>　　 学生の健康診断や診察とともに、教職員の健康診断等の保健活動を行なっている</a:t>
            </a:r>
          </a:p>
        </p:txBody>
      </p:sp>
      <p:sp>
        <p:nvSpPr>
          <p:cNvPr id="16388" name="AutoShape 4"/>
          <p:cNvSpPr>
            <a:spLocks noChangeArrowheads="1"/>
          </p:cNvSpPr>
          <p:nvPr/>
        </p:nvSpPr>
        <p:spPr bwMode="auto">
          <a:xfrm>
            <a:off x="3563938" y="3213100"/>
            <a:ext cx="865187" cy="647700"/>
          </a:xfrm>
          <a:prstGeom prst="downArrow">
            <a:avLst>
              <a:gd name="adj1" fmla="val 50000"/>
              <a:gd name="adj2" fmla="val 25000"/>
            </a:avLst>
          </a:prstGeom>
          <a:solidFill>
            <a:srgbClr val="00FF00"/>
          </a:solidFill>
          <a:ln w="9525">
            <a:solidFill>
              <a:schemeClr val="tx1"/>
            </a:solidFill>
            <a:miter lim="800000"/>
            <a:headEnd/>
            <a:tailEnd/>
          </a:ln>
        </p:spPr>
        <p:txBody>
          <a:bodyPr vert="eaVert"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endParaRPr lang="ja-JP" altLang="en-US" sz="1800"/>
          </a:p>
        </p:txBody>
      </p:sp>
      <p:sp>
        <p:nvSpPr>
          <p:cNvPr id="16389" name="AutoShape 5"/>
          <p:cNvSpPr>
            <a:spLocks noChangeArrowheads="1"/>
          </p:cNvSpPr>
          <p:nvPr/>
        </p:nvSpPr>
        <p:spPr bwMode="auto">
          <a:xfrm>
            <a:off x="3563938" y="4797425"/>
            <a:ext cx="865187" cy="647700"/>
          </a:xfrm>
          <a:prstGeom prst="downArrow">
            <a:avLst>
              <a:gd name="adj1" fmla="val 50000"/>
              <a:gd name="adj2" fmla="val 25000"/>
            </a:avLst>
          </a:prstGeom>
          <a:solidFill>
            <a:srgbClr val="00FF00"/>
          </a:solidFill>
          <a:ln w="9525">
            <a:solidFill>
              <a:schemeClr val="tx1"/>
            </a:solidFill>
            <a:miter lim="800000"/>
            <a:headEnd/>
            <a:tailEnd/>
          </a:ln>
        </p:spPr>
        <p:txBody>
          <a:bodyPr vert="eaVert"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endParaRPr lang="ja-JP" altLang="en-US" sz="1800"/>
          </a:p>
        </p:txBody>
      </p:sp>
      <p:sp>
        <p:nvSpPr>
          <p:cNvPr id="16390"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29</a:t>
            </a:r>
            <a:r>
              <a:rPr kumimoji="0" lang="ja-JP" altLang="en-US" sz="1200" smtClean="0"/>
              <a:t>年度安全衛生教育テキスト</a:t>
            </a:r>
            <a:endParaRPr kumimoji="0" lang="en-US" altLang="ja-JP" sz="1200" smtClean="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574675" y="304800"/>
            <a:ext cx="8797925" cy="838200"/>
          </a:xfrm>
        </p:spPr>
        <p:txBody>
          <a:bodyPr/>
          <a:lstStyle/>
          <a:p>
            <a:pPr eaLnBrk="1" hangingPunct="1"/>
            <a:r>
              <a:rPr lang="ja-JP" altLang="en-US" smtClean="0"/>
              <a:t>化学物質安全データシート（</a:t>
            </a:r>
            <a:r>
              <a:rPr lang="en-US" altLang="ja-JP" smtClean="0"/>
              <a:t>MSDS)</a:t>
            </a:r>
          </a:p>
        </p:txBody>
      </p:sp>
      <p:sp>
        <p:nvSpPr>
          <p:cNvPr id="124931" name="Rectangle 3"/>
          <p:cNvSpPr>
            <a:spLocks noGrp="1" noChangeArrowheads="1"/>
          </p:cNvSpPr>
          <p:nvPr>
            <p:ph type="body" idx="1"/>
          </p:nvPr>
        </p:nvSpPr>
        <p:spPr>
          <a:xfrm>
            <a:off x="468313" y="1484313"/>
            <a:ext cx="8397875" cy="4824412"/>
          </a:xfrm>
        </p:spPr>
        <p:txBody>
          <a:bodyPr/>
          <a:lstStyle/>
          <a:p>
            <a:pPr eaLnBrk="1" hangingPunct="1">
              <a:lnSpc>
                <a:spcPct val="80000"/>
              </a:lnSpc>
              <a:buFont typeface="Wingdings" panose="05000000000000000000" pitchFamily="2" charset="2"/>
              <a:buNone/>
            </a:pPr>
            <a:r>
              <a:rPr lang="en-US" altLang="ja-JP" sz="2400" smtClean="0">
                <a:solidFill>
                  <a:srgbClr val="0000FF"/>
                </a:solidFill>
              </a:rPr>
              <a:t>MSDS</a:t>
            </a:r>
            <a:r>
              <a:rPr lang="ja-JP" altLang="en-US" sz="2400" smtClean="0">
                <a:solidFill>
                  <a:srgbClr val="0000FF"/>
                </a:solidFill>
              </a:rPr>
              <a:t>の記載項目</a:t>
            </a:r>
          </a:p>
          <a:p>
            <a:pPr eaLnBrk="1" hangingPunct="1">
              <a:lnSpc>
                <a:spcPct val="80000"/>
              </a:lnSpc>
              <a:buFont typeface="Wingdings" panose="05000000000000000000" pitchFamily="2" charset="2"/>
              <a:buNone/>
            </a:pPr>
            <a:endParaRPr lang="ja-JP" altLang="en-US" sz="1200" smtClean="0"/>
          </a:p>
          <a:p>
            <a:pPr eaLnBrk="1" hangingPunct="1">
              <a:lnSpc>
                <a:spcPct val="80000"/>
              </a:lnSpc>
              <a:buFont typeface="Wingdings" panose="05000000000000000000" pitchFamily="2" charset="2"/>
              <a:buNone/>
            </a:pPr>
            <a:r>
              <a:rPr lang="ja-JP" altLang="en-US" sz="2400" smtClean="0"/>
              <a:t>①化学物質等および会社情報　⑨物理的及び化学的性質</a:t>
            </a:r>
          </a:p>
          <a:p>
            <a:pPr eaLnBrk="1" hangingPunct="1">
              <a:lnSpc>
                <a:spcPct val="80000"/>
              </a:lnSpc>
              <a:buFont typeface="Wingdings" panose="05000000000000000000" pitchFamily="2" charset="2"/>
              <a:buNone/>
            </a:pPr>
            <a:r>
              <a:rPr lang="ja-JP" altLang="en-US" sz="2400" smtClean="0"/>
              <a:t>②組成、成分情報　　　　　	　　</a:t>
            </a:r>
            <a:r>
              <a:rPr lang="ja-JP" altLang="en-US" sz="2400" smtClean="0">
                <a:latin typeface="Times New Roman" panose="02020603050405020304" pitchFamily="18" charset="0"/>
              </a:rPr>
              <a:t>⑩</a:t>
            </a:r>
            <a:r>
              <a:rPr lang="ja-JP" altLang="en-US" sz="2400" smtClean="0"/>
              <a:t>安定性及び反応性</a:t>
            </a:r>
          </a:p>
          <a:p>
            <a:pPr eaLnBrk="1" hangingPunct="1">
              <a:lnSpc>
                <a:spcPct val="80000"/>
              </a:lnSpc>
              <a:buFont typeface="Wingdings" panose="05000000000000000000" pitchFamily="2" charset="2"/>
              <a:buNone/>
            </a:pPr>
            <a:r>
              <a:rPr lang="ja-JP" altLang="en-US" sz="2400" smtClean="0"/>
              <a:t>③危険有害性の要約　　　	　  ⑪有害性情報</a:t>
            </a:r>
          </a:p>
          <a:p>
            <a:pPr eaLnBrk="1" hangingPunct="1">
              <a:lnSpc>
                <a:spcPct val="80000"/>
              </a:lnSpc>
              <a:buFont typeface="Wingdings" panose="05000000000000000000" pitchFamily="2" charset="2"/>
              <a:buNone/>
            </a:pPr>
            <a:r>
              <a:rPr lang="ja-JP" altLang="en-US" sz="2400" smtClean="0"/>
              <a:t>④応急処置　　　　　　　　　 	　　</a:t>
            </a:r>
            <a:r>
              <a:rPr lang="ja-JP" altLang="en-US" sz="2400" smtClean="0">
                <a:latin typeface="Times New Roman" panose="02020603050405020304" pitchFamily="18" charset="0"/>
              </a:rPr>
              <a:t>⑫</a:t>
            </a:r>
            <a:r>
              <a:rPr lang="ja-JP" altLang="en-US" sz="2400" smtClean="0"/>
              <a:t>環境影響情報</a:t>
            </a:r>
          </a:p>
          <a:p>
            <a:pPr eaLnBrk="1" hangingPunct="1">
              <a:lnSpc>
                <a:spcPct val="80000"/>
              </a:lnSpc>
              <a:buFont typeface="Wingdings" panose="05000000000000000000" pitchFamily="2" charset="2"/>
              <a:buNone/>
            </a:pPr>
            <a:r>
              <a:rPr lang="ja-JP" altLang="en-US" sz="2400" smtClean="0"/>
              <a:t>⑤災害時の措置　　　　　　	　　</a:t>
            </a:r>
            <a:r>
              <a:rPr lang="ja-JP" altLang="en-US" sz="2400" smtClean="0">
                <a:latin typeface="Times New Roman" panose="02020603050405020304" pitchFamily="18" charset="0"/>
              </a:rPr>
              <a:t>⑬廃棄場の注意</a:t>
            </a:r>
            <a:endParaRPr lang="ja-JP" altLang="en-US" sz="2400" smtClean="0"/>
          </a:p>
          <a:p>
            <a:pPr eaLnBrk="1" hangingPunct="1">
              <a:lnSpc>
                <a:spcPct val="80000"/>
              </a:lnSpc>
              <a:buFont typeface="Wingdings" panose="05000000000000000000" pitchFamily="2" charset="2"/>
              <a:buNone/>
            </a:pPr>
            <a:r>
              <a:rPr lang="ja-JP" altLang="en-US" sz="2400" smtClean="0"/>
              <a:t>⑥漏洩時の措置　　　　　　　　　 </a:t>
            </a:r>
            <a:r>
              <a:rPr lang="ja-JP" altLang="en-US" sz="2400" smtClean="0">
                <a:latin typeface="Times New Roman" panose="02020603050405020304" pitchFamily="18" charset="0"/>
              </a:rPr>
              <a:t>⑭輸送上の注意</a:t>
            </a:r>
            <a:endParaRPr lang="ja-JP" altLang="en-US" sz="2400" smtClean="0"/>
          </a:p>
          <a:p>
            <a:pPr eaLnBrk="1" hangingPunct="1">
              <a:lnSpc>
                <a:spcPct val="80000"/>
              </a:lnSpc>
              <a:buFont typeface="Wingdings" panose="05000000000000000000" pitchFamily="2" charset="2"/>
              <a:buNone/>
            </a:pPr>
            <a:r>
              <a:rPr lang="ja-JP" altLang="en-US" sz="2400" smtClean="0"/>
              <a:t>⑦取扱い及び保管上の注意　　</a:t>
            </a:r>
            <a:r>
              <a:rPr lang="ja-JP" altLang="en-US" sz="2400" smtClean="0">
                <a:latin typeface="Times New Roman" panose="02020603050405020304" pitchFamily="18" charset="0"/>
              </a:rPr>
              <a:t>⑮適用法令</a:t>
            </a:r>
            <a:endParaRPr lang="ja-JP" altLang="en-US" sz="2400" smtClean="0"/>
          </a:p>
          <a:p>
            <a:pPr eaLnBrk="1" hangingPunct="1">
              <a:lnSpc>
                <a:spcPct val="80000"/>
              </a:lnSpc>
              <a:buFont typeface="Wingdings" panose="05000000000000000000" pitchFamily="2" charset="2"/>
              <a:buNone/>
            </a:pPr>
            <a:r>
              <a:rPr lang="ja-JP" altLang="en-US" sz="2400" smtClean="0"/>
              <a:t>⑧ばく露防止及び保護措置　　 </a:t>
            </a:r>
            <a:r>
              <a:rPr lang="ja-JP" altLang="en-US" sz="2400" smtClean="0">
                <a:latin typeface="Times New Roman" panose="02020603050405020304" pitchFamily="18" charset="0"/>
              </a:rPr>
              <a:t>⑯その他の情報</a:t>
            </a:r>
          </a:p>
          <a:p>
            <a:pPr eaLnBrk="1" hangingPunct="1">
              <a:lnSpc>
                <a:spcPct val="80000"/>
              </a:lnSpc>
              <a:buFont typeface="Wingdings" panose="05000000000000000000" pitchFamily="2" charset="2"/>
              <a:buNone/>
            </a:pPr>
            <a:endParaRPr lang="ja-JP" altLang="en-US" sz="2400" smtClean="0"/>
          </a:p>
          <a:p>
            <a:pPr eaLnBrk="1" hangingPunct="1">
              <a:lnSpc>
                <a:spcPct val="80000"/>
              </a:lnSpc>
              <a:buFont typeface="Wingdings" panose="05000000000000000000" pitchFamily="2" charset="2"/>
              <a:buNone/>
            </a:pPr>
            <a:r>
              <a:rPr lang="ja-JP" altLang="en-US" sz="2000" smtClean="0"/>
              <a:t>・</a:t>
            </a:r>
            <a:r>
              <a:rPr lang="en-US" altLang="ja-JP" sz="2000" smtClean="0"/>
              <a:t>MSDS</a:t>
            </a:r>
            <a:r>
              <a:rPr lang="ja-JP" altLang="en-US" sz="2000" smtClean="0"/>
              <a:t>は物質の製造元や販売業者等から入手できる。</a:t>
            </a:r>
          </a:p>
          <a:p>
            <a:pPr eaLnBrk="1" hangingPunct="1">
              <a:lnSpc>
                <a:spcPct val="80000"/>
              </a:lnSpc>
              <a:buFont typeface="Wingdings" panose="05000000000000000000" pitchFamily="2" charset="2"/>
              <a:buNone/>
            </a:pPr>
            <a:r>
              <a:rPr lang="ja-JP" altLang="en-US" sz="2000" smtClean="0"/>
              <a:t>・東京大学薬品管理システム（</a:t>
            </a:r>
            <a:r>
              <a:rPr lang="en-US" altLang="ja-JP" sz="2000" smtClean="0"/>
              <a:t>UTCRIS</a:t>
            </a:r>
            <a:r>
              <a:rPr lang="ja-JP" altLang="en-US" sz="2000" smtClean="0"/>
              <a:t>）にも</a:t>
            </a:r>
            <a:r>
              <a:rPr lang="en-US" altLang="ja-JP" sz="2000" smtClean="0"/>
              <a:t>MSDS</a:t>
            </a:r>
            <a:r>
              <a:rPr lang="ja-JP" altLang="en-US" sz="2000" smtClean="0"/>
              <a:t>検索機能がある。</a:t>
            </a:r>
          </a:p>
        </p:txBody>
      </p:sp>
      <p:sp>
        <p:nvSpPr>
          <p:cNvPr id="5" name="横巻き 4"/>
          <p:cNvSpPr/>
          <p:nvPr/>
        </p:nvSpPr>
        <p:spPr>
          <a:xfrm>
            <a:off x="7019925" y="188913"/>
            <a:ext cx="1873250" cy="431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15</a:t>
            </a:r>
            <a:r>
              <a:rPr lang="ja-JP" altLang="en-US" sz="1200" b="1" dirty="0">
                <a:latin typeface="+mj-ea"/>
                <a:ea typeface="+mj-ea"/>
              </a:rPr>
              <a:t>頁</a:t>
            </a:r>
          </a:p>
        </p:txBody>
      </p:sp>
      <p:sp>
        <p:nvSpPr>
          <p:cNvPr id="124933"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29</a:t>
            </a:r>
            <a:r>
              <a:rPr kumimoji="0" lang="ja-JP" altLang="en-US" sz="1200" smtClean="0"/>
              <a:t>年度安全衛生教育テキスト</a:t>
            </a:r>
            <a:endParaRPr kumimoji="0" lang="en-US" altLang="ja-JP" sz="120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r>
              <a:rPr lang="ja-JP" altLang="en-US" smtClean="0"/>
              <a:t>実験時の注意事項　その１</a:t>
            </a:r>
          </a:p>
        </p:txBody>
      </p:sp>
      <p:sp>
        <p:nvSpPr>
          <p:cNvPr id="126979" name="Rectangle 3"/>
          <p:cNvSpPr>
            <a:spLocks noGrp="1" noChangeArrowheads="1"/>
          </p:cNvSpPr>
          <p:nvPr>
            <p:ph type="body" idx="1"/>
          </p:nvPr>
        </p:nvSpPr>
        <p:spPr/>
        <p:txBody>
          <a:bodyPr/>
          <a:lstStyle/>
          <a:p>
            <a:pPr marL="571500" indent="-571500" eaLnBrk="1" hangingPunct="1">
              <a:buFont typeface="Wingdings" panose="05000000000000000000" pitchFamily="2" charset="2"/>
              <a:buNone/>
            </a:pPr>
            <a:r>
              <a:rPr lang="en-US" altLang="ja-JP" smtClean="0">
                <a:solidFill>
                  <a:schemeClr val="accent2"/>
                </a:solidFill>
              </a:rPr>
              <a:t>1.</a:t>
            </a:r>
            <a:r>
              <a:rPr lang="en-US" altLang="ja-JP" smtClean="0"/>
              <a:t>	</a:t>
            </a:r>
            <a:r>
              <a:rPr lang="ja-JP" altLang="en-US" smtClean="0"/>
              <a:t>実験室内は常に</a:t>
            </a:r>
            <a:r>
              <a:rPr lang="ja-JP" altLang="en-US" smtClean="0">
                <a:solidFill>
                  <a:srgbClr val="C00000"/>
                </a:solidFill>
              </a:rPr>
              <a:t>整理整頓</a:t>
            </a:r>
            <a:r>
              <a:rPr lang="ja-JP" altLang="en-US" smtClean="0"/>
              <a:t>に努める。</a:t>
            </a:r>
          </a:p>
          <a:p>
            <a:pPr marL="571500" indent="-571500" eaLnBrk="1" hangingPunct="1">
              <a:buFont typeface="Wingdings" panose="05000000000000000000" pitchFamily="2" charset="2"/>
              <a:buNone/>
            </a:pPr>
            <a:r>
              <a:rPr lang="en-US" altLang="ja-JP" smtClean="0">
                <a:solidFill>
                  <a:schemeClr val="accent2"/>
                </a:solidFill>
              </a:rPr>
              <a:t>2.</a:t>
            </a:r>
            <a:r>
              <a:rPr lang="en-US" altLang="ja-JP" smtClean="0"/>
              <a:t>	</a:t>
            </a:r>
            <a:r>
              <a:rPr lang="ja-JP" altLang="en-US" smtClean="0"/>
              <a:t>実験台の上に多数の薬品を放置しない。床に薬品入り容器を放置してはならない。</a:t>
            </a:r>
          </a:p>
          <a:p>
            <a:pPr marL="571500" indent="-571500" eaLnBrk="1" hangingPunct="1">
              <a:buFont typeface="Wingdings" panose="05000000000000000000" pitchFamily="2" charset="2"/>
              <a:buNone/>
            </a:pPr>
            <a:r>
              <a:rPr lang="en-US" altLang="ja-JP" smtClean="0">
                <a:solidFill>
                  <a:schemeClr val="accent2"/>
                </a:solidFill>
              </a:rPr>
              <a:t>3.</a:t>
            </a:r>
            <a:r>
              <a:rPr lang="en-US" altLang="ja-JP" smtClean="0"/>
              <a:t>	</a:t>
            </a:r>
            <a:r>
              <a:rPr lang="ja-JP" altLang="en-US" smtClean="0"/>
              <a:t>保護眼鏡などの</a:t>
            </a:r>
            <a:r>
              <a:rPr lang="ja-JP" altLang="en-US" smtClean="0">
                <a:solidFill>
                  <a:srgbClr val="C00000"/>
                </a:solidFill>
              </a:rPr>
              <a:t>保護具</a:t>
            </a:r>
            <a:r>
              <a:rPr lang="ja-JP" altLang="en-US" smtClean="0"/>
              <a:t>を実験の状況に応じて選ぶ。</a:t>
            </a:r>
          </a:p>
          <a:p>
            <a:pPr marL="571500" indent="-571500" eaLnBrk="1" hangingPunct="1">
              <a:buFont typeface="Wingdings" panose="05000000000000000000" pitchFamily="2" charset="2"/>
              <a:buNone/>
            </a:pPr>
            <a:r>
              <a:rPr lang="en-US" altLang="ja-JP" smtClean="0">
                <a:solidFill>
                  <a:schemeClr val="accent2"/>
                </a:solidFill>
              </a:rPr>
              <a:t>4.</a:t>
            </a:r>
            <a:r>
              <a:rPr lang="en-US" altLang="ja-JP" smtClean="0"/>
              <a:t> 	</a:t>
            </a:r>
            <a:r>
              <a:rPr lang="ja-JP" altLang="en-US" smtClean="0"/>
              <a:t>真摯な態度で実験に臨む。</a:t>
            </a:r>
          </a:p>
          <a:p>
            <a:pPr marL="571500" indent="-571500" eaLnBrk="1" hangingPunct="1">
              <a:buFont typeface="Wingdings" panose="05000000000000000000" pitchFamily="2" charset="2"/>
              <a:buNone/>
            </a:pPr>
            <a:r>
              <a:rPr lang="en-US" altLang="ja-JP" smtClean="0">
                <a:solidFill>
                  <a:schemeClr val="accent2"/>
                </a:solidFill>
              </a:rPr>
              <a:t>5.</a:t>
            </a:r>
            <a:r>
              <a:rPr lang="en-US" altLang="ja-JP" smtClean="0"/>
              <a:t>	</a:t>
            </a:r>
            <a:r>
              <a:rPr lang="ja-JP" altLang="en-US" smtClean="0">
                <a:solidFill>
                  <a:srgbClr val="C00000"/>
                </a:solidFill>
              </a:rPr>
              <a:t>危険・有害性の高い作業は、原則として、休日及び深夜に行ってはならない。</a:t>
            </a:r>
            <a:r>
              <a:rPr lang="ja-JP" altLang="en-US" smtClean="0"/>
              <a:t>また、一人ではなく複数で行う。 </a:t>
            </a:r>
          </a:p>
        </p:txBody>
      </p:sp>
      <p:sp>
        <p:nvSpPr>
          <p:cNvPr id="5" name="横巻き 4"/>
          <p:cNvSpPr/>
          <p:nvPr/>
        </p:nvSpPr>
        <p:spPr>
          <a:xfrm>
            <a:off x="7019925" y="188913"/>
            <a:ext cx="1873250" cy="5762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15</a:t>
            </a:r>
            <a:r>
              <a:rPr lang="ja-JP" altLang="en-US" sz="1200" b="1" dirty="0">
                <a:latin typeface="+mj-ea"/>
                <a:ea typeface="+mj-ea"/>
              </a:rPr>
              <a:t>頁</a:t>
            </a:r>
          </a:p>
        </p:txBody>
      </p:sp>
      <p:sp>
        <p:nvSpPr>
          <p:cNvPr id="126981"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29</a:t>
            </a:r>
            <a:r>
              <a:rPr kumimoji="0" lang="ja-JP" altLang="en-US" sz="1200" smtClean="0"/>
              <a:t>年度安全衛生教育テキスト</a:t>
            </a:r>
            <a:endParaRPr kumimoji="0" lang="en-US" altLang="ja-JP" sz="1200" smtClean="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r>
              <a:rPr lang="ja-JP" altLang="en-US" smtClean="0"/>
              <a:t>実験時の注意事項　その２</a:t>
            </a:r>
          </a:p>
        </p:txBody>
      </p:sp>
      <p:sp>
        <p:nvSpPr>
          <p:cNvPr id="129027" name="Rectangle 3"/>
          <p:cNvSpPr>
            <a:spLocks noGrp="1" noChangeArrowheads="1"/>
          </p:cNvSpPr>
          <p:nvPr>
            <p:ph type="body" idx="1"/>
          </p:nvPr>
        </p:nvSpPr>
        <p:spPr>
          <a:xfrm>
            <a:off x="566738" y="1341438"/>
            <a:ext cx="8001000" cy="4895850"/>
          </a:xfrm>
        </p:spPr>
        <p:txBody>
          <a:bodyPr/>
          <a:lstStyle/>
          <a:p>
            <a:pPr marL="571500" indent="-571500" eaLnBrk="1" hangingPunct="1">
              <a:buFont typeface="Wingdings" panose="05000000000000000000" pitchFamily="2" charset="2"/>
              <a:buNone/>
            </a:pPr>
            <a:r>
              <a:rPr lang="en-US" altLang="ja-JP" smtClean="0">
                <a:solidFill>
                  <a:schemeClr val="accent2"/>
                </a:solidFill>
              </a:rPr>
              <a:t>6.</a:t>
            </a:r>
            <a:r>
              <a:rPr lang="en-US" altLang="ja-JP" smtClean="0"/>
              <a:t>	</a:t>
            </a:r>
            <a:r>
              <a:rPr lang="ja-JP" altLang="en-US" smtClean="0"/>
              <a:t>万一の事故が起きた時に備えて、あらかじめ</a:t>
            </a:r>
            <a:r>
              <a:rPr lang="ja-JP" altLang="en-US" smtClean="0">
                <a:solidFill>
                  <a:srgbClr val="C00000"/>
                </a:solidFill>
              </a:rPr>
              <a:t>非常口</a:t>
            </a:r>
            <a:r>
              <a:rPr lang="ja-JP" altLang="en-US" smtClean="0"/>
              <a:t>の場所、</a:t>
            </a:r>
            <a:r>
              <a:rPr lang="ja-JP" altLang="en-US" smtClean="0">
                <a:solidFill>
                  <a:srgbClr val="C00000"/>
                </a:solidFill>
              </a:rPr>
              <a:t>消火器</a:t>
            </a:r>
            <a:r>
              <a:rPr lang="ja-JP" altLang="en-US" smtClean="0"/>
              <a:t>の置き場所、種類、使い方等事故対策の方法を知っておく。</a:t>
            </a:r>
          </a:p>
          <a:p>
            <a:pPr marL="571500" indent="-571500" eaLnBrk="1" hangingPunct="1">
              <a:buFont typeface="Wingdings" panose="05000000000000000000" pitchFamily="2" charset="2"/>
              <a:buNone/>
            </a:pPr>
            <a:r>
              <a:rPr lang="en-US" altLang="ja-JP" smtClean="0">
                <a:solidFill>
                  <a:schemeClr val="accent2"/>
                </a:solidFill>
              </a:rPr>
              <a:t>7.</a:t>
            </a:r>
            <a:r>
              <a:rPr lang="en-US" altLang="ja-JP" smtClean="0"/>
              <a:t>	</a:t>
            </a:r>
            <a:r>
              <a:rPr lang="ja-JP" altLang="en-US" smtClean="0"/>
              <a:t>不在時に</a:t>
            </a:r>
            <a:r>
              <a:rPr lang="ja-JP" altLang="en-US" smtClean="0">
                <a:solidFill>
                  <a:srgbClr val="C00000"/>
                </a:solidFill>
              </a:rPr>
              <a:t>無人運転機器</a:t>
            </a:r>
            <a:r>
              <a:rPr lang="ja-JP" altLang="en-US" smtClean="0"/>
              <a:t>がある場合は、必要な安全措置をとり、緊急時の連絡先を部屋の入り口等の見やすい場所に掲示する。 </a:t>
            </a:r>
          </a:p>
          <a:p>
            <a:pPr marL="571500" indent="-571500" eaLnBrk="1" hangingPunct="1">
              <a:buFont typeface="Wingdings" panose="05000000000000000000" pitchFamily="2" charset="2"/>
              <a:buNone/>
            </a:pPr>
            <a:r>
              <a:rPr lang="en-US" altLang="ja-JP" smtClean="0">
                <a:solidFill>
                  <a:schemeClr val="accent2"/>
                </a:solidFill>
              </a:rPr>
              <a:t>8.</a:t>
            </a:r>
            <a:r>
              <a:rPr lang="en-US" altLang="ja-JP" smtClean="0"/>
              <a:t>	</a:t>
            </a:r>
            <a:r>
              <a:rPr lang="ja-JP" altLang="en-US" smtClean="0"/>
              <a:t>大学の実験室は、治外法権的に考えられがちであるが、実際には会社等の実験室と同様に安全や衛生に関する規制を受ける。 </a:t>
            </a:r>
          </a:p>
        </p:txBody>
      </p:sp>
      <p:sp>
        <p:nvSpPr>
          <p:cNvPr id="5" name="横巻き 4"/>
          <p:cNvSpPr/>
          <p:nvPr/>
        </p:nvSpPr>
        <p:spPr>
          <a:xfrm>
            <a:off x="7019925" y="188913"/>
            <a:ext cx="1873250" cy="5762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16</a:t>
            </a:r>
            <a:r>
              <a:rPr lang="ja-JP" altLang="en-US" sz="1200" b="1" dirty="0">
                <a:latin typeface="+mj-ea"/>
                <a:ea typeface="+mj-ea"/>
              </a:rPr>
              <a:t>頁</a:t>
            </a:r>
          </a:p>
        </p:txBody>
      </p:sp>
      <p:sp>
        <p:nvSpPr>
          <p:cNvPr id="129029"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29</a:t>
            </a:r>
            <a:r>
              <a:rPr kumimoji="0" lang="ja-JP" altLang="en-US" sz="1200" smtClean="0"/>
              <a:t>年度安全衛生教育テキスト</a:t>
            </a:r>
            <a:endParaRPr kumimoji="0" lang="en-US" altLang="ja-JP" sz="1200" smtClean="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eaLnBrk="1" hangingPunct="1"/>
            <a:r>
              <a:rPr lang="ja-JP" altLang="en-US" smtClean="0"/>
              <a:t>危険性物質</a:t>
            </a:r>
          </a:p>
        </p:txBody>
      </p:sp>
      <p:sp useBgFill="1">
        <p:nvSpPr>
          <p:cNvPr id="131075" name="Rectangle 3"/>
          <p:cNvSpPr>
            <a:spLocks noGrp="1" noChangeArrowheads="1"/>
          </p:cNvSpPr>
          <p:nvPr>
            <p:ph type="body" idx="1"/>
          </p:nvPr>
        </p:nvSpPr>
        <p:spPr>
          <a:xfrm>
            <a:off x="395288" y="1268413"/>
            <a:ext cx="8497887" cy="5184775"/>
          </a:xfrm>
        </p:spPr>
        <p:txBody>
          <a:bodyPr/>
          <a:lstStyle/>
          <a:p>
            <a:pPr marL="571500" indent="-571500" eaLnBrk="1" hangingPunct="1">
              <a:lnSpc>
                <a:spcPct val="80000"/>
              </a:lnSpc>
              <a:spcBef>
                <a:spcPct val="0"/>
              </a:spcBef>
              <a:buFont typeface="Wingdings" panose="05000000000000000000" pitchFamily="2" charset="2"/>
              <a:buNone/>
            </a:pPr>
            <a:r>
              <a:rPr lang="ja-JP" altLang="en-US" sz="2200" smtClean="0"/>
              <a:t>主要な危険性物質は、以下に挙げるものである。これらの物質の</a:t>
            </a:r>
          </a:p>
          <a:p>
            <a:pPr marL="571500" indent="-571500" eaLnBrk="1" hangingPunct="1">
              <a:lnSpc>
                <a:spcPct val="80000"/>
              </a:lnSpc>
              <a:spcBef>
                <a:spcPct val="0"/>
              </a:spcBef>
              <a:buFont typeface="Wingdings" panose="05000000000000000000" pitchFamily="2" charset="2"/>
              <a:buNone/>
            </a:pPr>
            <a:r>
              <a:rPr lang="ja-JP" altLang="en-US" sz="2200" smtClean="0"/>
              <a:t>多くは、取扱いや貯蔵において</a:t>
            </a:r>
            <a:r>
              <a:rPr lang="ja-JP" altLang="en-US" sz="2200" smtClean="0">
                <a:solidFill>
                  <a:srgbClr val="C00000"/>
                </a:solidFill>
              </a:rPr>
              <a:t>法的な規制</a:t>
            </a:r>
            <a:r>
              <a:rPr lang="ja-JP" altLang="en-US" sz="2200" smtClean="0"/>
              <a:t>を受ける。法規に定め</a:t>
            </a:r>
          </a:p>
          <a:p>
            <a:pPr marL="571500" indent="-571500" eaLnBrk="1" hangingPunct="1">
              <a:lnSpc>
                <a:spcPct val="80000"/>
              </a:lnSpc>
              <a:spcBef>
                <a:spcPct val="0"/>
              </a:spcBef>
              <a:buFont typeface="Wingdings" panose="05000000000000000000" pitchFamily="2" charset="2"/>
              <a:buNone/>
            </a:pPr>
            <a:r>
              <a:rPr lang="ja-JP" altLang="en-US" sz="2200" smtClean="0"/>
              <a:t>られていなくても、これらと同程度の危険性が予測される場合には、</a:t>
            </a:r>
          </a:p>
          <a:p>
            <a:pPr marL="571500" indent="-571500" eaLnBrk="1" hangingPunct="1">
              <a:lnSpc>
                <a:spcPct val="80000"/>
              </a:lnSpc>
              <a:spcBef>
                <a:spcPct val="0"/>
              </a:spcBef>
              <a:buFont typeface="Wingdings" panose="05000000000000000000" pitchFamily="2" charset="2"/>
              <a:buNone/>
            </a:pPr>
            <a:r>
              <a:rPr lang="ja-JP" altLang="en-US" sz="2200" smtClean="0"/>
              <a:t>十分な安全対策が必要である。</a:t>
            </a:r>
            <a:endParaRPr lang="zh-TW" altLang="en-US" sz="2200" smtClean="0"/>
          </a:p>
          <a:p>
            <a:pPr marL="571500" indent="-571500" eaLnBrk="1" hangingPunct="1">
              <a:lnSpc>
                <a:spcPct val="80000"/>
              </a:lnSpc>
              <a:spcBef>
                <a:spcPct val="35000"/>
              </a:spcBef>
              <a:buFont typeface="Wingdings" panose="05000000000000000000" pitchFamily="2" charset="2"/>
              <a:buNone/>
            </a:pPr>
            <a:r>
              <a:rPr lang="en-US" altLang="zh-TW" sz="1800" smtClean="0">
                <a:solidFill>
                  <a:schemeClr val="accent2"/>
                </a:solidFill>
              </a:rPr>
              <a:t>①</a:t>
            </a:r>
            <a:r>
              <a:rPr lang="en-US" altLang="zh-TW" sz="1800" smtClean="0"/>
              <a:t>	</a:t>
            </a:r>
            <a:r>
              <a:rPr lang="zh-TW" altLang="en-US" sz="1800" smtClean="0"/>
              <a:t>有機溶剤（労働安全衛生法　有機溶剤中毒予防規則）</a:t>
            </a:r>
          </a:p>
          <a:p>
            <a:pPr marL="571500" indent="-571500" eaLnBrk="1" hangingPunct="1">
              <a:lnSpc>
                <a:spcPct val="80000"/>
              </a:lnSpc>
              <a:buFont typeface="Wingdings" panose="05000000000000000000" pitchFamily="2" charset="2"/>
              <a:buNone/>
            </a:pPr>
            <a:r>
              <a:rPr lang="en-US" altLang="zh-TW" sz="1800" smtClean="0">
                <a:solidFill>
                  <a:schemeClr val="accent2"/>
                </a:solidFill>
              </a:rPr>
              <a:t>②</a:t>
            </a:r>
            <a:r>
              <a:rPr lang="en-US" altLang="zh-TW" sz="1800" smtClean="0"/>
              <a:t>	</a:t>
            </a:r>
            <a:r>
              <a:rPr lang="zh-TW" altLang="en-US" sz="1800" smtClean="0"/>
              <a:t>特定化学物質（労働安全衛生法　特定化学物質等障害予防規則）</a:t>
            </a:r>
          </a:p>
          <a:p>
            <a:pPr marL="571500" indent="-571500" eaLnBrk="1" hangingPunct="1">
              <a:lnSpc>
                <a:spcPct val="80000"/>
              </a:lnSpc>
              <a:buFont typeface="Wingdings" panose="05000000000000000000" pitchFamily="2" charset="2"/>
              <a:buAutoNum type="circleNumDbPlain" startAt="3"/>
            </a:pPr>
            <a:r>
              <a:rPr lang="ja-JP" altLang="en-US" sz="1800" smtClean="0"/>
              <a:t>毒物（毒物及び劇物取締法）</a:t>
            </a:r>
            <a:endParaRPr lang="en-US" altLang="ja-JP" sz="1800" smtClean="0"/>
          </a:p>
          <a:p>
            <a:pPr marL="571500" indent="-571500" eaLnBrk="1" hangingPunct="1">
              <a:lnSpc>
                <a:spcPct val="80000"/>
              </a:lnSpc>
              <a:buFont typeface="Wingdings" panose="05000000000000000000" pitchFamily="2" charset="2"/>
              <a:buAutoNum type="circleNumDbPlain" startAt="3"/>
            </a:pPr>
            <a:r>
              <a:rPr lang="ja-JP" altLang="en-US" sz="1800" smtClean="0"/>
              <a:t>劇物（毒物及び劇物取締法）</a:t>
            </a:r>
          </a:p>
          <a:p>
            <a:pPr marL="571500" indent="-571500" eaLnBrk="1" hangingPunct="1">
              <a:lnSpc>
                <a:spcPct val="80000"/>
              </a:lnSpc>
              <a:buFont typeface="Wingdings" panose="05000000000000000000" pitchFamily="2" charset="2"/>
              <a:buAutoNum type="circleNumDbPlain" startAt="3"/>
            </a:pPr>
            <a:r>
              <a:rPr lang="ja-JP" altLang="en-US" sz="1800" smtClean="0"/>
              <a:t>麻薬（麻薬及び向精神薬取締法）</a:t>
            </a:r>
            <a:endParaRPr lang="en-US" altLang="ja-JP" sz="1800" smtClean="0"/>
          </a:p>
          <a:p>
            <a:pPr marL="571500" indent="-571500" eaLnBrk="1" hangingPunct="1">
              <a:lnSpc>
                <a:spcPct val="80000"/>
              </a:lnSpc>
              <a:buFont typeface="Wingdings" panose="05000000000000000000" pitchFamily="2" charset="2"/>
              <a:buAutoNum type="circleNumDbPlain" startAt="3"/>
            </a:pPr>
            <a:r>
              <a:rPr lang="ja-JP" altLang="en-US" sz="1800" smtClean="0"/>
              <a:t>向精神薬（麻薬及び向精神薬取締法）</a:t>
            </a:r>
          </a:p>
          <a:p>
            <a:pPr marL="571500" indent="-571500" eaLnBrk="1" hangingPunct="1">
              <a:lnSpc>
                <a:spcPct val="80000"/>
              </a:lnSpc>
              <a:buFont typeface="Wingdings" panose="05000000000000000000" pitchFamily="2" charset="2"/>
              <a:buAutoNum type="circleNumDbPlain" startAt="3"/>
            </a:pPr>
            <a:r>
              <a:rPr lang="ja-JP" altLang="en-US" sz="1800" smtClean="0"/>
              <a:t>覚せい剤（覚せい剤取締法）</a:t>
            </a:r>
          </a:p>
          <a:p>
            <a:pPr marL="571500" indent="-571500" eaLnBrk="1" hangingPunct="1">
              <a:lnSpc>
                <a:spcPct val="80000"/>
              </a:lnSpc>
              <a:buFont typeface="Wingdings" panose="05000000000000000000" pitchFamily="2" charset="2"/>
              <a:buAutoNum type="circleNumDbPlain" startAt="3"/>
            </a:pPr>
            <a:r>
              <a:rPr lang="en-US" altLang="zh-TW" sz="1800" smtClean="0"/>
              <a:t>PRTR</a:t>
            </a:r>
            <a:r>
              <a:rPr lang="ja-JP" altLang="en-US" sz="1800" smtClean="0"/>
              <a:t>法対象物質（</a:t>
            </a:r>
            <a:r>
              <a:rPr lang="en-US" altLang="ja-JP" sz="1800" smtClean="0"/>
              <a:t>PRTR</a:t>
            </a:r>
            <a:r>
              <a:rPr lang="ja-JP" altLang="en-US" sz="1800" smtClean="0"/>
              <a:t>法）</a:t>
            </a:r>
            <a:endParaRPr lang="en-US" altLang="ja-JP" sz="1800" smtClean="0"/>
          </a:p>
          <a:p>
            <a:pPr marL="571500" indent="-571500" eaLnBrk="1" hangingPunct="1">
              <a:lnSpc>
                <a:spcPct val="80000"/>
              </a:lnSpc>
              <a:buFont typeface="Wingdings" panose="05000000000000000000" pitchFamily="2" charset="2"/>
              <a:buAutoNum type="circleNumDbPlain" startAt="3"/>
            </a:pPr>
            <a:r>
              <a:rPr lang="zh-TW" altLang="en-US" sz="1800" smtClean="0"/>
              <a:t>危険物（消防法）</a:t>
            </a:r>
            <a:endParaRPr lang="zh-TW" altLang="ja-JP" sz="1800" smtClean="0"/>
          </a:p>
          <a:p>
            <a:pPr marL="571500" indent="-571500" eaLnBrk="1" hangingPunct="1">
              <a:lnSpc>
                <a:spcPct val="80000"/>
              </a:lnSpc>
              <a:buFont typeface="Wingdings" panose="05000000000000000000" pitchFamily="2" charset="2"/>
              <a:buAutoNum type="circleNumDbPlain" startAt="3"/>
            </a:pPr>
            <a:r>
              <a:rPr lang="ja-JP" altLang="en-US" sz="1800" smtClean="0"/>
              <a:t>高圧ガス（高圧ガス保安法）</a:t>
            </a:r>
          </a:p>
          <a:p>
            <a:pPr marL="571500" indent="-571500" eaLnBrk="1" hangingPunct="1">
              <a:lnSpc>
                <a:spcPct val="80000"/>
              </a:lnSpc>
              <a:buFont typeface="Wingdings" panose="05000000000000000000" pitchFamily="2" charset="2"/>
              <a:buAutoNum type="circleNumDbPlain" startAt="3"/>
            </a:pPr>
            <a:r>
              <a:rPr lang="ja-JP" altLang="en-US" sz="1800" smtClean="0"/>
              <a:t>放射性物質（</a:t>
            </a:r>
            <a:r>
              <a:rPr lang="en-US" altLang="ja-JP" sz="1800" smtClean="0"/>
              <a:t>RI</a:t>
            </a:r>
            <a:r>
              <a:rPr lang="ja-JP" altLang="en-US" sz="1800" smtClean="0"/>
              <a:t>）　（→後の「放射線・放射性物質」の項参照）</a:t>
            </a:r>
          </a:p>
          <a:p>
            <a:pPr marL="571500" indent="-571500" eaLnBrk="1" hangingPunct="1">
              <a:lnSpc>
                <a:spcPct val="80000"/>
              </a:lnSpc>
              <a:buFont typeface="Wingdings" panose="05000000000000000000" pitchFamily="2" charset="2"/>
              <a:buAutoNum type="circleNumDbPlain" startAt="3"/>
            </a:pPr>
            <a:r>
              <a:rPr lang="ja-JP" altLang="en-US" sz="1800" smtClean="0"/>
              <a:t>バイオハザード物質　（→後の「バイオハザードの防止」の項参照）</a:t>
            </a:r>
          </a:p>
          <a:p>
            <a:pPr marL="571500" indent="-571500" eaLnBrk="1" hangingPunct="1">
              <a:lnSpc>
                <a:spcPct val="80000"/>
              </a:lnSpc>
              <a:buFont typeface="Osaka" charset="-128"/>
              <a:buNone/>
            </a:pPr>
            <a:r>
              <a:rPr lang="ja-JP" altLang="en-US" sz="2000" b="1" smtClean="0">
                <a:solidFill>
                  <a:srgbClr val="C00000"/>
                </a:solidFill>
              </a:rPr>
              <a:t>これらの物質を取扱う場合は、法規を遵守するとともに、物質の潜在危険性</a:t>
            </a:r>
          </a:p>
          <a:p>
            <a:pPr marL="571500" indent="-571500" eaLnBrk="1" hangingPunct="1">
              <a:lnSpc>
                <a:spcPct val="80000"/>
              </a:lnSpc>
              <a:buFont typeface="Osaka" charset="-128"/>
              <a:buNone/>
            </a:pPr>
            <a:r>
              <a:rPr lang="ja-JP" altLang="en-US" sz="2000" b="1" smtClean="0">
                <a:solidFill>
                  <a:srgbClr val="C00000"/>
                </a:solidFill>
              </a:rPr>
              <a:t>を十分把握し、安全な取扱いをしなければならない。</a:t>
            </a:r>
          </a:p>
        </p:txBody>
      </p:sp>
      <p:sp>
        <p:nvSpPr>
          <p:cNvPr id="5" name="横巻き 4"/>
          <p:cNvSpPr/>
          <p:nvPr/>
        </p:nvSpPr>
        <p:spPr>
          <a:xfrm>
            <a:off x="7019925" y="188913"/>
            <a:ext cx="1873250" cy="5762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16</a:t>
            </a:r>
            <a:r>
              <a:rPr lang="ja-JP" altLang="en-US" sz="1200" b="1" dirty="0">
                <a:latin typeface="+mj-ea"/>
                <a:ea typeface="+mj-ea"/>
              </a:rPr>
              <a:t>頁</a:t>
            </a:r>
          </a:p>
        </p:txBody>
      </p:sp>
      <p:sp>
        <p:nvSpPr>
          <p:cNvPr id="131077"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29</a:t>
            </a:r>
            <a:r>
              <a:rPr kumimoji="0" lang="ja-JP" altLang="en-US" sz="1200" smtClean="0"/>
              <a:t>年度安全衛生教育テキスト</a:t>
            </a:r>
            <a:endParaRPr kumimoji="0" lang="en-US" altLang="ja-JP" sz="120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381000" y="0"/>
            <a:ext cx="8763000" cy="990600"/>
          </a:xfrm>
        </p:spPr>
        <p:txBody>
          <a:bodyPr/>
          <a:lstStyle/>
          <a:p>
            <a:pPr eaLnBrk="1" hangingPunct="1"/>
            <a:r>
              <a:rPr lang="ja-JP" altLang="en-US" sz="3600" smtClean="0"/>
              <a:t>危険性物質についての予備知識</a:t>
            </a:r>
          </a:p>
        </p:txBody>
      </p:sp>
      <p:sp>
        <p:nvSpPr>
          <p:cNvPr id="63492" name="Rectangle 3"/>
          <p:cNvSpPr>
            <a:spLocks noGrp="1" noChangeArrowheads="1"/>
          </p:cNvSpPr>
          <p:nvPr>
            <p:ph type="body" idx="1"/>
          </p:nvPr>
        </p:nvSpPr>
        <p:spPr>
          <a:xfrm>
            <a:off x="395288" y="1484313"/>
            <a:ext cx="8280400" cy="5040312"/>
          </a:xfrm>
        </p:spPr>
        <p:txBody>
          <a:bodyPr/>
          <a:lstStyle/>
          <a:p>
            <a:pPr marL="495300" indent="-495300" eaLnBrk="1" hangingPunct="1">
              <a:lnSpc>
                <a:spcPct val="90000"/>
              </a:lnSpc>
              <a:buFont typeface="Wingdings" panose="05000000000000000000" pitchFamily="2" charset="2"/>
              <a:buNone/>
              <a:defRPr/>
            </a:pPr>
            <a:r>
              <a:rPr lang="en-US" altLang="ja-JP" sz="2000" dirty="0" smtClean="0">
                <a:solidFill>
                  <a:schemeClr val="accent2"/>
                </a:solidFill>
              </a:rPr>
              <a:t>1.</a:t>
            </a:r>
            <a:r>
              <a:rPr lang="en-US" altLang="ja-JP" sz="2000" dirty="0" smtClean="0"/>
              <a:t>	</a:t>
            </a:r>
            <a:r>
              <a:rPr lang="ja-JP" altLang="en-US" sz="1800" dirty="0" smtClean="0"/>
              <a:t>化学物質を取り扱う際には、その毒性（急性毒性及び発ガン性を含む慢性毒性）、可燃性、爆発性等について</a:t>
            </a:r>
            <a:r>
              <a:rPr lang="ja-JP" altLang="en-US" sz="1800" dirty="0" smtClean="0">
                <a:solidFill>
                  <a:srgbClr val="C00000"/>
                </a:solidFill>
              </a:rPr>
              <a:t>あらかじめ調査</a:t>
            </a:r>
            <a:r>
              <a:rPr lang="ja-JP" altLang="en-US" sz="1800" dirty="0" smtClean="0"/>
              <a:t>しなければならない。製造元や取扱い業者が提供する</a:t>
            </a:r>
            <a:r>
              <a:rPr lang="ja-JP" altLang="en-US" sz="1800" dirty="0" smtClean="0">
                <a:solidFill>
                  <a:srgbClr val="C00000"/>
                </a:solidFill>
              </a:rPr>
              <a:t>化学物質安全データシート（</a:t>
            </a:r>
            <a:r>
              <a:rPr lang="en-US" altLang="ja-JP" sz="1800" dirty="0" smtClean="0">
                <a:solidFill>
                  <a:srgbClr val="C00000"/>
                </a:solidFill>
              </a:rPr>
              <a:t>MSDS</a:t>
            </a:r>
            <a:r>
              <a:rPr lang="ja-JP" altLang="en-US" sz="1800" dirty="0" smtClean="0">
                <a:solidFill>
                  <a:srgbClr val="C00000"/>
                </a:solidFill>
              </a:rPr>
              <a:t>）</a:t>
            </a:r>
            <a:r>
              <a:rPr lang="ja-JP" altLang="en-US" sz="1800" dirty="0" smtClean="0"/>
              <a:t>を活用すること。</a:t>
            </a:r>
          </a:p>
          <a:p>
            <a:pPr marL="571500" indent="-571500" eaLnBrk="1" hangingPunct="1">
              <a:buFont typeface="Wingdings" panose="05000000000000000000" pitchFamily="2" charset="2"/>
              <a:buAutoNum type="arabicPeriod" startAt="2"/>
              <a:defRPr/>
            </a:pPr>
            <a:r>
              <a:rPr lang="ja-JP" altLang="en-US" sz="1800" dirty="0" smtClean="0"/>
              <a:t>化学物質を取り扱う際には、その物質が</a:t>
            </a:r>
            <a:r>
              <a:rPr lang="ja-JP" altLang="en-US" sz="1800" dirty="0" smtClean="0">
                <a:solidFill>
                  <a:srgbClr val="C00000"/>
                </a:solidFill>
              </a:rPr>
              <a:t>法的</a:t>
            </a:r>
            <a:r>
              <a:rPr lang="ja-JP" altLang="en-US" sz="1800" dirty="0" smtClean="0"/>
              <a:t>に何らかの</a:t>
            </a:r>
            <a:r>
              <a:rPr lang="ja-JP" altLang="en-US" sz="1800" dirty="0" smtClean="0">
                <a:solidFill>
                  <a:srgbClr val="C00000"/>
                </a:solidFill>
              </a:rPr>
              <a:t>規制</a:t>
            </a:r>
            <a:r>
              <a:rPr lang="ja-JP" altLang="en-US" sz="1800" dirty="0" smtClean="0"/>
              <a:t>を受けているかについて、あらかじめ調査しなければならない。また、法的な手続きが必要な場合は、環境安全管理室に相談し適切な手続きを行う。</a:t>
            </a:r>
            <a:endParaRPr lang="en-US" altLang="ja-JP" sz="1800" dirty="0" smtClean="0"/>
          </a:p>
          <a:p>
            <a:pPr marL="571500" indent="-571500" eaLnBrk="1" hangingPunct="1">
              <a:buFont typeface="Wingdings" panose="05000000000000000000" pitchFamily="2" charset="2"/>
              <a:buAutoNum type="arabicPeriod" startAt="2"/>
              <a:defRPr/>
            </a:pPr>
            <a:r>
              <a:rPr lang="ja-JP" altLang="en-US" sz="1800" dirty="0" smtClean="0"/>
              <a:t>毒性、可燃性、爆発性等のため、特に危険性の高い物質については、実験計画の段階から、どうしても使用せざるを得ないか？　代替物質はないか？　など十分に検討し、</a:t>
            </a:r>
            <a:r>
              <a:rPr lang="ja-JP" altLang="en-US" sz="1800" dirty="0" smtClean="0">
                <a:solidFill>
                  <a:srgbClr val="C00000"/>
                </a:solidFill>
              </a:rPr>
              <a:t>危険性の高い物質の使用を最小限に止める</a:t>
            </a:r>
            <a:r>
              <a:rPr lang="ja-JP" altLang="en-US" sz="1800" dirty="0" smtClean="0"/>
              <a:t>努力をしなければならない。</a:t>
            </a:r>
          </a:p>
          <a:p>
            <a:pPr marL="571500" indent="-571500" eaLnBrk="1" hangingPunct="1">
              <a:buFont typeface="Wingdings" panose="05000000000000000000" pitchFamily="2" charset="2"/>
              <a:buNone/>
              <a:defRPr/>
            </a:pPr>
            <a:r>
              <a:rPr lang="en-US" altLang="ja-JP" sz="1800" dirty="0" smtClean="0">
                <a:solidFill>
                  <a:schemeClr val="accent2"/>
                </a:solidFill>
              </a:rPr>
              <a:t>4.	</a:t>
            </a:r>
            <a:r>
              <a:rPr lang="ja-JP" altLang="en-US" sz="1800" dirty="0" smtClean="0"/>
              <a:t>化学物質の安全衛生管理は、</a:t>
            </a:r>
            <a:r>
              <a:rPr lang="ja-JP" altLang="en-US" sz="1800" dirty="0" smtClean="0">
                <a:solidFill>
                  <a:srgbClr val="C00000"/>
                </a:solidFill>
              </a:rPr>
              <a:t>教育研究単位（研究室等）の化学物質管理担当者</a:t>
            </a:r>
            <a:r>
              <a:rPr lang="ja-JP" altLang="en-US" sz="1800" dirty="0" smtClean="0"/>
              <a:t>が中心となって管理をおこなう。特に労働安全衛生法の</a:t>
            </a:r>
            <a:r>
              <a:rPr lang="ja-JP" altLang="en-US" sz="1800" dirty="0" smtClean="0">
                <a:solidFill>
                  <a:srgbClr val="C00000"/>
                </a:solidFill>
              </a:rPr>
              <a:t>有機溶剤中毒予防規則</a:t>
            </a:r>
            <a:r>
              <a:rPr lang="ja-JP" altLang="en-US" sz="1800" dirty="0" smtClean="0"/>
              <a:t>および</a:t>
            </a:r>
            <a:r>
              <a:rPr lang="ja-JP" altLang="en-US" sz="1800" dirty="0" smtClean="0">
                <a:solidFill>
                  <a:srgbClr val="C00000"/>
                </a:solidFill>
              </a:rPr>
              <a:t>特定化学物質障害予防規則</a:t>
            </a:r>
            <a:r>
              <a:rPr lang="ja-JP" altLang="en-US" sz="1800" dirty="0" smtClean="0"/>
              <a:t>に規定される物質については、法律に定められた適切な取扱い、作業環境測定が必要になるとともに、</a:t>
            </a:r>
            <a:r>
              <a:rPr lang="ja-JP" altLang="en-US" sz="1800" dirty="0" smtClean="0">
                <a:solidFill>
                  <a:srgbClr val="C00000"/>
                </a:solidFill>
              </a:rPr>
              <a:t>作業者は特殊健康診断を受診することが義務付けられる</a:t>
            </a:r>
            <a:r>
              <a:rPr lang="ja-JP" altLang="en-US" sz="1800" dirty="0" smtClean="0"/>
              <a:t>。 </a:t>
            </a:r>
          </a:p>
          <a:p>
            <a:pPr marL="495300" indent="-495300" eaLnBrk="1" hangingPunct="1">
              <a:lnSpc>
                <a:spcPct val="90000"/>
              </a:lnSpc>
              <a:buFont typeface="Wingdings" panose="05000000000000000000" pitchFamily="2" charset="2"/>
              <a:buNone/>
              <a:defRPr/>
            </a:pPr>
            <a:endParaRPr lang="ja-JP" altLang="en-US" sz="1800" dirty="0" smtClean="0"/>
          </a:p>
        </p:txBody>
      </p:sp>
      <p:sp>
        <p:nvSpPr>
          <p:cNvPr id="6" name="横巻き 5"/>
          <p:cNvSpPr/>
          <p:nvPr/>
        </p:nvSpPr>
        <p:spPr>
          <a:xfrm>
            <a:off x="7019925" y="188913"/>
            <a:ext cx="1873250" cy="5762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17</a:t>
            </a:r>
            <a:r>
              <a:rPr lang="ja-JP" altLang="en-US" sz="1200" b="1" dirty="0">
                <a:latin typeface="+mj-ea"/>
                <a:ea typeface="+mj-ea"/>
              </a:rPr>
              <a:t>頁</a:t>
            </a:r>
          </a:p>
        </p:txBody>
      </p:sp>
      <p:sp>
        <p:nvSpPr>
          <p:cNvPr id="133125"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29</a:t>
            </a:r>
            <a:r>
              <a:rPr kumimoji="0" lang="ja-JP" altLang="en-US" sz="1200" smtClean="0"/>
              <a:t>年度安全衛生教育テキスト</a:t>
            </a:r>
            <a:endParaRPr kumimoji="0" lang="en-US" altLang="ja-JP" sz="120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228600" y="333375"/>
            <a:ext cx="9137650" cy="733425"/>
          </a:xfrm>
        </p:spPr>
        <p:txBody>
          <a:bodyPr/>
          <a:lstStyle/>
          <a:p>
            <a:pPr eaLnBrk="1" hangingPunct="1"/>
            <a:r>
              <a:rPr lang="ja-JP" altLang="en-US" sz="3600" smtClean="0"/>
              <a:t>危険性物質を取り扱うときの注意　その１</a:t>
            </a:r>
          </a:p>
        </p:txBody>
      </p:sp>
      <p:sp useBgFill="1">
        <p:nvSpPr>
          <p:cNvPr id="135171" name="Rectangle 3"/>
          <p:cNvSpPr>
            <a:spLocks noGrp="1" noChangeArrowheads="1"/>
          </p:cNvSpPr>
          <p:nvPr>
            <p:ph type="body" idx="1"/>
          </p:nvPr>
        </p:nvSpPr>
        <p:spPr>
          <a:xfrm>
            <a:off x="179388" y="1268413"/>
            <a:ext cx="8785225" cy="4897437"/>
          </a:xfrm>
        </p:spPr>
        <p:txBody>
          <a:bodyPr/>
          <a:lstStyle/>
          <a:p>
            <a:pPr eaLnBrk="1" hangingPunct="1">
              <a:buFont typeface="Wingdings" panose="05000000000000000000" pitchFamily="2" charset="2"/>
              <a:buNone/>
            </a:pPr>
            <a:r>
              <a:rPr lang="en-US" altLang="ja-JP" sz="2100" smtClean="0">
                <a:solidFill>
                  <a:schemeClr val="accent2"/>
                </a:solidFill>
              </a:rPr>
              <a:t>1.</a:t>
            </a:r>
            <a:r>
              <a:rPr lang="en-US" altLang="ja-JP" sz="2100" smtClean="0"/>
              <a:t>	</a:t>
            </a:r>
            <a:r>
              <a:rPr lang="ja-JP" altLang="en-US" sz="2100" smtClean="0"/>
              <a:t>危険性物質の運搬及び取扱いは、その薬品に対する</a:t>
            </a:r>
            <a:r>
              <a:rPr lang="ja-JP" altLang="en-US" sz="2100" smtClean="0">
                <a:solidFill>
                  <a:srgbClr val="C00000"/>
                </a:solidFill>
              </a:rPr>
              <a:t>十分な知識</a:t>
            </a:r>
            <a:r>
              <a:rPr lang="ja-JP" altLang="en-US" sz="2100" smtClean="0"/>
              <a:t>を有する者が行うこと。原則として、危険性物質の教育を受けていない事務系職員等に、危険性物質を取り扱わせてはならない。</a:t>
            </a:r>
          </a:p>
          <a:p>
            <a:pPr eaLnBrk="1" hangingPunct="1">
              <a:buFont typeface="Wingdings" panose="05000000000000000000" pitchFamily="2" charset="2"/>
              <a:buNone/>
            </a:pPr>
            <a:r>
              <a:rPr lang="en-US" altLang="ja-JP" sz="2100" smtClean="0">
                <a:solidFill>
                  <a:schemeClr val="accent2"/>
                </a:solidFill>
              </a:rPr>
              <a:t>2.</a:t>
            </a:r>
            <a:r>
              <a:rPr lang="en-US" altLang="ja-JP" sz="2100" smtClean="0"/>
              <a:t>	</a:t>
            </a:r>
            <a:r>
              <a:rPr lang="ja-JP" altLang="en-US" sz="2100" smtClean="0"/>
              <a:t>危険性物質を使用する前に災害の防護手段を考え、</a:t>
            </a:r>
            <a:r>
              <a:rPr lang="ja-JP" altLang="en-US" sz="2100" smtClean="0">
                <a:solidFill>
                  <a:srgbClr val="C00000"/>
                </a:solidFill>
              </a:rPr>
              <a:t>万全の準備</a:t>
            </a:r>
            <a:r>
              <a:rPr lang="ja-JP" altLang="en-US" sz="2100" smtClean="0"/>
              <a:t>をしなければならない。火災や爆発のおそれがあるときは消火器などを用意し、防護マスク、耐熱保護衣を着用する。また、中毒のおそれがあるときはゴム手袋、防毒マスク、防毒衣などを着用しなければならない。</a:t>
            </a:r>
          </a:p>
          <a:p>
            <a:pPr eaLnBrk="1" hangingPunct="1">
              <a:buFont typeface="Wingdings" panose="05000000000000000000" pitchFamily="2" charset="2"/>
              <a:buNone/>
            </a:pPr>
            <a:r>
              <a:rPr lang="en-US" altLang="ja-JP" sz="2100" smtClean="0">
                <a:solidFill>
                  <a:schemeClr val="accent2"/>
                </a:solidFill>
              </a:rPr>
              <a:t>3.</a:t>
            </a:r>
            <a:r>
              <a:rPr lang="en-US" altLang="ja-JP" sz="2100" smtClean="0"/>
              <a:t>	</a:t>
            </a:r>
            <a:r>
              <a:rPr lang="ja-JP" altLang="en-US" sz="2100" smtClean="0"/>
              <a:t>飛散、漏れ、紛失等のないよう十分に注意すること。容器は、こぼれたり、漏れたり、浸みだしたり、発散するおそれのない蓋又は栓をした堅牢なものを用いる。</a:t>
            </a:r>
          </a:p>
          <a:p>
            <a:pPr eaLnBrk="1" hangingPunct="1">
              <a:buFont typeface="Wingdings" panose="05000000000000000000" pitchFamily="2" charset="2"/>
              <a:buNone/>
            </a:pPr>
            <a:r>
              <a:rPr lang="en-US" altLang="ja-JP" sz="2100" smtClean="0">
                <a:solidFill>
                  <a:srgbClr val="C00000"/>
                </a:solidFill>
              </a:rPr>
              <a:t>4.	</a:t>
            </a:r>
            <a:r>
              <a:rPr lang="ja-JP" altLang="en-US" sz="2100" smtClean="0">
                <a:solidFill>
                  <a:srgbClr val="C00000"/>
                </a:solidFill>
              </a:rPr>
              <a:t>揮発性の溶剤</a:t>
            </a:r>
            <a:r>
              <a:rPr lang="ja-JP" altLang="en-US" sz="2100" smtClean="0"/>
              <a:t>を使用している実験室で直火の暖房器具を使用してはならない。</a:t>
            </a:r>
          </a:p>
          <a:p>
            <a:pPr eaLnBrk="1" hangingPunct="1">
              <a:buFont typeface="Wingdings" panose="05000000000000000000" pitchFamily="2" charset="2"/>
              <a:buNone/>
            </a:pPr>
            <a:r>
              <a:rPr lang="en-US" altLang="ja-JP" sz="2100" smtClean="0">
                <a:solidFill>
                  <a:srgbClr val="C00000"/>
                </a:solidFill>
              </a:rPr>
              <a:t>5.	</a:t>
            </a:r>
            <a:r>
              <a:rPr lang="ja-JP" altLang="en-US" sz="2100" smtClean="0">
                <a:solidFill>
                  <a:srgbClr val="C00000"/>
                </a:solidFill>
              </a:rPr>
              <a:t>消火器</a:t>
            </a:r>
            <a:r>
              <a:rPr lang="ja-JP" altLang="en-US" sz="2100" smtClean="0"/>
              <a:t>の存在場所を確認しておく。特に発火のおそれのある場合は、あらかじめ身近に用意しておく。 </a:t>
            </a:r>
          </a:p>
        </p:txBody>
      </p:sp>
      <p:sp>
        <p:nvSpPr>
          <p:cNvPr id="5" name="横巻き 4"/>
          <p:cNvSpPr/>
          <p:nvPr/>
        </p:nvSpPr>
        <p:spPr>
          <a:xfrm>
            <a:off x="7019925" y="115888"/>
            <a:ext cx="1873250" cy="431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17</a:t>
            </a:r>
            <a:r>
              <a:rPr lang="ja-JP" altLang="en-US" sz="1200" b="1" dirty="0">
                <a:latin typeface="+mj-ea"/>
                <a:ea typeface="+mj-ea"/>
              </a:rPr>
              <a:t>頁</a:t>
            </a:r>
          </a:p>
        </p:txBody>
      </p:sp>
      <p:sp>
        <p:nvSpPr>
          <p:cNvPr id="135173"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29</a:t>
            </a:r>
            <a:r>
              <a:rPr kumimoji="0" lang="ja-JP" altLang="en-US" sz="1200" smtClean="0"/>
              <a:t>年度安全衛生教育テキスト</a:t>
            </a:r>
            <a:endParaRPr kumimoji="0" lang="en-US" altLang="ja-JP" sz="1200" smtClean="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228600" y="228600"/>
            <a:ext cx="9137650" cy="762000"/>
          </a:xfrm>
        </p:spPr>
        <p:txBody>
          <a:bodyPr/>
          <a:lstStyle/>
          <a:p>
            <a:pPr eaLnBrk="1" hangingPunct="1"/>
            <a:r>
              <a:rPr lang="ja-JP" altLang="en-US" sz="3600" smtClean="0"/>
              <a:t>危険性物質を取り扱うときの注意　その２</a:t>
            </a:r>
          </a:p>
        </p:txBody>
      </p:sp>
      <p:sp useBgFill="1">
        <p:nvSpPr>
          <p:cNvPr id="137219" name="Rectangle 3"/>
          <p:cNvSpPr>
            <a:spLocks noGrp="1" noChangeArrowheads="1"/>
          </p:cNvSpPr>
          <p:nvPr>
            <p:ph type="body" idx="1"/>
          </p:nvPr>
        </p:nvSpPr>
        <p:spPr>
          <a:xfrm>
            <a:off x="323850" y="1412875"/>
            <a:ext cx="8496300" cy="4248150"/>
          </a:xfrm>
        </p:spPr>
        <p:txBody>
          <a:bodyPr/>
          <a:lstStyle/>
          <a:p>
            <a:pPr marL="571500" indent="-571500" eaLnBrk="1" hangingPunct="1">
              <a:lnSpc>
                <a:spcPct val="90000"/>
              </a:lnSpc>
              <a:buFont typeface="Wingdings" panose="05000000000000000000" pitchFamily="2" charset="2"/>
              <a:buNone/>
            </a:pPr>
            <a:r>
              <a:rPr lang="en-US" altLang="ja-JP" sz="2100" smtClean="0">
                <a:solidFill>
                  <a:schemeClr val="accent2"/>
                </a:solidFill>
              </a:rPr>
              <a:t>6.</a:t>
            </a:r>
            <a:r>
              <a:rPr lang="en-US" altLang="ja-JP" sz="2100" smtClean="0"/>
              <a:t>	</a:t>
            </a:r>
            <a:r>
              <a:rPr lang="ja-JP" altLang="en-US" sz="2100" smtClean="0"/>
              <a:t>部屋を留守にするときは、</a:t>
            </a:r>
            <a:r>
              <a:rPr lang="ja-JP" altLang="en-US" sz="2100" smtClean="0">
                <a:solidFill>
                  <a:srgbClr val="C00000"/>
                </a:solidFill>
              </a:rPr>
              <a:t>ガスの元栓</a:t>
            </a:r>
            <a:r>
              <a:rPr lang="ja-JP" altLang="en-US" sz="2100" smtClean="0"/>
              <a:t>を必ず閉める。</a:t>
            </a:r>
          </a:p>
          <a:p>
            <a:pPr marL="571500" indent="-571500" eaLnBrk="1" hangingPunct="1">
              <a:lnSpc>
                <a:spcPct val="90000"/>
              </a:lnSpc>
              <a:buFont typeface="Wingdings" panose="05000000000000000000" pitchFamily="2" charset="2"/>
              <a:buNone/>
            </a:pPr>
            <a:r>
              <a:rPr lang="en-US" altLang="ja-JP" sz="2100" smtClean="0">
                <a:solidFill>
                  <a:schemeClr val="accent2"/>
                </a:solidFill>
              </a:rPr>
              <a:t>7.</a:t>
            </a:r>
            <a:r>
              <a:rPr lang="en-US" altLang="ja-JP" sz="2100" smtClean="0"/>
              <a:t>	</a:t>
            </a:r>
            <a:r>
              <a:rPr lang="ja-JP" altLang="en-US" sz="2100" smtClean="0"/>
              <a:t>危険の予想される実験を行う場合は、あらかじめ周囲の者に知らせ、対策を立てておく。</a:t>
            </a:r>
          </a:p>
          <a:p>
            <a:pPr marL="571500" indent="-571500" eaLnBrk="1" hangingPunct="1">
              <a:lnSpc>
                <a:spcPct val="90000"/>
              </a:lnSpc>
              <a:buFont typeface="Wingdings" panose="05000000000000000000" pitchFamily="2" charset="2"/>
              <a:buNone/>
            </a:pPr>
            <a:r>
              <a:rPr lang="en-US" altLang="ja-JP" sz="2100" smtClean="0">
                <a:solidFill>
                  <a:schemeClr val="accent2"/>
                </a:solidFill>
              </a:rPr>
              <a:t>8.</a:t>
            </a:r>
            <a:r>
              <a:rPr lang="en-US" altLang="ja-JP" sz="2100" smtClean="0"/>
              <a:t>	</a:t>
            </a:r>
            <a:r>
              <a:rPr lang="ja-JP" altLang="en-US" sz="2100" smtClean="0"/>
              <a:t>危険性物質を使用するときにはできるだけ少量で行い、また、その性質が未知の物質については</a:t>
            </a:r>
            <a:r>
              <a:rPr lang="ja-JP" altLang="en-US" sz="2100" smtClean="0">
                <a:solidFill>
                  <a:srgbClr val="C00000"/>
                </a:solidFill>
              </a:rPr>
              <a:t>予備試験</a:t>
            </a:r>
            <a:r>
              <a:rPr lang="ja-JP" altLang="en-US" sz="2100" smtClean="0"/>
              <a:t>をすることが必要である。</a:t>
            </a:r>
          </a:p>
          <a:p>
            <a:pPr marL="571500" indent="-571500" eaLnBrk="1" hangingPunct="1">
              <a:lnSpc>
                <a:spcPct val="90000"/>
              </a:lnSpc>
              <a:buFont typeface="Wingdings" panose="05000000000000000000" pitchFamily="2" charset="2"/>
              <a:buNone/>
            </a:pPr>
            <a:r>
              <a:rPr lang="en-US" altLang="ja-JP" sz="2100" smtClean="0">
                <a:solidFill>
                  <a:schemeClr val="accent2"/>
                </a:solidFill>
              </a:rPr>
              <a:t>9.</a:t>
            </a:r>
            <a:r>
              <a:rPr lang="en-US" altLang="ja-JP" sz="2100" smtClean="0"/>
              <a:t>	</a:t>
            </a:r>
            <a:r>
              <a:rPr lang="ja-JP" altLang="en-US" sz="2100" smtClean="0"/>
              <a:t>液体状の危険性物質が封入されているガラスアンプルを開く際は、危険性物質が飛散することがあるため、大きめの容器を準備し、この中で行う。</a:t>
            </a:r>
          </a:p>
          <a:p>
            <a:pPr marL="571500" indent="-571500" eaLnBrk="1" hangingPunct="1">
              <a:lnSpc>
                <a:spcPct val="90000"/>
              </a:lnSpc>
              <a:buFont typeface="Wingdings" panose="05000000000000000000" pitchFamily="2" charset="2"/>
              <a:buNone/>
            </a:pPr>
            <a:r>
              <a:rPr lang="en-US" altLang="ja-JP" sz="2100" smtClean="0">
                <a:solidFill>
                  <a:schemeClr val="accent2"/>
                </a:solidFill>
              </a:rPr>
              <a:t>10.</a:t>
            </a:r>
            <a:r>
              <a:rPr lang="en-US" altLang="ja-JP" sz="2100" smtClean="0"/>
              <a:t>	</a:t>
            </a:r>
            <a:r>
              <a:rPr lang="ja-JP" altLang="en-US" sz="2100" smtClean="0"/>
              <a:t>危険性物質は一般の廃棄物と共に捨ててはならない。</a:t>
            </a:r>
            <a:r>
              <a:rPr lang="ja-JP" altLang="en-US" sz="2100" smtClean="0">
                <a:solidFill>
                  <a:srgbClr val="C00000"/>
                </a:solidFill>
              </a:rPr>
              <a:t>指定された薬品廃棄の手続き</a:t>
            </a:r>
            <a:r>
              <a:rPr lang="ja-JP" altLang="en-US" sz="2100" smtClean="0"/>
              <a:t>に従う。 </a:t>
            </a:r>
          </a:p>
        </p:txBody>
      </p:sp>
      <p:sp>
        <p:nvSpPr>
          <p:cNvPr id="5" name="横巻き 4"/>
          <p:cNvSpPr/>
          <p:nvPr/>
        </p:nvSpPr>
        <p:spPr>
          <a:xfrm>
            <a:off x="7019925" y="44450"/>
            <a:ext cx="1873250" cy="431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17</a:t>
            </a:r>
            <a:r>
              <a:rPr lang="ja-JP" altLang="en-US" sz="1200" b="1" dirty="0">
                <a:latin typeface="+mj-ea"/>
                <a:ea typeface="+mj-ea"/>
              </a:rPr>
              <a:t>頁</a:t>
            </a:r>
          </a:p>
        </p:txBody>
      </p:sp>
      <p:sp>
        <p:nvSpPr>
          <p:cNvPr id="137221"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29</a:t>
            </a:r>
            <a:r>
              <a:rPr kumimoji="0" lang="ja-JP" altLang="en-US" sz="1200" smtClean="0"/>
              <a:t>年度安全衛生教育テキスト</a:t>
            </a:r>
            <a:endParaRPr kumimoji="0" lang="en-US" altLang="ja-JP" sz="1200" smtClean="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193675" y="66675"/>
            <a:ext cx="9102725" cy="914400"/>
          </a:xfrm>
        </p:spPr>
        <p:txBody>
          <a:bodyPr/>
          <a:lstStyle/>
          <a:p>
            <a:pPr eaLnBrk="1" hangingPunct="1"/>
            <a:r>
              <a:rPr lang="ja-JP" altLang="en-US" sz="3600" smtClean="0">
                <a:solidFill>
                  <a:srgbClr val="000000"/>
                </a:solidFill>
                <a:latin typeface="ＭＳ Ｐゴシック" panose="020B0600070205080204" pitchFamily="50" charset="-128"/>
                <a:ea typeface="Osaka" charset="-128"/>
              </a:rPr>
              <a:t>危険性物質を保管するときの注意　</a:t>
            </a:r>
            <a:r>
              <a:rPr lang="ja-JP" altLang="en-US" sz="3600" smtClean="0">
                <a:latin typeface="ＭＳ Ｐゴシック" panose="020B0600070205080204" pitchFamily="50" charset="-128"/>
              </a:rPr>
              <a:t>その１</a:t>
            </a:r>
          </a:p>
        </p:txBody>
      </p:sp>
      <p:sp>
        <p:nvSpPr>
          <p:cNvPr id="139267" name="Rectangle 3"/>
          <p:cNvSpPr>
            <a:spLocks noGrp="1" noChangeArrowheads="1"/>
          </p:cNvSpPr>
          <p:nvPr>
            <p:ph type="body" idx="1"/>
          </p:nvPr>
        </p:nvSpPr>
        <p:spPr/>
        <p:txBody>
          <a:bodyPr/>
          <a:lstStyle/>
          <a:p>
            <a:pPr eaLnBrk="1" hangingPunct="1"/>
            <a:r>
              <a:rPr lang="ja-JP" altLang="en-US" sz="2000" smtClean="0"/>
              <a:t>危険性物質を貯蔵するときには、法規によって</a:t>
            </a:r>
            <a:r>
              <a:rPr lang="ja-JP" altLang="en-US" sz="2000" smtClean="0">
                <a:solidFill>
                  <a:srgbClr val="C00000"/>
                </a:solidFill>
              </a:rPr>
              <a:t>所定の貯蔵庫に類別して貯蔵</a:t>
            </a:r>
            <a:r>
              <a:rPr lang="ja-JP" altLang="en-US" sz="2000" smtClean="0"/>
              <a:t>し、また、毒物、劇物は薬品棚に施錠して保管しなければならない。</a:t>
            </a:r>
          </a:p>
          <a:p>
            <a:pPr eaLnBrk="1" hangingPunct="1"/>
            <a:r>
              <a:rPr lang="ja-JP" altLang="en-US" sz="2000" smtClean="0"/>
              <a:t>薬品容器及び廃液容器の蓋又は栓は必ず閉めておくこと。</a:t>
            </a:r>
          </a:p>
          <a:p>
            <a:pPr eaLnBrk="1" hangingPunct="1">
              <a:lnSpc>
                <a:spcPct val="90000"/>
              </a:lnSpc>
            </a:pPr>
            <a:r>
              <a:rPr lang="ja-JP" altLang="en-US" sz="2000" smtClean="0"/>
              <a:t>自己の保有する危険性物質の保管状態及びその量について</a:t>
            </a:r>
            <a:r>
              <a:rPr lang="ja-JP" altLang="en-US" sz="2000" smtClean="0">
                <a:solidFill>
                  <a:srgbClr val="C00000"/>
                </a:solidFill>
              </a:rPr>
              <a:t>随時点検</a:t>
            </a:r>
            <a:r>
              <a:rPr lang="ja-JP" altLang="en-US" sz="2000" smtClean="0"/>
              <a:t>し、健康、安全の保持に必要な措置を講じなければならない。</a:t>
            </a:r>
            <a:endParaRPr lang="en-US" altLang="ja-JP" sz="2000" smtClean="0"/>
          </a:p>
          <a:p>
            <a:pPr eaLnBrk="1" hangingPunct="1">
              <a:lnSpc>
                <a:spcPct val="90000"/>
              </a:lnSpc>
            </a:pPr>
            <a:r>
              <a:rPr lang="ja-JP" altLang="en-US" sz="2000" smtClean="0"/>
              <a:t>一般に危険性物質は</a:t>
            </a:r>
            <a:r>
              <a:rPr lang="ja-JP" altLang="en-US" sz="2000" smtClean="0">
                <a:solidFill>
                  <a:srgbClr val="C00000"/>
                </a:solidFill>
              </a:rPr>
              <a:t>直射日光を避けて冷所</a:t>
            </a:r>
            <a:r>
              <a:rPr lang="ja-JP" altLang="en-US" sz="2000" smtClean="0"/>
              <a:t>に貯蔵し、異種物質を混入しないようにし、火気や熱源から隔離しなければならない。</a:t>
            </a:r>
          </a:p>
          <a:p>
            <a:pPr eaLnBrk="1" hangingPunct="1">
              <a:lnSpc>
                <a:spcPct val="90000"/>
              </a:lnSpc>
            </a:pPr>
            <a:r>
              <a:rPr lang="ja-JP" altLang="en-US" sz="2000" smtClean="0"/>
              <a:t>地震時に容器が、</a:t>
            </a:r>
            <a:r>
              <a:rPr lang="ja-JP" altLang="en-US" sz="2000" smtClean="0">
                <a:solidFill>
                  <a:srgbClr val="C00000"/>
                </a:solidFill>
              </a:rPr>
              <a:t>落下、転倒、衝突等によって破損しないよう</a:t>
            </a:r>
            <a:r>
              <a:rPr lang="ja-JP" altLang="en-US" sz="2000" smtClean="0"/>
              <a:t>に適切な安全対策を講じておくこと。万一容器が破損した場合でも、薬品の流出、混合による火災、爆発等が発生しないように分離して保管する。</a:t>
            </a:r>
          </a:p>
          <a:p>
            <a:pPr eaLnBrk="1" hangingPunct="1">
              <a:lnSpc>
                <a:spcPct val="90000"/>
              </a:lnSpc>
            </a:pPr>
            <a:r>
              <a:rPr lang="ja-JP" altLang="en-US" sz="2000" smtClean="0"/>
              <a:t>危険な薬品の</a:t>
            </a:r>
            <a:r>
              <a:rPr lang="ja-JP" altLang="en-US" sz="2000" smtClean="0">
                <a:solidFill>
                  <a:srgbClr val="C00000"/>
                </a:solidFill>
              </a:rPr>
              <a:t>紛失や盗難</a:t>
            </a:r>
            <a:r>
              <a:rPr lang="ja-JP" altLang="en-US" sz="2000" smtClean="0"/>
              <a:t>にあったときには事故が起こるおそれがあるので管理責任者に届出なければならない。 </a:t>
            </a:r>
          </a:p>
          <a:p>
            <a:pPr eaLnBrk="1" hangingPunct="1"/>
            <a:endParaRPr lang="ja-JP" altLang="en-US" sz="2000" smtClean="0"/>
          </a:p>
        </p:txBody>
      </p:sp>
      <p:sp>
        <p:nvSpPr>
          <p:cNvPr id="5" name="横巻き 4"/>
          <p:cNvSpPr/>
          <p:nvPr/>
        </p:nvSpPr>
        <p:spPr>
          <a:xfrm>
            <a:off x="7019925" y="44450"/>
            <a:ext cx="1873250" cy="431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18</a:t>
            </a:r>
            <a:r>
              <a:rPr lang="ja-JP" altLang="en-US" sz="1200" b="1" dirty="0">
                <a:latin typeface="+mj-ea"/>
                <a:ea typeface="+mj-ea"/>
              </a:rPr>
              <a:t>頁</a:t>
            </a:r>
          </a:p>
        </p:txBody>
      </p:sp>
      <p:sp>
        <p:nvSpPr>
          <p:cNvPr id="139269"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29</a:t>
            </a:r>
            <a:r>
              <a:rPr kumimoji="0" lang="ja-JP" altLang="en-US" sz="1200" smtClean="0"/>
              <a:t>年度安全衛生教育テキスト</a:t>
            </a:r>
            <a:endParaRPr kumimoji="0" lang="en-US" altLang="ja-JP" sz="1200" smtClean="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27</a:t>
            </a:r>
            <a:r>
              <a:rPr kumimoji="0" lang="ja-JP" altLang="en-US" sz="1200" smtClean="0"/>
              <a:t>年度安全衛生教育テキスト</a:t>
            </a:r>
            <a:endParaRPr kumimoji="0" lang="en-US" altLang="ja-JP" sz="1200" smtClean="0"/>
          </a:p>
        </p:txBody>
      </p:sp>
      <p:sp>
        <p:nvSpPr>
          <p:cNvPr id="141315" name="Rectangle 2"/>
          <p:cNvSpPr>
            <a:spLocks noGrp="1" noChangeArrowheads="1"/>
          </p:cNvSpPr>
          <p:nvPr>
            <p:ph type="title"/>
          </p:nvPr>
        </p:nvSpPr>
        <p:spPr>
          <a:xfrm>
            <a:off x="574675" y="0"/>
            <a:ext cx="8318500" cy="1052513"/>
          </a:xfrm>
        </p:spPr>
        <p:txBody>
          <a:bodyPr/>
          <a:lstStyle/>
          <a:p>
            <a:pPr eaLnBrk="1" hangingPunct="1"/>
            <a:r>
              <a:rPr lang="ja-JP" altLang="en-US" sz="3200" smtClean="0"/>
              <a:t>有害物質の取扱い</a:t>
            </a:r>
            <a:br>
              <a:rPr lang="ja-JP" altLang="en-US" sz="3200" smtClean="0"/>
            </a:br>
            <a:r>
              <a:rPr lang="ja-JP" altLang="en-US" sz="3200" smtClean="0">
                <a:solidFill>
                  <a:srgbClr val="0000CC"/>
                </a:solidFill>
              </a:rPr>
              <a:t>有機則、特化則</a:t>
            </a:r>
            <a:r>
              <a:rPr lang="ja-JP" altLang="en-US" sz="3200" smtClean="0"/>
              <a:t>で求められる安全衛生管理</a:t>
            </a:r>
          </a:p>
        </p:txBody>
      </p:sp>
      <p:sp>
        <p:nvSpPr>
          <p:cNvPr id="141316" name="Rectangle 3"/>
          <p:cNvSpPr>
            <a:spLocks noGrp="1" noChangeArrowheads="1"/>
          </p:cNvSpPr>
          <p:nvPr>
            <p:ph type="body" idx="1"/>
          </p:nvPr>
        </p:nvSpPr>
        <p:spPr>
          <a:xfrm>
            <a:off x="566738" y="1341438"/>
            <a:ext cx="8001000" cy="5516562"/>
          </a:xfrm>
          <a:solidFill>
            <a:schemeClr val="bg1"/>
          </a:solidFill>
        </p:spPr>
        <p:txBody>
          <a:bodyPr/>
          <a:lstStyle/>
          <a:p>
            <a:pPr eaLnBrk="1" hangingPunct="1">
              <a:lnSpc>
                <a:spcPct val="90000"/>
              </a:lnSpc>
            </a:pPr>
            <a:r>
              <a:rPr lang="ja-JP" altLang="en-US" smtClean="0">
                <a:solidFill>
                  <a:srgbClr val="0000FF"/>
                </a:solidFill>
              </a:rPr>
              <a:t>作業環境管理</a:t>
            </a:r>
          </a:p>
          <a:p>
            <a:pPr lvl="1" eaLnBrk="1" hangingPunct="1">
              <a:lnSpc>
                <a:spcPct val="90000"/>
              </a:lnSpc>
            </a:pPr>
            <a:r>
              <a:rPr lang="ja-JP" altLang="en-US" smtClean="0"/>
              <a:t>蒸気や粉じんの発散防止（ドラフトの使用等）</a:t>
            </a:r>
          </a:p>
          <a:p>
            <a:pPr lvl="1" eaLnBrk="1" hangingPunct="1">
              <a:lnSpc>
                <a:spcPct val="90000"/>
              </a:lnSpc>
            </a:pPr>
            <a:r>
              <a:rPr lang="ja-JP" altLang="en-US" smtClean="0"/>
              <a:t>作業環境測定の実施（年２回）</a:t>
            </a:r>
          </a:p>
          <a:p>
            <a:pPr eaLnBrk="1" hangingPunct="1">
              <a:lnSpc>
                <a:spcPct val="90000"/>
              </a:lnSpc>
            </a:pPr>
            <a:r>
              <a:rPr lang="ja-JP" altLang="en-US" smtClean="0">
                <a:solidFill>
                  <a:srgbClr val="0000FF"/>
                </a:solidFill>
              </a:rPr>
              <a:t>作業管理</a:t>
            </a:r>
          </a:p>
          <a:p>
            <a:pPr lvl="1" eaLnBrk="1" hangingPunct="1">
              <a:lnSpc>
                <a:spcPct val="90000"/>
              </a:lnSpc>
            </a:pPr>
            <a:r>
              <a:rPr lang="ja-JP" altLang="en-US" smtClean="0"/>
              <a:t>安全な作業手順の確立</a:t>
            </a:r>
          </a:p>
          <a:p>
            <a:pPr lvl="1" eaLnBrk="1" hangingPunct="1">
              <a:lnSpc>
                <a:spcPct val="90000"/>
              </a:lnSpc>
            </a:pPr>
            <a:r>
              <a:rPr lang="ja-JP" altLang="en-US" smtClean="0"/>
              <a:t>保護具の使用</a:t>
            </a:r>
          </a:p>
          <a:p>
            <a:pPr eaLnBrk="1" hangingPunct="1">
              <a:lnSpc>
                <a:spcPct val="90000"/>
              </a:lnSpc>
            </a:pPr>
            <a:r>
              <a:rPr lang="ja-JP" altLang="en-US" smtClean="0">
                <a:solidFill>
                  <a:srgbClr val="0000FF"/>
                </a:solidFill>
              </a:rPr>
              <a:t>健康管理</a:t>
            </a:r>
          </a:p>
          <a:p>
            <a:pPr lvl="1" eaLnBrk="1" hangingPunct="1">
              <a:lnSpc>
                <a:spcPct val="90000"/>
              </a:lnSpc>
            </a:pPr>
            <a:r>
              <a:rPr lang="ja-JP" altLang="en-US" smtClean="0"/>
              <a:t>健康障害の予防方法および応急措置の把握</a:t>
            </a:r>
          </a:p>
          <a:p>
            <a:pPr lvl="1" eaLnBrk="1" hangingPunct="1">
              <a:lnSpc>
                <a:spcPct val="90000"/>
              </a:lnSpc>
            </a:pPr>
            <a:r>
              <a:rPr lang="ja-JP" altLang="en-US" smtClean="0"/>
              <a:t>特殊健康診断の受診（年２回）</a:t>
            </a:r>
          </a:p>
          <a:p>
            <a:pPr eaLnBrk="1" hangingPunct="1">
              <a:lnSpc>
                <a:spcPct val="90000"/>
              </a:lnSpc>
            </a:pPr>
            <a:r>
              <a:rPr lang="ja-JP" altLang="en-US" smtClean="0">
                <a:solidFill>
                  <a:srgbClr val="0000FF"/>
                </a:solidFill>
              </a:rPr>
              <a:t>その他</a:t>
            </a:r>
          </a:p>
          <a:p>
            <a:pPr lvl="1" eaLnBrk="1" hangingPunct="1">
              <a:lnSpc>
                <a:spcPct val="90000"/>
              </a:lnSpc>
            </a:pPr>
            <a:r>
              <a:rPr lang="ja-JP" altLang="en-US" smtClean="0"/>
              <a:t>掲示、表示（使用物質や注意事項など）</a:t>
            </a:r>
          </a:p>
        </p:txBody>
      </p:sp>
      <p:sp>
        <p:nvSpPr>
          <p:cNvPr id="5" name="横巻き 4"/>
          <p:cNvSpPr/>
          <p:nvPr/>
        </p:nvSpPr>
        <p:spPr>
          <a:xfrm>
            <a:off x="7019925" y="44450"/>
            <a:ext cx="1873250" cy="431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18</a:t>
            </a:r>
            <a:r>
              <a:rPr lang="ja-JP" altLang="en-US" sz="1200" b="1" dirty="0">
                <a:latin typeface="+mj-ea"/>
                <a:ea typeface="+mj-ea"/>
              </a:rPr>
              <a:t>頁</a:t>
            </a:r>
          </a:p>
        </p:txBody>
      </p:sp>
      <p:sp>
        <p:nvSpPr>
          <p:cNvPr id="141318" name="フッター プレースホルダ 4"/>
          <p:cNvSpPr txBox="1">
            <a:spLocks/>
          </p:cNvSpPr>
          <p:nvPr/>
        </p:nvSpPr>
        <p:spPr bwMode="auto">
          <a:xfrm>
            <a:off x="3276600" y="6534150"/>
            <a:ext cx="2895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lgn="ctr" eaLnBrk="1" hangingPunct="1">
              <a:spcBef>
                <a:spcPct val="0"/>
              </a:spcBef>
              <a:buClrTx/>
              <a:buFontTx/>
              <a:buNone/>
            </a:pPr>
            <a:r>
              <a:rPr kumimoji="0" lang="ja-JP" altLang="en-US" sz="1200"/>
              <a:t>平成</a:t>
            </a:r>
            <a:r>
              <a:rPr kumimoji="0" lang="en-US" altLang="ja-JP" sz="1200"/>
              <a:t>29</a:t>
            </a:r>
            <a:r>
              <a:rPr kumimoji="0" lang="ja-JP" altLang="en-US" sz="1200"/>
              <a:t>年度安全衛生教育テキスト</a:t>
            </a:r>
            <a:endParaRPr kumimoji="0" lang="en-US" altLang="ja-JP" sz="120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574675" y="0"/>
            <a:ext cx="8001000" cy="1052513"/>
          </a:xfrm>
        </p:spPr>
        <p:txBody>
          <a:bodyPr/>
          <a:lstStyle/>
          <a:p>
            <a:pPr eaLnBrk="1" hangingPunct="1"/>
            <a:r>
              <a:rPr lang="ja-JP" altLang="en-US" sz="3200" smtClean="0"/>
              <a:t>毒物および劇物の取扱い</a:t>
            </a:r>
            <a:br>
              <a:rPr lang="ja-JP" altLang="en-US" sz="3200" smtClean="0"/>
            </a:br>
            <a:r>
              <a:rPr lang="ja-JP" altLang="en-US" sz="3200" smtClean="0">
                <a:solidFill>
                  <a:srgbClr val="0000CC"/>
                </a:solidFill>
              </a:rPr>
              <a:t>毒物及び劇物取締法</a:t>
            </a:r>
            <a:r>
              <a:rPr lang="ja-JP" altLang="en-US" sz="3200" smtClean="0"/>
              <a:t>で求められる管理</a:t>
            </a:r>
          </a:p>
        </p:txBody>
      </p:sp>
      <p:sp>
        <p:nvSpPr>
          <p:cNvPr id="143363" name="Rectangle 3"/>
          <p:cNvSpPr>
            <a:spLocks noGrp="1" noChangeArrowheads="1"/>
          </p:cNvSpPr>
          <p:nvPr>
            <p:ph type="body" idx="1"/>
          </p:nvPr>
        </p:nvSpPr>
        <p:spPr/>
        <p:txBody>
          <a:bodyPr/>
          <a:lstStyle/>
          <a:p>
            <a:pPr eaLnBrk="1" hangingPunct="1"/>
            <a:r>
              <a:rPr lang="ja-JP" altLang="en-US" sz="2400" smtClean="0"/>
              <a:t>固定された堅固な保管庫に他のものと</a:t>
            </a:r>
            <a:r>
              <a:rPr lang="ja-JP" altLang="en-US" sz="2400" smtClean="0">
                <a:solidFill>
                  <a:srgbClr val="C00000"/>
                </a:solidFill>
              </a:rPr>
              <a:t>区分</a:t>
            </a:r>
            <a:r>
              <a:rPr lang="ja-JP" altLang="en-US" sz="2400" smtClean="0"/>
              <a:t>して保管し、必ず</a:t>
            </a:r>
            <a:r>
              <a:rPr lang="ja-JP" altLang="en-US" sz="2400" smtClean="0">
                <a:solidFill>
                  <a:srgbClr val="C00000"/>
                </a:solidFill>
              </a:rPr>
              <a:t>施錠</a:t>
            </a:r>
            <a:r>
              <a:rPr lang="ja-JP" altLang="en-US" sz="2400" smtClean="0"/>
              <a:t>する。</a:t>
            </a:r>
          </a:p>
          <a:p>
            <a:pPr eaLnBrk="1" hangingPunct="1"/>
            <a:r>
              <a:rPr lang="ja-JP" altLang="en-US" sz="2400" smtClean="0"/>
              <a:t>「医薬用外毒物」、「医薬用外劇物」の</a:t>
            </a:r>
            <a:r>
              <a:rPr lang="ja-JP" altLang="en-US" sz="2400" smtClean="0">
                <a:solidFill>
                  <a:srgbClr val="C00000"/>
                </a:solidFill>
              </a:rPr>
              <a:t>表示</a:t>
            </a:r>
            <a:r>
              <a:rPr lang="ja-JP" altLang="en-US" sz="2400" smtClean="0"/>
              <a:t>を行う。</a:t>
            </a:r>
          </a:p>
          <a:p>
            <a:pPr eaLnBrk="1" hangingPunct="1"/>
            <a:r>
              <a:rPr lang="ja-JP" altLang="en-US" sz="2400" smtClean="0"/>
              <a:t>購入、使用、廃棄の都度、 </a:t>
            </a:r>
            <a:r>
              <a:rPr lang="en-US" altLang="ja-JP" sz="2400" smtClean="0">
                <a:solidFill>
                  <a:srgbClr val="C00000"/>
                </a:solidFill>
              </a:rPr>
              <a:t>UTCRIS</a:t>
            </a:r>
            <a:r>
              <a:rPr lang="ja-JP" altLang="en-US" sz="2400" smtClean="0">
                <a:solidFill>
                  <a:srgbClr val="C00000"/>
                </a:solidFill>
              </a:rPr>
              <a:t>（東京大学薬品管理システム）</a:t>
            </a:r>
            <a:r>
              <a:rPr lang="ja-JP" altLang="en-US" sz="2400" smtClean="0"/>
              <a:t>に入力して管理する。</a:t>
            </a:r>
          </a:p>
          <a:p>
            <a:pPr eaLnBrk="1" hangingPunct="1"/>
            <a:r>
              <a:rPr lang="ja-JP" altLang="en-US" sz="2400" smtClean="0"/>
              <a:t>取り扱う場合には、必要に応じ、適切な</a:t>
            </a:r>
            <a:r>
              <a:rPr lang="ja-JP" altLang="en-US" sz="2400" smtClean="0">
                <a:solidFill>
                  <a:srgbClr val="C00000"/>
                </a:solidFill>
              </a:rPr>
              <a:t>保護具</a:t>
            </a:r>
            <a:r>
              <a:rPr lang="ja-JP" altLang="en-US" sz="2400" smtClean="0"/>
              <a:t>を使用する。</a:t>
            </a:r>
          </a:p>
          <a:p>
            <a:pPr eaLnBrk="1" hangingPunct="1"/>
            <a:r>
              <a:rPr lang="ja-JP" altLang="en-US" sz="2400" smtClean="0">
                <a:solidFill>
                  <a:srgbClr val="C00000"/>
                </a:solidFill>
              </a:rPr>
              <a:t>特定毒物</a:t>
            </a:r>
            <a:r>
              <a:rPr lang="ja-JP" altLang="en-US" sz="2400" smtClean="0"/>
              <a:t>の購入、譲渡、使用には</a:t>
            </a:r>
            <a:r>
              <a:rPr lang="ja-JP" altLang="en-US" sz="2400" smtClean="0">
                <a:solidFill>
                  <a:srgbClr val="C00000"/>
                </a:solidFill>
              </a:rPr>
              <a:t>特定毒物研究者の申請・許可</a:t>
            </a:r>
            <a:r>
              <a:rPr lang="ja-JP" altLang="en-US" sz="2400" smtClean="0"/>
              <a:t>が必要。</a:t>
            </a:r>
          </a:p>
          <a:p>
            <a:pPr eaLnBrk="1" hangingPunct="1"/>
            <a:r>
              <a:rPr lang="ja-JP" altLang="en-US" sz="2400" smtClean="0">
                <a:solidFill>
                  <a:srgbClr val="C00000"/>
                </a:solidFill>
              </a:rPr>
              <a:t>緊急時の連絡先</a:t>
            </a:r>
            <a:r>
              <a:rPr lang="ja-JP" altLang="en-US" sz="2400" smtClean="0"/>
              <a:t>を明示しておく。</a:t>
            </a:r>
          </a:p>
        </p:txBody>
      </p:sp>
      <p:sp>
        <p:nvSpPr>
          <p:cNvPr id="5" name="横巻き 4"/>
          <p:cNvSpPr/>
          <p:nvPr/>
        </p:nvSpPr>
        <p:spPr>
          <a:xfrm>
            <a:off x="7019925" y="44450"/>
            <a:ext cx="1873250" cy="431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19</a:t>
            </a:r>
            <a:r>
              <a:rPr lang="ja-JP" altLang="en-US" sz="1200" b="1" dirty="0">
                <a:latin typeface="+mj-ea"/>
                <a:ea typeface="+mj-ea"/>
              </a:rPr>
              <a:t>頁</a:t>
            </a:r>
          </a:p>
        </p:txBody>
      </p:sp>
      <p:sp>
        <p:nvSpPr>
          <p:cNvPr id="143365"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29</a:t>
            </a:r>
            <a:r>
              <a:rPr kumimoji="0" lang="ja-JP" altLang="en-US" sz="1200" smtClean="0"/>
              <a:t>年度安全衛生教育テキスト</a:t>
            </a:r>
            <a:endParaRPr kumimoji="0" lang="en-US" altLang="ja-JP" sz="120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p:txBody>
          <a:bodyPr/>
          <a:lstStyle/>
          <a:p>
            <a:pPr eaLnBrk="1" hangingPunct="1"/>
            <a:r>
              <a:rPr lang="ja-JP" altLang="en-US" smtClean="0"/>
              <a:t>国立大学法人化</a:t>
            </a:r>
          </a:p>
        </p:txBody>
      </p:sp>
      <p:sp>
        <p:nvSpPr>
          <p:cNvPr id="18435" name="Text Box 5"/>
          <p:cNvSpPr txBox="1">
            <a:spLocks noChangeArrowheads="1"/>
          </p:cNvSpPr>
          <p:nvPr/>
        </p:nvSpPr>
        <p:spPr bwMode="auto">
          <a:xfrm>
            <a:off x="609600" y="2133600"/>
            <a:ext cx="8066088"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r>
              <a:rPr lang="ja-JP" altLang="en-US" sz="3200">
                <a:latin typeface="ＭＳ Ｐゴシック" panose="020B0600070205080204" pitchFamily="50" charset="-128"/>
              </a:rPr>
              <a:t>　平成</a:t>
            </a:r>
            <a:r>
              <a:rPr lang="en-US" altLang="ja-JP" sz="3200">
                <a:latin typeface="ＭＳ Ｐゴシック" panose="020B0600070205080204" pitchFamily="50" charset="-128"/>
              </a:rPr>
              <a:t>16</a:t>
            </a:r>
            <a:r>
              <a:rPr lang="ja-JP" altLang="en-US" sz="3200">
                <a:latin typeface="ＭＳ Ｐゴシック" panose="020B0600070205080204" pitchFamily="50" charset="-128"/>
              </a:rPr>
              <a:t>年</a:t>
            </a:r>
            <a:r>
              <a:rPr lang="en-US" altLang="ja-JP" sz="3200">
                <a:latin typeface="ＭＳ Ｐゴシック" panose="020B0600070205080204" pitchFamily="50" charset="-128"/>
              </a:rPr>
              <a:t>4</a:t>
            </a:r>
            <a:r>
              <a:rPr lang="ja-JP" altLang="en-US" sz="3200">
                <a:latin typeface="ＭＳ Ｐゴシック" panose="020B0600070205080204" pitchFamily="50" charset="-128"/>
              </a:rPr>
              <a:t>月</a:t>
            </a:r>
            <a:r>
              <a:rPr lang="en-US" altLang="ja-JP" sz="3200">
                <a:latin typeface="ＭＳ Ｐゴシック" panose="020B0600070205080204" pitchFamily="50" charset="-128"/>
              </a:rPr>
              <a:t>1</a:t>
            </a:r>
            <a:r>
              <a:rPr lang="ja-JP" altLang="en-US" sz="3200">
                <a:latin typeface="ＭＳ Ｐゴシック" panose="020B0600070205080204" pitchFamily="50" charset="-128"/>
              </a:rPr>
              <a:t>日より国立大学が法人化</a:t>
            </a:r>
          </a:p>
          <a:p>
            <a:pPr eaLnBrk="1" hangingPunct="1">
              <a:spcBef>
                <a:spcPct val="0"/>
              </a:spcBef>
              <a:buClrTx/>
              <a:buFontTx/>
              <a:buNone/>
            </a:pPr>
            <a:endParaRPr lang="ja-JP" altLang="en-US" sz="3200">
              <a:latin typeface="ＭＳ Ｐゴシック" panose="020B0600070205080204" pitchFamily="50" charset="-128"/>
            </a:endParaRPr>
          </a:p>
          <a:p>
            <a:pPr eaLnBrk="1" hangingPunct="1">
              <a:spcBef>
                <a:spcPct val="0"/>
              </a:spcBef>
              <a:buClrTx/>
              <a:buFontTx/>
              <a:buNone/>
            </a:pPr>
            <a:r>
              <a:rPr lang="ja-JP" altLang="en-US" sz="3200">
                <a:latin typeface="ＭＳ Ｐゴシック" panose="020B0600070205080204" pitchFamily="50" charset="-128"/>
              </a:rPr>
              <a:t>　　　　　　　　</a:t>
            </a:r>
          </a:p>
          <a:p>
            <a:pPr eaLnBrk="1" hangingPunct="1">
              <a:spcBef>
                <a:spcPct val="0"/>
              </a:spcBef>
              <a:buClrTx/>
              <a:buFontTx/>
              <a:buNone/>
            </a:pPr>
            <a:endParaRPr lang="ja-JP" altLang="en-US" sz="3200">
              <a:latin typeface="ＭＳ Ｐゴシック" panose="020B0600070205080204" pitchFamily="50" charset="-128"/>
            </a:endParaRPr>
          </a:p>
          <a:p>
            <a:pPr eaLnBrk="1" hangingPunct="1">
              <a:spcBef>
                <a:spcPct val="0"/>
              </a:spcBef>
              <a:buClrTx/>
              <a:buFontTx/>
              <a:buNone/>
            </a:pPr>
            <a:r>
              <a:rPr lang="ja-JP" altLang="en-US" sz="3200">
                <a:latin typeface="ＭＳ Ｐゴシック" panose="020B0600070205080204" pitchFamily="50" charset="-128"/>
              </a:rPr>
              <a:t>大学における教育研究業務に対しても</a:t>
            </a:r>
          </a:p>
          <a:p>
            <a:pPr eaLnBrk="1" hangingPunct="1">
              <a:spcBef>
                <a:spcPct val="0"/>
              </a:spcBef>
              <a:buClrTx/>
              <a:buFontTx/>
              <a:buNone/>
            </a:pPr>
            <a:r>
              <a:rPr lang="ja-JP" altLang="en-US" sz="3200">
                <a:latin typeface="ＭＳ Ｐゴシック" panose="020B0600070205080204" pitchFamily="50" charset="-128"/>
              </a:rPr>
              <a:t>労働基準法とともに労働安全衛生法が適用</a:t>
            </a:r>
          </a:p>
          <a:p>
            <a:pPr eaLnBrk="1" hangingPunct="1">
              <a:spcBef>
                <a:spcPct val="0"/>
              </a:spcBef>
              <a:buClrTx/>
              <a:buFontTx/>
              <a:buNone/>
            </a:pPr>
            <a:r>
              <a:rPr lang="ja-JP" altLang="en-US" sz="3200">
                <a:latin typeface="ＭＳ Ｐゴシック" panose="020B0600070205080204" pitchFamily="50" charset="-128"/>
              </a:rPr>
              <a:t>　　　　</a:t>
            </a:r>
          </a:p>
        </p:txBody>
      </p:sp>
      <p:sp>
        <p:nvSpPr>
          <p:cNvPr id="18436" name="AutoShape 6"/>
          <p:cNvSpPr>
            <a:spLocks noChangeArrowheads="1"/>
          </p:cNvSpPr>
          <p:nvPr/>
        </p:nvSpPr>
        <p:spPr bwMode="auto">
          <a:xfrm>
            <a:off x="3779838" y="2924175"/>
            <a:ext cx="936625" cy="1009650"/>
          </a:xfrm>
          <a:prstGeom prst="downArrow">
            <a:avLst>
              <a:gd name="adj1" fmla="val 50000"/>
              <a:gd name="adj2" fmla="val 26949"/>
            </a:avLst>
          </a:prstGeom>
          <a:solidFill>
            <a:srgbClr val="00FF00"/>
          </a:solidFill>
          <a:ln w="9525">
            <a:solidFill>
              <a:schemeClr val="tx1"/>
            </a:solidFill>
            <a:miter lim="800000"/>
            <a:headEnd/>
            <a:tailEnd/>
          </a:ln>
        </p:spPr>
        <p:txBody>
          <a:bodyPr vert="eaVert"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endParaRPr lang="ja-JP" altLang="en-US" sz="1800"/>
          </a:p>
        </p:txBody>
      </p:sp>
      <p:sp>
        <p:nvSpPr>
          <p:cNvPr id="18437"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29</a:t>
            </a:r>
            <a:r>
              <a:rPr kumimoji="0" lang="ja-JP" altLang="en-US" sz="1200" smtClean="0"/>
              <a:t>年度安全衛生教育テキスト</a:t>
            </a:r>
            <a:endParaRPr kumimoji="0" lang="en-US" altLang="ja-JP" sz="1200" smtClean="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574675" y="0"/>
            <a:ext cx="8001000" cy="1052513"/>
          </a:xfrm>
        </p:spPr>
        <p:txBody>
          <a:bodyPr/>
          <a:lstStyle/>
          <a:p>
            <a:pPr eaLnBrk="1" hangingPunct="1"/>
            <a:r>
              <a:rPr lang="ja-JP" altLang="en-US" sz="3200" smtClean="0"/>
              <a:t>発火、引火、爆発性物質の取扱い</a:t>
            </a:r>
            <a:br>
              <a:rPr lang="ja-JP" altLang="en-US" sz="3200" smtClean="0"/>
            </a:br>
            <a:r>
              <a:rPr lang="ja-JP" altLang="en-US" sz="3200" smtClean="0">
                <a:solidFill>
                  <a:srgbClr val="0000CC"/>
                </a:solidFill>
              </a:rPr>
              <a:t>消防法（危険物）</a:t>
            </a:r>
            <a:r>
              <a:rPr lang="ja-JP" altLang="en-US" sz="3200" smtClean="0"/>
              <a:t>で求められる管理</a:t>
            </a:r>
          </a:p>
        </p:txBody>
      </p:sp>
      <p:sp>
        <p:nvSpPr>
          <p:cNvPr id="145411" name="Rectangle 3"/>
          <p:cNvSpPr>
            <a:spLocks noGrp="1" noChangeArrowheads="1"/>
          </p:cNvSpPr>
          <p:nvPr>
            <p:ph type="body" idx="1"/>
          </p:nvPr>
        </p:nvSpPr>
        <p:spPr>
          <a:xfrm>
            <a:off x="566738" y="1412875"/>
            <a:ext cx="8001000" cy="4824413"/>
          </a:xfrm>
        </p:spPr>
        <p:txBody>
          <a:bodyPr/>
          <a:lstStyle/>
          <a:p>
            <a:pPr eaLnBrk="1" hangingPunct="1"/>
            <a:r>
              <a:rPr lang="ja-JP" altLang="en-US" sz="2800" smtClean="0"/>
              <a:t>薬品が</a:t>
            </a:r>
            <a:r>
              <a:rPr lang="ja-JP" altLang="en-US" sz="2800" smtClean="0">
                <a:solidFill>
                  <a:srgbClr val="C00000"/>
                </a:solidFill>
              </a:rPr>
              <a:t>落下や転倒しない</a:t>
            </a:r>
            <a:r>
              <a:rPr lang="ja-JP" altLang="en-US" sz="2800" smtClean="0"/>
              <a:t>適切な薬品棚に保管する。</a:t>
            </a:r>
            <a:r>
              <a:rPr lang="ja-JP" altLang="en-US" sz="2800" smtClean="0">
                <a:solidFill>
                  <a:srgbClr val="C00000"/>
                </a:solidFill>
              </a:rPr>
              <a:t>混触危険のあるものは分離</a:t>
            </a:r>
            <a:r>
              <a:rPr lang="ja-JP" altLang="en-US" sz="2800" smtClean="0"/>
              <a:t>して保管する（酸化性物質（１類、６類 等）と可燃性物質（２類、４類 等）の組合わせなど）。</a:t>
            </a:r>
          </a:p>
          <a:p>
            <a:pPr eaLnBrk="1" hangingPunct="1"/>
            <a:r>
              <a:rPr lang="ja-JP" altLang="en-US" sz="2800" smtClean="0"/>
              <a:t>合計して</a:t>
            </a:r>
            <a:r>
              <a:rPr lang="ja-JP" altLang="en-US" sz="2800" smtClean="0">
                <a:solidFill>
                  <a:srgbClr val="C00000"/>
                </a:solidFill>
              </a:rPr>
              <a:t>指定数量</a:t>
            </a:r>
            <a:r>
              <a:rPr lang="ja-JP" altLang="en-US" sz="2800" smtClean="0"/>
              <a:t>の５分の１以上の量の危険物を貯蔵するときは、届出が必要となる。</a:t>
            </a:r>
          </a:p>
          <a:p>
            <a:pPr eaLnBrk="1" hangingPunct="1"/>
            <a:r>
              <a:rPr lang="ja-JP" altLang="en-US" sz="2800" smtClean="0"/>
              <a:t>保管・取扱い場所では、</a:t>
            </a:r>
            <a:r>
              <a:rPr lang="ja-JP" altLang="en-US" sz="2800" smtClean="0">
                <a:solidFill>
                  <a:srgbClr val="C00000"/>
                </a:solidFill>
              </a:rPr>
              <a:t>火気等発火源の管理</a:t>
            </a:r>
            <a:r>
              <a:rPr lang="ja-JP" altLang="en-US" sz="2800" smtClean="0"/>
              <a:t>を厳重にし、</a:t>
            </a:r>
            <a:r>
              <a:rPr lang="ja-JP" altLang="en-US" sz="2800" smtClean="0">
                <a:solidFill>
                  <a:srgbClr val="C00000"/>
                </a:solidFill>
              </a:rPr>
              <a:t>消火用設備</a:t>
            </a:r>
            <a:r>
              <a:rPr lang="ja-JP" altLang="en-US" sz="2800" smtClean="0"/>
              <a:t>を配備する。</a:t>
            </a:r>
          </a:p>
          <a:p>
            <a:pPr eaLnBrk="1" hangingPunct="1"/>
            <a:r>
              <a:rPr lang="ja-JP" altLang="en-US" sz="2800" smtClean="0"/>
              <a:t>必要に応じて</a:t>
            </a:r>
            <a:r>
              <a:rPr lang="ja-JP" altLang="en-US" sz="2800" smtClean="0">
                <a:solidFill>
                  <a:srgbClr val="C00000"/>
                </a:solidFill>
              </a:rPr>
              <a:t>保護眼鏡、保護具、防護板</a:t>
            </a:r>
            <a:r>
              <a:rPr lang="ja-JP" altLang="en-US" sz="2800" smtClean="0"/>
              <a:t>等を使用して安全を確保する。</a:t>
            </a:r>
            <a:endParaRPr lang="ja-JP" altLang="en-US" smtClean="0"/>
          </a:p>
        </p:txBody>
      </p:sp>
      <p:sp>
        <p:nvSpPr>
          <p:cNvPr id="5" name="横巻き 4"/>
          <p:cNvSpPr/>
          <p:nvPr/>
        </p:nvSpPr>
        <p:spPr>
          <a:xfrm>
            <a:off x="6804025" y="44450"/>
            <a:ext cx="2124075" cy="431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19</a:t>
            </a:r>
            <a:r>
              <a:rPr lang="ja-JP" altLang="en-US" sz="1200" b="1" dirty="0">
                <a:latin typeface="+mj-ea"/>
                <a:ea typeface="+mj-ea"/>
              </a:rPr>
              <a:t>，</a:t>
            </a:r>
            <a:r>
              <a:rPr lang="en-US" altLang="ja-JP" sz="1200" b="1" dirty="0">
                <a:latin typeface="+mj-ea"/>
                <a:ea typeface="+mj-ea"/>
              </a:rPr>
              <a:t>20</a:t>
            </a:r>
            <a:r>
              <a:rPr lang="ja-JP" altLang="en-US" sz="1200" b="1" dirty="0">
                <a:latin typeface="+mj-ea"/>
                <a:ea typeface="+mj-ea"/>
              </a:rPr>
              <a:t>頁</a:t>
            </a:r>
          </a:p>
        </p:txBody>
      </p:sp>
      <p:sp>
        <p:nvSpPr>
          <p:cNvPr id="145413"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29</a:t>
            </a:r>
            <a:r>
              <a:rPr kumimoji="0" lang="ja-JP" altLang="en-US" sz="1200" smtClean="0"/>
              <a:t>年度安全衛生教育テキスト</a:t>
            </a:r>
            <a:endParaRPr kumimoji="0" lang="en-US" altLang="ja-JP" sz="1200" smtClean="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457200" y="228600"/>
            <a:ext cx="8721725" cy="685800"/>
          </a:xfrm>
        </p:spPr>
        <p:txBody>
          <a:bodyPr/>
          <a:lstStyle/>
          <a:p>
            <a:pPr eaLnBrk="1" hangingPunct="1"/>
            <a:r>
              <a:rPr lang="ja-JP" altLang="en-US" sz="3200" smtClean="0"/>
              <a:t>実験研究の注意事項－危険作業と安全 その１</a:t>
            </a:r>
          </a:p>
        </p:txBody>
      </p:sp>
      <p:sp>
        <p:nvSpPr>
          <p:cNvPr id="147459" name="Rectangle 3"/>
          <p:cNvSpPr>
            <a:spLocks noGrp="1" noChangeArrowheads="1"/>
          </p:cNvSpPr>
          <p:nvPr>
            <p:ph type="body" idx="1"/>
          </p:nvPr>
        </p:nvSpPr>
        <p:spPr>
          <a:xfrm>
            <a:off x="566738" y="1268413"/>
            <a:ext cx="8001000" cy="4824412"/>
          </a:xfrm>
        </p:spPr>
        <p:txBody>
          <a:bodyPr/>
          <a:lstStyle/>
          <a:p>
            <a:pPr marL="495300" indent="-495300" eaLnBrk="1" hangingPunct="1">
              <a:lnSpc>
                <a:spcPct val="90000"/>
              </a:lnSpc>
              <a:buFont typeface="Wingdings" panose="05000000000000000000" pitchFamily="2" charset="2"/>
              <a:buNone/>
            </a:pPr>
            <a:r>
              <a:rPr lang="en-US" altLang="ja-JP" sz="2500" smtClean="0">
                <a:solidFill>
                  <a:srgbClr val="C00000"/>
                </a:solidFill>
              </a:rPr>
              <a:t>1.	</a:t>
            </a:r>
            <a:r>
              <a:rPr lang="ja-JP" altLang="en-US" sz="2500" smtClean="0">
                <a:solidFill>
                  <a:srgbClr val="C00000"/>
                </a:solidFill>
              </a:rPr>
              <a:t>高温、高圧、高電圧、高速度、高重量</a:t>
            </a:r>
            <a:r>
              <a:rPr lang="ja-JP" altLang="en-US" sz="2500" smtClean="0"/>
              <a:t>の装置を扱うときは十分な防護処置をし、慎重な取扱いをしなければならない。</a:t>
            </a:r>
          </a:p>
          <a:p>
            <a:pPr marL="495300" indent="-495300" eaLnBrk="1" hangingPunct="1">
              <a:lnSpc>
                <a:spcPct val="90000"/>
              </a:lnSpc>
              <a:buFont typeface="Wingdings" panose="05000000000000000000" pitchFamily="2" charset="2"/>
              <a:buNone/>
            </a:pPr>
            <a:r>
              <a:rPr lang="en-US" altLang="ja-JP" sz="2500" smtClean="0">
                <a:solidFill>
                  <a:schemeClr val="accent2"/>
                </a:solidFill>
              </a:rPr>
              <a:t>2.</a:t>
            </a:r>
            <a:r>
              <a:rPr lang="en-US" altLang="ja-JP" sz="2500" smtClean="0"/>
              <a:t>	</a:t>
            </a:r>
            <a:r>
              <a:rPr lang="ja-JP" altLang="en-US" sz="2500" smtClean="0"/>
              <a:t>使用経験のない装置を取扱うときには念を入れて準備し、できれば各部分毎に</a:t>
            </a:r>
            <a:r>
              <a:rPr lang="ja-JP" altLang="en-US" sz="2500" smtClean="0">
                <a:solidFill>
                  <a:srgbClr val="C00000"/>
                </a:solidFill>
              </a:rPr>
              <a:t>チェック</a:t>
            </a:r>
            <a:r>
              <a:rPr lang="ja-JP" altLang="en-US" sz="2500" smtClean="0"/>
              <a:t>する。また、使用する前に経験のある人の指導を受けなければならない。</a:t>
            </a:r>
          </a:p>
          <a:p>
            <a:pPr marL="495300" indent="-495300" eaLnBrk="1" hangingPunct="1">
              <a:lnSpc>
                <a:spcPct val="90000"/>
              </a:lnSpc>
              <a:buFont typeface="Wingdings" panose="05000000000000000000" pitchFamily="2" charset="2"/>
              <a:buNone/>
            </a:pPr>
            <a:r>
              <a:rPr lang="en-US" altLang="ja-JP" sz="2500" smtClean="0">
                <a:solidFill>
                  <a:schemeClr val="accent2"/>
                </a:solidFill>
              </a:rPr>
              <a:t>3.</a:t>
            </a:r>
            <a:r>
              <a:rPr lang="en-US" altLang="ja-JP" sz="2500" smtClean="0"/>
              <a:t>	</a:t>
            </a:r>
            <a:r>
              <a:rPr lang="ja-JP" altLang="en-US" sz="2500" smtClean="0"/>
              <a:t>取扱いに熟練を要する装置は基本操作を習得した後に取扱うべきで、安易な使用は大きい災害を引き起こすもとである。</a:t>
            </a:r>
          </a:p>
          <a:p>
            <a:pPr marL="495300" indent="-495300" eaLnBrk="1" hangingPunct="1">
              <a:lnSpc>
                <a:spcPct val="90000"/>
              </a:lnSpc>
              <a:buFont typeface="Wingdings" panose="05000000000000000000" pitchFamily="2" charset="2"/>
              <a:buNone/>
            </a:pPr>
            <a:r>
              <a:rPr lang="en-US" altLang="ja-JP" sz="2500" smtClean="0">
                <a:solidFill>
                  <a:schemeClr val="accent2"/>
                </a:solidFill>
              </a:rPr>
              <a:t>4.</a:t>
            </a:r>
            <a:r>
              <a:rPr lang="en-US" altLang="ja-JP" sz="2500" smtClean="0"/>
              <a:t>	</a:t>
            </a:r>
            <a:r>
              <a:rPr lang="ja-JP" altLang="en-US" sz="2500" smtClean="0"/>
              <a:t>使用した装置の</a:t>
            </a:r>
            <a:r>
              <a:rPr lang="ja-JP" altLang="en-US" sz="2500" smtClean="0">
                <a:solidFill>
                  <a:srgbClr val="C00000"/>
                </a:solidFill>
              </a:rPr>
              <a:t>後始末</a:t>
            </a:r>
            <a:r>
              <a:rPr lang="ja-JP" altLang="en-US" sz="2500" smtClean="0"/>
              <a:t>をするとともに、不備な箇所に気づいたら修理をする。また、その旨を次の使用者に必ず伝えなければならない。</a:t>
            </a:r>
            <a:r>
              <a:rPr lang="ja-JP" altLang="en-US" sz="2600" smtClean="0"/>
              <a:t> </a:t>
            </a:r>
          </a:p>
        </p:txBody>
      </p:sp>
      <p:sp>
        <p:nvSpPr>
          <p:cNvPr id="5" name="横巻き 4"/>
          <p:cNvSpPr/>
          <p:nvPr/>
        </p:nvSpPr>
        <p:spPr>
          <a:xfrm>
            <a:off x="7019925" y="44450"/>
            <a:ext cx="1873250" cy="431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20</a:t>
            </a:r>
            <a:r>
              <a:rPr lang="ja-JP" altLang="en-US" sz="1200" b="1" dirty="0">
                <a:latin typeface="+mj-ea"/>
                <a:ea typeface="+mj-ea"/>
              </a:rPr>
              <a:t>頁</a:t>
            </a:r>
          </a:p>
        </p:txBody>
      </p:sp>
      <p:sp>
        <p:nvSpPr>
          <p:cNvPr id="147461"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29</a:t>
            </a:r>
            <a:r>
              <a:rPr kumimoji="0" lang="ja-JP" altLang="en-US" sz="1200" smtClean="0"/>
              <a:t>年度安全衛生教育テキスト</a:t>
            </a:r>
            <a:endParaRPr kumimoji="0" lang="en-US" altLang="ja-JP" sz="1200" smtClean="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422275" y="76200"/>
            <a:ext cx="8797925" cy="914400"/>
          </a:xfrm>
        </p:spPr>
        <p:txBody>
          <a:bodyPr/>
          <a:lstStyle/>
          <a:p>
            <a:pPr eaLnBrk="1" hangingPunct="1"/>
            <a:r>
              <a:rPr lang="ja-JP" altLang="en-US" sz="3200" smtClean="0"/>
              <a:t>実験研究の注意事項－危険作業と安全 その２</a:t>
            </a:r>
          </a:p>
        </p:txBody>
      </p:sp>
      <p:sp>
        <p:nvSpPr>
          <p:cNvPr id="149507" name="Rectangle 3"/>
          <p:cNvSpPr>
            <a:spLocks noGrp="1" noChangeArrowheads="1"/>
          </p:cNvSpPr>
          <p:nvPr>
            <p:ph type="body" idx="1"/>
          </p:nvPr>
        </p:nvSpPr>
        <p:spPr/>
        <p:txBody>
          <a:bodyPr/>
          <a:lstStyle/>
          <a:p>
            <a:pPr marL="495300" indent="-495300" eaLnBrk="1" hangingPunct="1">
              <a:lnSpc>
                <a:spcPct val="90000"/>
              </a:lnSpc>
              <a:buFont typeface="Wingdings" panose="05000000000000000000" pitchFamily="2" charset="2"/>
              <a:buNone/>
            </a:pPr>
            <a:r>
              <a:rPr lang="en-US" altLang="ja-JP" sz="2600" smtClean="0">
                <a:solidFill>
                  <a:schemeClr val="accent2"/>
                </a:solidFill>
              </a:rPr>
              <a:t>5.</a:t>
            </a:r>
            <a:r>
              <a:rPr lang="en-US" altLang="ja-JP" sz="2600" smtClean="0"/>
              <a:t>	</a:t>
            </a:r>
            <a:r>
              <a:rPr lang="ja-JP" altLang="en-US" sz="2600" smtClean="0"/>
              <a:t>騒音・振動・悪臭などの発生を少なくするよう作業環境の整備に努める。たとえば低振動機器のような騒音・振動の少ない機器を選ぶなどの作業手順の改善を行う。</a:t>
            </a:r>
          </a:p>
          <a:p>
            <a:pPr marL="495300" indent="-495300" eaLnBrk="1" hangingPunct="1">
              <a:lnSpc>
                <a:spcPct val="90000"/>
              </a:lnSpc>
              <a:buFont typeface="Wingdings" panose="05000000000000000000" pitchFamily="2" charset="2"/>
              <a:buNone/>
            </a:pPr>
            <a:r>
              <a:rPr lang="en-US" altLang="ja-JP" sz="2600" smtClean="0">
                <a:solidFill>
                  <a:srgbClr val="C00000"/>
                </a:solidFill>
              </a:rPr>
              <a:t>6.	</a:t>
            </a:r>
            <a:r>
              <a:rPr lang="ja-JP" altLang="en-US" sz="2600" smtClean="0">
                <a:solidFill>
                  <a:srgbClr val="C00000"/>
                </a:solidFill>
              </a:rPr>
              <a:t>保護具</a:t>
            </a:r>
            <a:r>
              <a:rPr lang="ja-JP" altLang="en-US" sz="2600" smtClean="0"/>
              <a:t>はいつでも最適な状態で使用できるよう常に整備し、作業者にその保管場所を知らせる。</a:t>
            </a:r>
          </a:p>
          <a:p>
            <a:pPr marL="495300" indent="-495300" eaLnBrk="1" hangingPunct="1">
              <a:lnSpc>
                <a:spcPct val="90000"/>
              </a:lnSpc>
              <a:buFont typeface="Wingdings" panose="05000000000000000000" pitchFamily="2" charset="2"/>
              <a:buNone/>
            </a:pPr>
            <a:r>
              <a:rPr lang="en-US" altLang="ja-JP" sz="2600" smtClean="0">
                <a:solidFill>
                  <a:srgbClr val="C00000"/>
                </a:solidFill>
              </a:rPr>
              <a:t>7.	</a:t>
            </a:r>
            <a:r>
              <a:rPr lang="ja-JP" altLang="en-US" sz="2600" smtClean="0">
                <a:solidFill>
                  <a:srgbClr val="C00000"/>
                </a:solidFill>
              </a:rPr>
              <a:t>保護具</a:t>
            </a:r>
            <a:r>
              <a:rPr lang="ja-JP" altLang="en-US" sz="2600" smtClean="0"/>
              <a:t>の使用について作業者が熟知し、必要に応じて適切に使用できるように予め教育・訓練をしておく。</a:t>
            </a:r>
          </a:p>
          <a:p>
            <a:pPr marL="495300" indent="-495300" eaLnBrk="1" hangingPunct="1">
              <a:lnSpc>
                <a:spcPct val="90000"/>
              </a:lnSpc>
              <a:buFont typeface="Wingdings" panose="05000000000000000000" pitchFamily="2" charset="2"/>
              <a:buNone/>
            </a:pPr>
            <a:r>
              <a:rPr lang="en-US" altLang="ja-JP" sz="2600" smtClean="0">
                <a:solidFill>
                  <a:srgbClr val="C00000"/>
                </a:solidFill>
              </a:rPr>
              <a:t>8.	</a:t>
            </a:r>
            <a:r>
              <a:rPr lang="ja-JP" altLang="en-US" sz="2600" smtClean="0">
                <a:solidFill>
                  <a:srgbClr val="C00000"/>
                </a:solidFill>
              </a:rPr>
              <a:t>保護具</a:t>
            </a:r>
            <a:r>
              <a:rPr lang="ja-JP" altLang="en-US" sz="2600" smtClean="0"/>
              <a:t>を使用した後の消毒や清潔な保管にも十分に注意しなければならない。 </a:t>
            </a:r>
          </a:p>
        </p:txBody>
      </p:sp>
      <p:sp>
        <p:nvSpPr>
          <p:cNvPr id="5" name="横巻き 4"/>
          <p:cNvSpPr/>
          <p:nvPr/>
        </p:nvSpPr>
        <p:spPr>
          <a:xfrm>
            <a:off x="7019925" y="44450"/>
            <a:ext cx="1873250" cy="431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20</a:t>
            </a:r>
            <a:r>
              <a:rPr lang="ja-JP" altLang="en-US" sz="1200" b="1" dirty="0">
                <a:latin typeface="+mj-ea"/>
                <a:ea typeface="+mj-ea"/>
              </a:rPr>
              <a:t>頁</a:t>
            </a:r>
          </a:p>
        </p:txBody>
      </p:sp>
      <p:sp>
        <p:nvSpPr>
          <p:cNvPr id="149509"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29</a:t>
            </a:r>
            <a:r>
              <a:rPr kumimoji="0" lang="ja-JP" altLang="en-US" sz="1200" smtClean="0"/>
              <a:t>年度安全衛生教育テキスト</a:t>
            </a:r>
            <a:endParaRPr kumimoji="0" lang="en-US" altLang="ja-JP" sz="1200" smtClean="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457200" y="152400"/>
            <a:ext cx="9026525" cy="914400"/>
          </a:xfrm>
        </p:spPr>
        <p:txBody>
          <a:bodyPr/>
          <a:lstStyle/>
          <a:p>
            <a:pPr eaLnBrk="1" hangingPunct="1"/>
            <a:r>
              <a:rPr lang="ja-JP" altLang="en-US" sz="3600" smtClean="0"/>
              <a:t>実験研究の注意事項－環境安全　その１</a:t>
            </a:r>
          </a:p>
        </p:txBody>
      </p:sp>
      <p:sp>
        <p:nvSpPr>
          <p:cNvPr id="151555" name="Rectangle 3"/>
          <p:cNvSpPr>
            <a:spLocks noGrp="1" noChangeArrowheads="1"/>
          </p:cNvSpPr>
          <p:nvPr>
            <p:ph type="body" idx="1"/>
          </p:nvPr>
        </p:nvSpPr>
        <p:spPr>
          <a:xfrm>
            <a:off x="566738" y="1341438"/>
            <a:ext cx="8253412" cy="4824412"/>
          </a:xfrm>
        </p:spPr>
        <p:txBody>
          <a:bodyPr/>
          <a:lstStyle/>
          <a:p>
            <a:pPr marL="495300" indent="-495300" eaLnBrk="1" hangingPunct="1">
              <a:lnSpc>
                <a:spcPct val="90000"/>
              </a:lnSpc>
              <a:buFont typeface="Wingdings" panose="05000000000000000000" pitchFamily="2" charset="2"/>
              <a:buNone/>
            </a:pPr>
            <a:r>
              <a:rPr lang="en-US" altLang="ja-JP" sz="2500" smtClean="0">
                <a:solidFill>
                  <a:schemeClr val="accent2"/>
                </a:solidFill>
              </a:rPr>
              <a:t>1.</a:t>
            </a:r>
            <a:r>
              <a:rPr lang="en-US" altLang="ja-JP" sz="2500" smtClean="0"/>
              <a:t>	</a:t>
            </a:r>
            <a:r>
              <a:rPr lang="ja-JP" altLang="en-US" sz="2500" smtClean="0"/>
              <a:t>環境安全研究センターが中心となり、大学から排出される廃棄物をできるだけ少なくかつ安全にする努力が進められている。</a:t>
            </a:r>
            <a:r>
              <a:rPr lang="ja-JP" altLang="en-US" sz="2500" smtClean="0">
                <a:solidFill>
                  <a:srgbClr val="C00000"/>
                </a:solidFill>
              </a:rPr>
              <a:t>環境安全研究センターの規則を重視し、適切な廃棄物処理</a:t>
            </a:r>
            <a:r>
              <a:rPr lang="ja-JP" altLang="en-US" sz="2500" smtClean="0"/>
              <a:t>がおこなわれるよう協力しなければならない。</a:t>
            </a:r>
          </a:p>
          <a:p>
            <a:pPr marL="495300" indent="-495300" eaLnBrk="1" hangingPunct="1">
              <a:lnSpc>
                <a:spcPct val="90000"/>
              </a:lnSpc>
              <a:buFont typeface="Wingdings" panose="05000000000000000000" pitchFamily="2" charset="2"/>
              <a:buNone/>
            </a:pPr>
            <a:r>
              <a:rPr lang="en-US" altLang="ja-JP" sz="2500" smtClean="0">
                <a:solidFill>
                  <a:schemeClr val="accent2"/>
                </a:solidFill>
              </a:rPr>
              <a:t>2.</a:t>
            </a:r>
            <a:r>
              <a:rPr lang="en-US" altLang="ja-JP" sz="2500" smtClean="0"/>
              <a:t>	</a:t>
            </a:r>
            <a:r>
              <a:rPr lang="ja-JP" altLang="en-US" sz="2500" smtClean="0"/>
              <a:t>化学物質については法律で規制されていない物質であっても有害と考えられる物質は処理をする。</a:t>
            </a:r>
          </a:p>
          <a:p>
            <a:pPr marL="495300" indent="-495300" eaLnBrk="1" hangingPunct="1">
              <a:lnSpc>
                <a:spcPct val="90000"/>
              </a:lnSpc>
              <a:buFont typeface="Wingdings" panose="05000000000000000000" pitchFamily="2" charset="2"/>
              <a:buNone/>
            </a:pPr>
            <a:r>
              <a:rPr lang="en-US" altLang="ja-JP" sz="2500" smtClean="0">
                <a:solidFill>
                  <a:schemeClr val="accent2"/>
                </a:solidFill>
              </a:rPr>
              <a:t>3.</a:t>
            </a:r>
            <a:r>
              <a:rPr lang="en-US" altLang="ja-JP" sz="2500" smtClean="0"/>
              <a:t>	</a:t>
            </a:r>
            <a:r>
              <a:rPr lang="ja-JP" altLang="en-US" sz="2500" smtClean="0"/>
              <a:t>生物関係の実験や医療活動に伴う廃棄物など、新しいタイプの廃棄物はその</a:t>
            </a:r>
            <a:r>
              <a:rPr lang="ja-JP" altLang="en-US" sz="2500" smtClean="0">
                <a:solidFill>
                  <a:srgbClr val="C00000"/>
                </a:solidFill>
              </a:rPr>
              <a:t>発生源で適切な処理</a:t>
            </a:r>
            <a:r>
              <a:rPr lang="ja-JP" altLang="en-US" sz="2500" smtClean="0"/>
              <a:t>をする。</a:t>
            </a:r>
          </a:p>
          <a:p>
            <a:pPr marL="495300" indent="-495300" eaLnBrk="1" hangingPunct="1">
              <a:lnSpc>
                <a:spcPct val="90000"/>
              </a:lnSpc>
              <a:buFont typeface="Wingdings" panose="05000000000000000000" pitchFamily="2" charset="2"/>
              <a:buNone/>
            </a:pPr>
            <a:r>
              <a:rPr lang="en-US" altLang="ja-JP" sz="2500" smtClean="0">
                <a:solidFill>
                  <a:schemeClr val="accent2"/>
                </a:solidFill>
              </a:rPr>
              <a:t>4.</a:t>
            </a:r>
            <a:r>
              <a:rPr lang="en-US" altLang="ja-JP" sz="2500" smtClean="0"/>
              <a:t>	</a:t>
            </a:r>
            <a:r>
              <a:rPr lang="ja-JP" altLang="en-US" sz="2500" smtClean="0"/>
              <a:t>生活系廃棄物としての下水やゴミ、紙類の量は膨大であり、いずれも排出量削減のための努力を続けるとともに、根本的な対応策も検討しなければならない。</a:t>
            </a:r>
            <a:r>
              <a:rPr lang="ja-JP" altLang="en-US" sz="2600" smtClean="0"/>
              <a:t> </a:t>
            </a:r>
          </a:p>
        </p:txBody>
      </p:sp>
      <p:sp>
        <p:nvSpPr>
          <p:cNvPr id="5" name="横巻き 4"/>
          <p:cNvSpPr/>
          <p:nvPr/>
        </p:nvSpPr>
        <p:spPr>
          <a:xfrm>
            <a:off x="7019925" y="44450"/>
            <a:ext cx="1873250" cy="431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20</a:t>
            </a:r>
            <a:r>
              <a:rPr lang="ja-JP" altLang="en-US" sz="1200" b="1" dirty="0">
                <a:latin typeface="+mj-ea"/>
                <a:ea typeface="+mj-ea"/>
              </a:rPr>
              <a:t>頁</a:t>
            </a:r>
          </a:p>
        </p:txBody>
      </p:sp>
      <p:sp>
        <p:nvSpPr>
          <p:cNvPr id="151557"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29</a:t>
            </a:r>
            <a:r>
              <a:rPr kumimoji="0" lang="ja-JP" altLang="en-US" sz="1200" smtClean="0"/>
              <a:t>年度安全衛生教育テキスト</a:t>
            </a:r>
            <a:endParaRPr kumimoji="0" lang="en-US" altLang="ja-JP" sz="1200" smtClean="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381000" y="228600"/>
            <a:ext cx="8874125" cy="762000"/>
          </a:xfrm>
        </p:spPr>
        <p:txBody>
          <a:bodyPr/>
          <a:lstStyle/>
          <a:p>
            <a:pPr eaLnBrk="1" hangingPunct="1"/>
            <a:r>
              <a:rPr lang="ja-JP" altLang="en-US" sz="3600" smtClean="0"/>
              <a:t>実験研究の注意事項－環境安全　その２</a:t>
            </a:r>
          </a:p>
        </p:txBody>
      </p:sp>
      <p:sp>
        <p:nvSpPr>
          <p:cNvPr id="153603" name="Rectangle 3"/>
          <p:cNvSpPr>
            <a:spLocks noGrp="1" noChangeArrowheads="1"/>
          </p:cNvSpPr>
          <p:nvPr>
            <p:ph type="body" idx="1"/>
          </p:nvPr>
        </p:nvSpPr>
        <p:spPr>
          <a:xfrm>
            <a:off x="395288" y="1484313"/>
            <a:ext cx="8424862" cy="4824412"/>
          </a:xfrm>
        </p:spPr>
        <p:txBody>
          <a:bodyPr/>
          <a:lstStyle/>
          <a:p>
            <a:pPr marL="495300" indent="-495300" eaLnBrk="1" hangingPunct="1">
              <a:lnSpc>
                <a:spcPct val="90000"/>
              </a:lnSpc>
              <a:buFont typeface="Wingdings" panose="05000000000000000000" pitchFamily="2" charset="2"/>
              <a:buNone/>
            </a:pPr>
            <a:r>
              <a:rPr lang="en-US" altLang="ja-JP" sz="2500" smtClean="0">
                <a:solidFill>
                  <a:schemeClr val="accent2"/>
                </a:solidFill>
              </a:rPr>
              <a:t>5.</a:t>
            </a:r>
            <a:r>
              <a:rPr lang="en-US" altLang="ja-JP" sz="2500" smtClean="0"/>
              <a:t>	</a:t>
            </a:r>
            <a:r>
              <a:rPr lang="ja-JP" altLang="en-US" sz="2500" smtClean="0"/>
              <a:t>資源やエネルギーの節約のために、紙類、金属屑、ビン類などの分別収集や、廃液や廃棄試薬の再利用につながる処理方法の開発等積極的な環境対策を図る。</a:t>
            </a:r>
          </a:p>
          <a:p>
            <a:pPr marL="495300" indent="-495300" eaLnBrk="1" hangingPunct="1">
              <a:lnSpc>
                <a:spcPct val="90000"/>
              </a:lnSpc>
              <a:buFont typeface="Wingdings" panose="05000000000000000000" pitchFamily="2" charset="2"/>
              <a:buNone/>
            </a:pPr>
            <a:r>
              <a:rPr lang="en-US" altLang="ja-JP" sz="2500" smtClean="0">
                <a:solidFill>
                  <a:srgbClr val="C00000"/>
                </a:solidFill>
              </a:rPr>
              <a:t>6.	</a:t>
            </a:r>
            <a:r>
              <a:rPr lang="ja-JP" altLang="en-US" sz="2500" smtClean="0">
                <a:solidFill>
                  <a:srgbClr val="C00000"/>
                </a:solidFill>
              </a:rPr>
              <a:t>不明試薬、不明薬品（廃液）</a:t>
            </a:r>
            <a:r>
              <a:rPr lang="ja-JP" altLang="en-US" sz="2500" smtClean="0"/>
              <a:t>が発生すると、安全上問題であるばかりでなく、その処理に膨大な労力と費用がかかる。したがって、</a:t>
            </a:r>
            <a:r>
              <a:rPr lang="ja-JP" altLang="en-US" sz="2500" smtClean="0">
                <a:solidFill>
                  <a:srgbClr val="C00000"/>
                </a:solidFill>
              </a:rPr>
              <a:t>これらを絶対に発生させないように</a:t>
            </a:r>
            <a:r>
              <a:rPr lang="ja-JP" altLang="en-US" sz="2500" smtClean="0"/>
              <a:t>しなければならない。そのためには、保有薬品を</a:t>
            </a:r>
            <a:r>
              <a:rPr lang="ja-JP" altLang="en-US" sz="2500" smtClean="0">
                <a:solidFill>
                  <a:srgbClr val="C00000"/>
                </a:solidFill>
              </a:rPr>
              <a:t>化学物質管理支援システム</a:t>
            </a:r>
            <a:r>
              <a:rPr lang="ja-JP" altLang="en-US" sz="2500" smtClean="0"/>
              <a:t>を用いて適切に管理するとともに、不要薬品の迅速な処分、さらには</a:t>
            </a:r>
            <a:r>
              <a:rPr lang="ja-JP" altLang="en-US" sz="2500" smtClean="0">
                <a:solidFill>
                  <a:srgbClr val="C00000"/>
                </a:solidFill>
              </a:rPr>
              <a:t>無駄な薬品の購入をしない努力</a:t>
            </a:r>
            <a:r>
              <a:rPr lang="ja-JP" altLang="en-US" sz="2500" smtClean="0"/>
              <a:t>も必要となる。また、サンプル瓶等に入れた薬品はその内容が不明となりやすいため、確実にラベル等で内容物を表示するとともに、必要が無くなった時点で迅速に処分すべきである。</a:t>
            </a:r>
            <a:r>
              <a:rPr lang="ja-JP" altLang="en-US" sz="2600" smtClean="0"/>
              <a:t> </a:t>
            </a:r>
          </a:p>
        </p:txBody>
      </p:sp>
      <p:sp>
        <p:nvSpPr>
          <p:cNvPr id="5" name="横巻き 4"/>
          <p:cNvSpPr/>
          <p:nvPr/>
        </p:nvSpPr>
        <p:spPr>
          <a:xfrm>
            <a:off x="7019925" y="44450"/>
            <a:ext cx="1873250" cy="431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20</a:t>
            </a:r>
            <a:r>
              <a:rPr lang="ja-JP" altLang="en-US" sz="1200" b="1" dirty="0">
                <a:latin typeface="+mj-ea"/>
                <a:ea typeface="+mj-ea"/>
              </a:rPr>
              <a:t>頁</a:t>
            </a:r>
          </a:p>
        </p:txBody>
      </p:sp>
      <p:sp>
        <p:nvSpPr>
          <p:cNvPr id="153605"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29</a:t>
            </a:r>
            <a:r>
              <a:rPr kumimoji="0" lang="ja-JP" altLang="en-US" sz="1200" smtClean="0"/>
              <a:t>年度安全衛生教育テキスト</a:t>
            </a:r>
            <a:endParaRPr kumimoji="0" lang="en-US" altLang="ja-JP" sz="1200" smtClean="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403225" y="260350"/>
            <a:ext cx="8893175" cy="747713"/>
          </a:xfrm>
        </p:spPr>
        <p:txBody>
          <a:bodyPr/>
          <a:lstStyle/>
          <a:p>
            <a:pPr eaLnBrk="1" hangingPunct="1"/>
            <a:r>
              <a:rPr lang="ja-JP" altLang="en-US" sz="3200" b="1" smtClean="0"/>
              <a:t>放射線・放射性物質（</a:t>
            </a:r>
            <a:r>
              <a:rPr lang="en-US" altLang="ja-JP" sz="3200" b="1" smtClean="0"/>
              <a:t>RI</a:t>
            </a:r>
            <a:r>
              <a:rPr lang="ja-JP" altLang="en-US" sz="3200" b="1" smtClean="0"/>
              <a:t>） その１</a:t>
            </a:r>
          </a:p>
        </p:txBody>
      </p:sp>
      <p:sp>
        <p:nvSpPr>
          <p:cNvPr id="155651" name="Rectangle 3"/>
          <p:cNvSpPr>
            <a:spLocks noGrp="1" noChangeArrowheads="1"/>
          </p:cNvSpPr>
          <p:nvPr>
            <p:ph type="body" idx="1"/>
          </p:nvPr>
        </p:nvSpPr>
        <p:spPr>
          <a:xfrm>
            <a:off x="457200" y="1371600"/>
            <a:ext cx="8362950" cy="4865688"/>
          </a:xfrm>
        </p:spPr>
        <p:txBody>
          <a:bodyPr/>
          <a:lstStyle/>
          <a:p>
            <a:r>
              <a:rPr lang="ja-JP" altLang="ja-JP" sz="2000" smtClean="0"/>
              <a:t>放射線・放射性物質の取扱いは、それによって生まれる損失よりもその利益が大きいと考えられる場合にのみ行うのが原則である（正当化）。また、すべての被ばくは合理的に達成できる限り低くし（最適化）、いかなる場合にも線量限度を超えてはならない（線量限度）。</a:t>
            </a:r>
          </a:p>
          <a:p>
            <a:r>
              <a:rPr lang="ja-JP" altLang="ja-JP" sz="2000" smtClean="0"/>
              <a:t>放射線・放射性物質の取扱いは、</a:t>
            </a:r>
            <a:r>
              <a:rPr lang="ja-JP" altLang="ja-JP" sz="2000" smtClean="0">
                <a:solidFill>
                  <a:srgbClr val="C00000"/>
                </a:solidFill>
              </a:rPr>
              <a:t>理学部放射線障害予防規程</a:t>
            </a:r>
            <a:r>
              <a:rPr lang="ja-JP" altLang="ja-JP" sz="2000" smtClean="0"/>
              <a:t>に従って適切に行う必要がある。</a:t>
            </a:r>
          </a:p>
          <a:p>
            <a:r>
              <a:rPr lang="ja-JP" altLang="ja-JP" sz="2000" smtClean="0"/>
              <a:t>エックス線装置及び電子顕微鏡の取扱いは、</a:t>
            </a:r>
            <a:r>
              <a:rPr lang="ja-JP" altLang="ja-JP" sz="2000" smtClean="0">
                <a:solidFill>
                  <a:srgbClr val="C00000"/>
                </a:solidFill>
              </a:rPr>
              <a:t>理学系エックス線装置等管理ルール</a:t>
            </a:r>
            <a:r>
              <a:rPr lang="ja-JP" altLang="ja-JP" sz="2000" smtClean="0"/>
              <a:t>に従って適切に行う必要がある。</a:t>
            </a:r>
          </a:p>
          <a:p>
            <a:r>
              <a:rPr lang="ja-JP" altLang="ja-JP" sz="2000" smtClean="0"/>
              <a:t>理学部における放射線安全管理業務の中心的役割を担う部署として放射線管理室が置かれている。そして、放射線取扱主任者が放射線安全管理業務の監督を行っている。</a:t>
            </a:r>
            <a:endParaRPr lang="en-US" altLang="ja-JP" sz="2000" smtClean="0"/>
          </a:p>
          <a:p>
            <a:r>
              <a:rPr lang="ja-JP" altLang="ja-JP" sz="2000" smtClean="0"/>
              <a:t>放射線の取扱いには、加速器施設の利用やエックス線装置の使用がある。放射性物質は、放射性同位元素（</a:t>
            </a:r>
            <a:r>
              <a:rPr lang="en-US" altLang="ja-JP" sz="2000" smtClean="0"/>
              <a:t>RI</a:t>
            </a:r>
            <a:r>
              <a:rPr lang="ja-JP" altLang="ja-JP" sz="2000" smtClean="0"/>
              <a:t>）、核燃料物質等に分類される</a:t>
            </a:r>
            <a:r>
              <a:rPr lang="ja-JP" altLang="en-US" sz="2000" smtClean="0"/>
              <a:t>。</a:t>
            </a:r>
            <a:r>
              <a:rPr lang="ja-JP" altLang="ja-JP" sz="2000" smtClean="0">
                <a:solidFill>
                  <a:srgbClr val="C00000"/>
                </a:solidFill>
              </a:rPr>
              <a:t>エックス線装置は、安全度により</a:t>
            </a:r>
            <a:r>
              <a:rPr lang="en-US" altLang="ja-JP" sz="2000" smtClean="0">
                <a:solidFill>
                  <a:srgbClr val="C00000"/>
                </a:solidFill>
              </a:rPr>
              <a:t>A</a:t>
            </a:r>
            <a:r>
              <a:rPr lang="ja-JP" altLang="ja-JP" sz="2000" smtClean="0">
                <a:solidFill>
                  <a:srgbClr val="C00000"/>
                </a:solidFill>
              </a:rPr>
              <a:t>、</a:t>
            </a:r>
            <a:r>
              <a:rPr lang="en-US" altLang="ja-JP" sz="2000" smtClean="0">
                <a:solidFill>
                  <a:srgbClr val="C00000"/>
                </a:solidFill>
              </a:rPr>
              <a:t>B</a:t>
            </a:r>
            <a:r>
              <a:rPr lang="ja-JP" altLang="ja-JP" sz="2000" smtClean="0">
                <a:solidFill>
                  <a:srgbClr val="C00000"/>
                </a:solidFill>
              </a:rPr>
              <a:t>、</a:t>
            </a:r>
            <a:r>
              <a:rPr lang="en-US" altLang="ja-JP" sz="2000" smtClean="0">
                <a:solidFill>
                  <a:srgbClr val="C00000"/>
                </a:solidFill>
              </a:rPr>
              <a:t>C</a:t>
            </a:r>
            <a:r>
              <a:rPr lang="ja-JP" altLang="ja-JP" sz="2000" smtClean="0">
                <a:solidFill>
                  <a:srgbClr val="C00000"/>
                </a:solidFill>
              </a:rPr>
              <a:t>、</a:t>
            </a:r>
            <a:r>
              <a:rPr lang="en-US" altLang="ja-JP" sz="2000" smtClean="0">
                <a:solidFill>
                  <a:srgbClr val="C00000"/>
                </a:solidFill>
              </a:rPr>
              <a:t>D</a:t>
            </a:r>
            <a:r>
              <a:rPr lang="ja-JP" altLang="ja-JP" sz="2000" smtClean="0">
                <a:solidFill>
                  <a:srgbClr val="C00000"/>
                </a:solidFill>
              </a:rPr>
              <a:t>および</a:t>
            </a:r>
            <a:r>
              <a:rPr lang="en-US" altLang="ja-JP" sz="2000" smtClean="0">
                <a:solidFill>
                  <a:srgbClr val="C00000"/>
                </a:solidFill>
              </a:rPr>
              <a:t>E</a:t>
            </a:r>
            <a:r>
              <a:rPr lang="ja-JP" altLang="ja-JP" sz="2000" smtClean="0">
                <a:solidFill>
                  <a:srgbClr val="C00000"/>
                </a:solidFill>
              </a:rPr>
              <a:t>の</a:t>
            </a:r>
            <a:r>
              <a:rPr lang="en-US" altLang="ja-JP" sz="2000" smtClean="0">
                <a:solidFill>
                  <a:srgbClr val="C00000"/>
                </a:solidFill>
              </a:rPr>
              <a:t>5</a:t>
            </a:r>
            <a:r>
              <a:rPr lang="ja-JP" altLang="ja-JP" sz="2000" smtClean="0">
                <a:solidFill>
                  <a:srgbClr val="C00000"/>
                </a:solidFill>
              </a:rPr>
              <a:t>種類に分類される。</a:t>
            </a:r>
            <a:r>
              <a:rPr lang="ja-JP" altLang="ja-JP" sz="2000" smtClean="0"/>
              <a:t>電子顕微鏡も、安全度により一般電顕と特殊電顕に分類される。</a:t>
            </a:r>
          </a:p>
          <a:p>
            <a:endParaRPr lang="ja-JP" altLang="ja-JP" sz="2000" smtClean="0"/>
          </a:p>
        </p:txBody>
      </p:sp>
      <p:sp>
        <p:nvSpPr>
          <p:cNvPr id="5" name="横巻き 4"/>
          <p:cNvSpPr/>
          <p:nvPr/>
        </p:nvSpPr>
        <p:spPr>
          <a:xfrm>
            <a:off x="7019925" y="44450"/>
            <a:ext cx="1873250" cy="431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21</a:t>
            </a:r>
            <a:r>
              <a:rPr lang="ja-JP" altLang="en-US" sz="1200" b="1" dirty="0">
                <a:latin typeface="+mj-ea"/>
                <a:ea typeface="+mj-ea"/>
              </a:rPr>
              <a:t>頁</a:t>
            </a:r>
          </a:p>
        </p:txBody>
      </p:sp>
      <p:sp>
        <p:nvSpPr>
          <p:cNvPr id="155653"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29</a:t>
            </a:r>
            <a:r>
              <a:rPr kumimoji="0" lang="ja-JP" altLang="en-US" sz="1200" smtClean="0"/>
              <a:t>年度安全衛生教育テキスト</a:t>
            </a:r>
            <a:endParaRPr kumimoji="0" lang="en-US" altLang="ja-JP" sz="1200" smtClean="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4"/>
          <p:cNvSpPr>
            <a:spLocks noGrp="1" noChangeArrowheads="1"/>
          </p:cNvSpPr>
          <p:nvPr>
            <p:ph type="title"/>
          </p:nvPr>
        </p:nvSpPr>
        <p:spPr>
          <a:xfrm>
            <a:off x="254000" y="260350"/>
            <a:ext cx="8893175" cy="747713"/>
          </a:xfrm>
          <a:noFill/>
        </p:spPr>
        <p:txBody>
          <a:bodyPr/>
          <a:lstStyle/>
          <a:p>
            <a:pPr eaLnBrk="1" hangingPunct="1"/>
            <a:r>
              <a:rPr lang="ja-JP" altLang="en-US" sz="3200" b="1" smtClean="0"/>
              <a:t>放射線・放射性物質（</a:t>
            </a:r>
            <a:r>
              <a:rPr lang="en-US" altLang="ja-JP" sz="3200" b="1" smtClean="0"/>
              <a:t>RI</a:t>
            </a:r>
            <a:r>
              <a:rPr lang="ja-JP" altLang="en-US" sz="3200" b="1" smtClean="0"/>
              <a:t>） その２</a:t>
            </a:r>
          </a:p>
        </p:txBody>
      </p:sp>
      <p:sp>
        <p:nvSpPr>
          <p:cNvPr id="157699" name="Rectangle 5"/>
          <p:cNvSpPr>
            <a:spLocks noGrp="1" noChangeArrowheads="1"/>
          </p:cNvSpPr>
          <p:nvPr>
            <p:ph type="body" idx="1"/>
          </p:nvPr>
        </p:nvSpPr>
        <p:spPr>
          <a:xfrm>
            <a:off x="384175" y="1268413"/>
            <a:ext cx="8580438" cy="4953000"/>
          </a:xfrm>
          <a:noFill/>
        </p:spPr>
        <p:txBody>
          <a:bodyPr/>
          <a:lstStyle/>
          <a:p>
            <a:r>
              <a:rPr lang="ja-JP" altLang="ja-JP" sz="2000" smtClean="0"/>
              <a:t>放射性物質は、あらかじめ認められた指定の場所（</a:t>
            </a:r>
            <a:r>
              <a:rPr lang="ja-JP" altLang="ja-JP" sz="2000" smtClean="0">
                <a:solidFill>
                  <a:srgbClr val="C00000"/>
                </a:solidFill>
              </a:rPr>
              <a:t>管理区域</a:t>
            </a:r>
            <a:r>
              <a:rPr lang="ja-JP" altLang="ja-JP" sz="2000" smtClean="0"/>
              <a:t>）において取り扱わなければならない。放射性物質は、許可なく購入、廃棄、持ち込み、持ち出し等してはならない。</a:t>
            </a:r>
          </a:p>
          <a:p>
            <a:r>
              <a:rPr lang="ja-JP" altLang="ja-JP" sz="2000" smtClean="0"/>
              <a:t>放射性同位元素（</a:t>
            </a:r>
            <a:r>
              <a:rPr lang="en-US" altLang="ja-JP" sz="2000" smtClean="0"/>
              <a:t>RI</a:t>
            </a:r>
            <a:r>
              <a:rPr lang="ja-JP" altLang="ja-JP" sz="2000" smtClean="0"/>
              <a:t>）・加速器を使用したい者は、放射線取扱者として認可されなければならない。認可のためには、まず登録申請の手続きを行い、次に</a:t>
            </a:r>
            <a:r>
              <a:rPr lang="ja-JP" altLang="ja-JP" sz="2000" smtClean="0">
                <a:solidFill>
                  <a:srgbClr val="C00000"/>
                </a:solidFill>
              </a:rPr>
              <a:t>放射線取扱者健康診断を受診</a:t>
            </a:r>
            <a:r>
              <a:rPr lang="ja-JP" altLang="ja-JP" sz="2000" smtClean="0"/>
              <a:t>し、全学一括および部局講習会を受講しなければならない。</a:t>
            </a:r>
          </a:p>
          <a:p>
            <a:r>
              <a:rPr lang="ja-JP" altLang="ja-JP" sz="2000" smtClean="0"/>
              <a:t>安全度の高いエックス線装置</a:t>
            </a:r>
            <a:r>
              <a:rPr lang="en-US" altLang="ja-JP" sz="2000" smtClean="0"/>
              <a:t>A</a:t>
            </a:r>
            <a:r>
              <a:rPr lang="ja-JP" altLang="ja-JP" sz="2000" smtClean="0"/>
              <a:t>、</a:t>
            </a:r>
            <a:r>
              <a:rPr lang="en-US" altLang="ja-JP" sz="2000" smtClean="0"/>
              <a:t>B</a:t>
            </a:r>
            <a:r>
              <a:rPr lang="ja-JP" altLang="ja-JP" sz="2000" smtClean="0"/>
              <a:t>のみを使用したい者も、放射線取扱者として認可されなければならない。認可のためには、まず登録申請の手続きを行い、次に</a:t>
            </a:r>
            <a:r>
              <a:rPr lang="ja-JP" altLang="ja-JP" sz="2000" smtClean="0">
                <a:solidFill>
                  <a:srgbClr val="C00000"/>
                </a:solidFill>
              </a:rPr>
              <a:t>全学一括および部局講習会を受講</a:t>
            </a:r>
            <a:r>
              <a:rPr lang="ja-JP" altLang="ja-JP" sz="2000" smtClean="0"/>
              <a:t>しなければならない。</a:t>
            </a:r>
          </a:p>
          <a:p>
            <a:r>
              <a:rPr lang="ja-JP" altLang="ja-JP" sz="2000" smtClean="0"/>
              <a:t>危険性が認められるエックス線装置</a:t>
            </a:r>
            <a:r>
              <a:rPr lang="en-US" altLang="ja-JP" sz="2000" smtClean="0"/>
              <a:t>C</a:t>
            </a:r>
            <a:r>
              <a:rPr lang="ja-JP" altLang="ja-JP" sz="2000" smtClean="0"/>
              <a:t>、</a:t>
            </a:r>
            <a:r>
              <a:rPr lang="en-US" altLang="ja-JP" sz="2000" smtClean="0"/>
              <a:t>D</a:t>
            </a:r>
            <a:r>
              <a:rPr lang="ja-JP" altLang="ja-JP" sz="2000" smtClean="0"/>
              <a:t>、</a:t>
            </a:r>
            <a:r>
              <a:rPr lang="en-US" altLang="ja-JP" sz="2000" smtClean="0"/>
              <a:t>E</a:t>
            </a:r>
            <a:r>
              <a:rPr lang="ja-JP" altLang="ja-JP" sz="2000" smtClean="0"/>
              <a:t>または特殊電顕を使用したい者も、放射線取扱者として認可されなければならない。認可のためには、まず登録申請の手続きを行い、次に</a:t>
            </a:r>
            <a:r>
              <a:rPr lang="ja-JP" altLang="ja-JP" sz="2000" smtClean="0">
                <a:solidFill>
                  <a:srgbClr val="C00000"/>
                </a:solidFill>
              </a:rPr>
              <a:t>放射線取扱者健康診断を受診</a:t>
            </a:r>
            <a:r>
              <a:rPr lang="ja-JP" altLang="ja-JP" sz="2000" smtClean="0"/>
              <a:t>し、</a:t>
            </a:r>
            <a:r>
              <a:rPr lang="ja-JP" altLang="ja-JP" sz="2000" smtClean="0">
                <a:solidFill>
                  <a:srgbClr val="C00000"/>
                </a:solidFill>
              </a:rPr>
              <a:t>全学一括および部局講習会を受講</a:t>
            </a:r>
            <a:r>
              <a:rPr lang="ja-JP" altLang="ja-JP" sz="2000" smtClean="0"/>
              <a:t>しなければならない。一般電顕のみの使用者は、放射線取扱者としての管理は不要である。</a:t>
            </a:r>
          </a:p>
        </p:txBody>
      </p:sp>
      <p:sp>
        <p:nvSpPr>
          <p:cNvPr id="5" name="横巻き 4"/>
          <p:cNvSpPr/>
          <p:nvPr/>
        </p:nvSpPr>
        <p:spPr>
          <a:xfrm>
            <a:off x="7019925" y="44450"/>
            <a:ext cx="1873250" cy="431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21</a:t>
            </a:r>
            <a:r>
              <a:rPr lang="ja-JP" altLang="en-US" sz="1200" b="1" dirty="0">
                <a:latin typeface="+mj-ea"/>
                <a:ea typeface="+mj-ea"/>
              </a:rPr>
              <a:t>頁</a:t>
            </a:r>
          </a:p>
        </p:txBody>
      </p:sp>
      <p:sp>
        <p:nvSpPr>
          <p:cNvPr id="157701"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29</a:t>
            </a:r>
            <a:r>
              <a:rPr kumimoji="0" lang="ja-JP" altLang="en-US" sz="1200" smtClean="0"/>
              <a:t>年度安全衛生教育テキスト</a:t>
            </a:r>
            <a:endParaRPr kumimoji="0" lang="en-US" altLang="ja-JP" sz="1200" smtClean="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4"/>
          <p:cNvSpPr>
            <a:spLocks noGrp="1" noChangeArrowheads="1"/>
          </p:cNvSpPr>
          <p:nvPr>
            <p:ph type="title"/>
          </p:nvPr>
        </p:nvSpPr>
        <p:spPr>
          <a:xfrm>
            <a:off x="254000" y="260350"/>
            <a:ext cx="8893175" cy="747713"/>
          </a:xfrm>
          <a:noFill/>
        </p:spPr>
        <p:txBody>
          <a:bodyPr/>
          <a:lstStyle/>
          <a:p>
            <a:pPr eaLnBrk="1" hangingPunct="1"/>
            <a:r>
              <a:rPr lang="ja-JP" altLang="en-US" sz="3200" b="1" smtClean="0"/>
              <a:t>放射線・放射性物質（</a:t>
            </a:r>
            <a:r>
              <a:rPr lang="en-US" altLang="ja-JP" sz="3200" b="1" smtClean="0"/>
              <a:t>RI</a:t>
            </a:r>
            <a:r>
              <a:rPr lang="ja-JP" altLang="en-US" sz="3200" b="1" smtClean="0"/>
              <a:t>） その３</a:t>
            </a:r>
          </a:p>
        </p:txBody>
      </p:sp>
      <p:sp>
        <p:nvSpPr>
          <p:cNvPr id="159747" name="Rectangle 5"/>
          <p:cNvSpPr>
            <a:spLocks noGrp="1" noChangeArrowheads="1"/>
          </p:cNvSpPr>
          <p:nvPr>
            <p:ph type="body" idx="1"/>
          </p:nvPr>
        </p:nvSpPr>
        <p:spPr>
          <a:xfrm>
            <a:off x="384175" y="1268413"/>
            <a:ext cx="8455025" cy="4953000"/>
          </a:xfrm>
          <a:noFill/>
        </p:spPr>
        <p:txBody>
          <a:bodyPr/>
          <a:lstStyle/>
          <a:p>
            <a:r>
              <a:rPr lang="ja-JP" altLang="ja-JP" sz="2000" smtClean="0"/>
              <a:t>エックス線装置または特殊電顕を使用したい者は、放射線取扱者として認可された後、使用予定の装置について装置責任者から具体的な説明を受け、許可を得た上で使用を開始するものとする。</a:t>
            </a:r>
          </a:p>
          <a:p>
            <a:r>
              <a:rPr lang="ja-JP" altLang="ja-JP" sz="2000" smtClean="0"/>
              <a:t>核燃料物質の取扱いについては、理学部放射線管理室の指示に従うこと。</a:t>
            </a:r>
          </a:p>
          <a:p>
            <a:r>
              <a:rPr lang="ja-JP" altLang="ja-JP" sz="2000" smtClean="0"/>
              <a:t>異常時には、適切な応急措置を講ずるとともに、直ちに研究室の責任者、担当者及び放射線管理室（内線２４６０６）に通報すること。</a:t>
            </a:r>
          </a:p>
          <a:p>
            <a:r>
              <a:rPr lang="ja-JP" altLang="ja-JP" sz="2000" smtClean="0"/>
              <a:t>理学部外の放射線施設を利用する場合には、放射線取扱者として認可されている旨の証明が必要になるので、理学部環境安全管理室または放射線管理室に依頼すること。</a:t>
            </a:r>
            <a:endParaRPr lang="en-US" altLang="ja-JP" sz="2000" smtClean="0"/>
          </a:p>
          <a:p>
            <a:endParaRPr lang="en-US" altLang="ja-JP" sz="2000" smtClean="0"/>
          </a:p>
          <a:p>
            <a:pPr>
              <a:buFont typeface="Wingdings" panose="05000000000000000000" pitchFamily="2" charset="2"/>
              <a:buNone/>
            </a:pPr>
            <a:r>
              <a:rPr lang="ja-JP" altLang="en-US" sz="2000" smtClean="0"/>
              <a:t>　　</a:t>
            </a:r>
            <a:r>
              <a:rPr lang="ja-JP" altLang="ja-JP" sz="2000" smtClean="0"/>
              <a:t>不明の点については、放射線管理室に問い合わせること。</a:t>
            </a:r>
          </a:p>
          <a:p>
            <a:pPr>
              <a:buFont typeface="Wingdings" panose="05000000000000000000" pitchFamily="2" charset="2"/>
              <a:buNone/>
            </a:pPr>
            <a:r>
              <a:rPr lang="ja-JP" altLang="en-US" sz="2000" smtClean="0"/>
              <a:t>　　</a:t>
            </a:r>
            <a:r>
              <a:rPr lang="ja-JP" altLang="ja-JP" sz="2000" smtClean="0"/>
              <a:t>東京大学大学院理学系研究科・理学部　放射線管理室</a:t>
            </a:r>
          </a:p>
          <a:p>
            <a:pPr>
              <a:buFont typeface="Wingdings" panose="05000000000000000000" pitchFamily="2" charset="2"/>
              <a:buNone/>
            </a:pPr>
            <a:r>
              <a:rPr lang="ja-JP" altLang="en-US" sz="2000" smtClean="0"/>
              <a:t>　　</a:t>
            </a:r>
            <a:r>
              <a:rPr lang="ja-JP" altLang="ja-JP" sz="2000" smtClean="0"/>
              <a:t>電話：内線</a:t>
            </a:r>
            <a:r>
              <a:rPr lang="en-US" altLang="ja-JP" sz="2000" smtClean="0"/>
              <a:t>24606</a:t>
            </a:r>
            <a:r>
              <a:rPr lang="ja-JP" altLang="ja-JP" sz="2000" smtClean="0"/>
              <a:t>、</a:t>
            </a:r>
            <a:r>
              <a:rPr lang="en-US" altLang="ja-JP" sz="2000" smtClean="0"/>
              <a:t>03-5841-4606     FAX</a:t>
            </a:r>
            <a:r>
              <a:rPr lang="ja-JP" altLang="ja-JP" sz="2000" smtClean="0"/>
              <a:t>：</a:t>
            </a:r>
            <a:r>
              <a:rPr lang="en-US" altLang="ja-JP" sz="2000" smtClean="0"/>
              <a:t>03-5841-1363</a:t>
            </a:r>
            <a:endParaRPr lang="ja-JP" altLang="ja-JP" sz="2000" smtClean="0"/>
          </a:p>
        </p:txBody>
      </p:sp>
      <p:sp>
        <p:nvSpPr>
          <p:cNvPr id="5" name="横巻き 4"/>
          <p:cNvSpPr/>
          <p:nvPr/>
        </p:nvSpPr>
        <p:spPr>
          <a:xfrm>
            <a:off x="7019925" y="44450"/>
            <a:ext cx="1873250" cy="431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22</a:t>
            </a:r>
            <a:r>
              <a:rPr lang="ja-JP" altLang="en-US" sz="1200" b="1" dirty="0">
                <a:latin typeface="+mj-ea"/>
                <a:ea typeface="+mj-ea"/>
              </a:rPr>
              <a:t>頁</a:t>
            </a:r>
          </a:p>
        </p:txBody>
      </p:sp>
      <p:sp>
        <p:nvSpPr>
          <p:cNvPr id="159749"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29</a:t>
            </a:r>
            <a:r>
              <a:rPr kumimoji="0" lang="ja-JP" altLang="en-US" sz="1200" smtClean="0"/>
              <a:t>年度安全衛生教育テキスト</a:t>
            </a:r>
            <a:endParaRPr kumimoji="0" lang="en-US" altLang="ja-JP" sz="1200" smtClean="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ChangeArrowheads="1"/>
          </p:cNvSpPr>
          <p:nvPr/>
        </p:nvSpPr>
        <p:spPr bwMode="auto">
          <a:xfrm>
            <a:off x="611188" y="333375"/>
            <a:ext cx="7794625"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r>
              <a:rPr lang="ja-JP" altLang="en-US" sz="3800"/>
              <a:t>バイオハザードの防止</a:t>
            </a:r>
          </a:p>
        </p:txBody>
      </p:sp>
      <p:sp>
        <p:nvSpPr>
          <p:cNvPr id="161795" name="Rectangle 3"/>
          <p:cNvSpPr>
            <a:spLocks noChangeArrowheads="1"/>
          </p:cNvSpPr>
          <p:nvPr/>
        </p:nvSpPr>
        <p:spPr bwMode="auto">
          <a:xfrm>
            <a:off x="-107950" y="1268413"/>
            <a:ext cx="8640763"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1004888" indent="-53340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lvl="1" eaLnBrk="1" hangingPunct="1">
              <a:buFont typeface="Wingdings" panose="05000000000000000000" pitchFamily="2" charset="2"/>
              <a:buAutoNum type="arabicPeriod"/>
            </a:pPr>
            <a:r>
              <a:rPr lang="ja-JP" altLang="ja-JP" sz="2000"/>
              <a:t>バイオハザード</a:t>
            </a:r>
            <a:r>
              <a:rPr lang="ja-JP" altLang="en-US" sz="2000"/>
              <a:t> </a:t>
            </a:r>
            <a:r>
              <a:rPr lang="en-US" altLang="ja-JP" sz="2000"/>
              <a:t>(biohazard) </a:t>
            </a:r>
            <a:r>
              <a:rPr lang="ja-JP" altLang="en-US" sz="2000"/>
              <a:t>とは，生物の人為的操作によって、生物またはその代謝産物が</a:t>
            </a:r>
            <a:r>
              <a:rPr lang="ja-JP" altLang="en-US" sz="2000">
                <a:solidFill>
                  <a:srgbClr val="C00000"/>
                </a:solidFill>
              </a:rPr>
              <a:t>人間や環境にひき起こす危険 </a:t>
            </a:r>
            <a:r>
              <a:rPr lang="en-US" altLang="ja-JP" sz="2000">
                <a:solidFill>
                  <a:srgbClr val="C00000"/>
                </a:solidFill>
              </a:rPr>
              <a:t>(hazard) </a:t>
            </a:r>
            <a:r>
              <a:rPr lang="ja-JP" altLang="en-US" sz="2000"/>
              <a:t>をいう。実験を行なう当事者の安全を確保するのはもちろんのこと、環境等への影響に常に配慮する必要がある。</a:t>
            </a:r>
          </a:p>
          <a:p>
            <a:pPr lvl="1" eaLnBrk="1" hangingPunct="1">
              <a:buFont typeface="Wingdings" panose="05000000000000000000" pitchFamily="2" charset="2"/>
              <a:buAutoNum type="arabicPeriod"/>
            </a:pPr>
            <a:r>
              <a:rPr lang="ja-JP" altLang="en-US" sz="2000"/>
              <a:t>理学系研究科・理学部実験管理部会が審議し、環境安全管理室バイオハザード管理担当者が管理を担当する。</a:t>
            </a:r>
          </a:p>
          <a:p>
            <a:pPr lvl="1" eaLnBrk="1" hangingPunct="1">
              <a:buFont typeface="Wingdings" panose="05000000000000000000" pitchFamily="2" charset="2"/>
              <a:buAutoNum type="arabicPeriod"/>
            </a:pPr>
            <a:r>
              <a:rPr lang="ja-JP" altLang="en-US" sz="2000">
                <a:solidFill>
                  <a:srgbClr val="C00000"/>
                </a:solidFill>
              </a:rPr>
              <a:t>組換え</a:t>
            </a:r>
            <a:r>
              <a:rPr lang="en-US" altLang="ja-JP" sz="2000">
                <a:solidFill>
                  <a:srgbClr val="C00000"/>
                </a:solidFill>
              </a:rPr>
              <a:t>DNA</a:t>
            </a:r>
            <a:r>
              <a:rPr lang="ja-JP" altLang="en-US" sz="2000">
                <a:solidFill>
                  <a:srgbClr val="C00000"/>
                </a:solidFill>
              </a:rPr>
              <a:t>実験</a:t>
            </a:r>
            <a:r>
              <a:rPr lang="ja-JP" altLang="en-US" sz="2000"/>
              <a:t>を行う場合には、</a:t>
            </a:r>
            <a:r>
              <a:rPr lang="ja-JP" altLang="en-US" sz="2000">
                <a:solidFill>
                  <a:srgbClr val="C00000"/>
                </a:solidFill>
              </a:rPr>
              <a:t>理学系研究科の実験管理部会への申請が必要</a:t>
            </a:r>
            <a:r>
              <a:rPr lang="ja-JP" altLang="en-US" sz="2000"/>
              <a:t>である。また</a:t>
            </a:r>
            <a:r>
              <a:rPr lang="ja-JP" altLang="en-US" sz="2000">
                <a:solidFill>
                  <a:srgbClr val="C00000"/>
                </a:solidFill>
              </a:rPr>
              <a:t>「遺伝子組換え生物等の使用等の規制による生物の多様性の確保に関する法律（いわゆるカルタヘナ法）」</a:t>
            </a:r>
            <a:r>
              <a:rPr lang="ja-JP" altLang="en-US" sz="2000"/>
              <a:t>に従って遺漏のないように実施する必要がある。この法律および関連の省令、施行規則及び遺伝子組換え実験等の詳細については文部科学省の「ライフサイエンスの広場　生命倫理・安全に対する取組（</a:t>
            </a:r>
            <a:r>
              <a:rPr lang="en-US" altLang="ja-JP" sz="2000"/>
              <a:t>http://www.lifescience.mext.go.jp/bioethics/index.html</a:t>
            </a:r>
            <a:r>
              <a:rPr lang="ja-JP" altLang="en-US" sz="2000"/>
              <a:t>）」、あるいは環境安全管理室</a:t>
            </a:r>
            <a:r>
              <a:rPr lang="en-US" altLang="ja-JP" sz="2000"/>
              <a:t>Web</a:t>
            </a:r>
            <a:r>
              <a:rPr lang="ja-JP" altLang="en-US" sz="2000"/>
              <a:t>を参照すること。</a:t>
            </a:r>
          </a:p>
        </p:txBody>
      </p:sp>
      <p:sp>
        <p:nvSpPr>
          <p:cNvPr id="5" name="横巻き 4"/>
          <p:cNvSpPr/>
          <p:nvPr/>
        </p:nvSpPr>
        <p:spPr>
          <a:xfrm>
            <a:off x="7019925" y="44450"/>
            <a:ext cx="1873250" cy="431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22</a:t>
            </a:r>
            <a:r>
              <a:rPr lang="ja-JP" altLang="en-US" sz="1200" b="1" dirty="0">
                <a:latin typeface="+mj-ea"/>
                <a:ea typeface="+mj-ea"/>
              </a:rPr>
              <a:t>頁</a:t>
            </a:r>
          </a:p>
        </p:txBody>
      </p:sp>
      <p:sp>
        <p:nvSpPr>
          <p:cNvPr id="161797"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29</a:t>
            </a:r>
            <a:r>
              <a:rPr kumimoji="0" lang="ja-JP" altLang="en-US" sz="1200" smtClean="0"/>
              <a:t>年度安全衛生教育テキスト</a:t>
            </a:r>
            <a:endParaRPr kumimoji="0" lang="en-US" altLang="ja-JP" sz="1200" smtClean="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ChangeArrowheads="1"/>
          </p:cNvSpPr>
          <p:nvPr/>
        </p:nvSpPr>
        <p:spPr bwMode="auto">
          <a:xfrm>
            <a:off x="611188" y="333375"/>
            <a:ext cx="805815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r>
              <a:rPr lang="ja-JP" altLang="en-US"/>
              <a:t>遺伝子組換え生物の拡散防止措置１</a:t>
            </a:r>
            <a:endParaRPr lang="ja-JP" altLang="en-US" sz="3800"/>
          </a:p>
        </p:txBody>
      </p:sp>
      <p:sp>
        <p:nvSpPr>
          <p:cNvPr id="163843" name="Rectangle 3"/>
          <p:cNvSpPr>
            <a:spLocks noChangeArrowheads="1"/>
          </p:cNvSpPr>
          <p:nvPr/>
        </p:nvSpPr>
        <p:spPr bwMode="auto">
          <a:xfrm>
            <a:off x="-107950" y="1341438"/>
            <a:ext cx="9001125"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1004888" indent="-53340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lvl="1" eaLnBrk="1" hangingPunct="1">
              <a:lnSpc>
                <a:spcPct val="90000"/>
              </a:lnSpc>
              <a:buFont typeface="Wingdings" panose="05000000000000000000" pitchFamily="2" charset="2"/>
              <a:buNone/>
            </a:pPr>
            <a:r>
              <a:rPr lang="ja-JP" altLang="ja-JP" sz="2200">
                <a:latin typeface="ＭＳ Ｐゴシック" panose="020B0600070205080204" pitchFamily="50" charset="-128"/>
              </a:rPr>
              <a:t>１. 「研究開発等に係る遺伝子組換え生物等の第二種使用等に当たって執るべき拡散防止措置等を定める省令」を参考に，拡散防止措置の</a:t>
            </a:r>
            <a:r>
              <a:rPr lang="ja-JP" altLang="ja-JP" sz="2200">
                <a:solidFill>
                  <a:srgbClr val="C00000"/>
                </a:solidFill>
                <a:latin typeface="ＭＳ Ｐゴシック" panose="020B0600070205080204" pitchFamily="50" charset="-128"/>
              </a:rPr>
              <a:t>区分とレベル</a:t>
            </a:r>
            <a:r>
              <a:rPr lang="ja-JP" altLang="ja-JP" sz="2200">
                <a:latin typeface="ＭＳ Ｐゴシック" panose="020B0600070205080204" pitchFamily="50" charset="-128"/>
              </a:rPr>
              <a:t>を把握する。</a:t>
            </a:r>
          </a:p>
          <a:p>
            <a:pPr lvl="1" eaLnBrk="1" hangingPunct="1">
              <a:lnSpc>
                <a:spcPct val="90000"/>
              </a:lnSpc>
              <a:buFont typeface="Wingdings" panose="05000000000000000000" pitchFamily="2" charset="2"/>
              <a:buNone/>
            </a:pPr>
            <a:r>
              <a:rPr lang="ja-JP" altLang="ja-JP" sz="2200">
                <a:latin typeface="ＭＳ Ｐゴシック" panose="020B0600070205080204" pitchFamily="50" charset="-128"/>
              </a:rPr>
              <a:t>　　(1) 微生物使用実験　　Ｐ１，Ｐ２</a:t>
            </a:r>
          </a:p>
          <a:p>
            <a:pPr lvl="1" eaLnBrk="1" hangingPunct="1">
              <a:lnSpc>
                <a:spcPct val="90000"/>
              </a:lnSpc>
              <a:buFont typeface="Wingdings" panose="05000000000000000000" pitchFamily="2" charset="2"/>
              <a:buNone/>
            </a:pPr>
            <a:r>
              <a:rPr lang="ja-JP" altLang="ja-JP" sz="2200">
                <a:latin typeface="ＭＳ Ｐゴシック" panose="020B0600070205080204" pitchFamily="50" charset="-128"/>
              </a:rPr>
              <a:t>　　(2) 大量培養使用実験　ＬＳＣ，ＬＳ１</a:t>
            </a:r>
          </a:p>
          <a:p>
            <a:pPr lvl="1" eaLnBrk="1" hangingPunct="1">
              <a:lnSpc>
                <a:spcPct val="90000"/>
              </a:lnSpc>
              <a:buFont typeface="Wingdings" panose="05000000000000000000" pitchFamily="2" charset="2"/>
              <a:buNone/>
            </a:pPr>
            <a:r>
              <a:rPr lang="ja-JP" altLang="ja-JP" sz="2200">
                <a:latin typeface="ＭＳ Ｐゴシック" panose="020B0600070205080204" pitchFamily="50" charset="-128"/>
              </a:rPr>
              <a:t>　　(3) 動物使用実験　　　Ｐ１A，Ｐ２A</a:t>
            </a:r>
          </a:p>
          <a:p>
            <a:pPr lvl="1" eaLnBrk="1" hangingPunct="1">
              <a:lnSpc>
                <a:spcPct val="90000"/>
              </a:lnSpc>
              <a:buFont typeface="Wingdings" panose="05000000000000000000" pitchFamily="2" charset="2"/>
              <a:buNone/>
            </a:pPr>
            <a:r>
              <a:rPr lang="ja-JP" altLang="ja-JP" sz="2200">
                <a:latin typeface="ＭＳ Ｐゴシック" panose="020B0600070205080204" pitchFamily="50" charset="-128"/>
              </a:rPr>
              <a:t>　　(4) 植物等使用実験　　Ｐ１Ｐ，Ｐ２Ｐ</a:t>
            </a:r>
          </a:p>
          <a:p>
            <a:pPr lvl="1" eaLnBrk="1" hangingPunct="1">
              <a:lnSpc>
                <a:spcPct val="90000"/>
              </a:lnSpc>
              <a:buFont typeface="Wingdings" panose="05000000000000000000" pitchFamily="2" charset="2"/>
              <a:buNone/>
            </a:pPr>
            <a:r>
              <a:rPr lang="ja-JP" altLang="ja-JP" sz="2200">
                <a:latin typeface="ＭＳ Ｐゴシック" panose="020B0600070205080204" pitchFamily="50" charset="-128"/>
              </a:rPr>
              <a:t>２． 実験の実施にあたっては、当該研究室で実験計画の申請（宿主-ベクター系・DNA供与体・封じ込めレベル等）がなされていることを確認する。</a:t>
            </a:r>
            <a:endParaRPr lang="ja-JP" altLang="ja-JP" sz="2200">
              <a:solidFill>
                <a:srgbClr val="993300"/>
              </a:solidFill>
              <a:latin typeface="Osaka" charset="-128"/>
            </a:endParaRPr>
          </a:p>
          <a:p>
            <a:pPr lvl="1" eaLnBrk="1" hangingPunct="1">
              <a:lnSpc>
                <a:spcPct val="90000"/>
              </a:lnSpc>
              <a:buFont typeface="Wingdings" panose="05000000000000000000" pitchFamily="2" charset="2"/>
              <a:buNone/>
            </a:pPr>
            <a:r>
              <a:rPr lang="ja-JP" altLang="ja-JP" sz="2200">
                <a:latin typeface="Osaka" charset="-128"/>
              </a:rPr>
              <a:t>３． 部局の承認管理区画内で，組換え体の拡散防止に努める。実験室の入口には区分・ レベルに応じ</a:t>
            </a:r>
            <a:r>
              <a:rPr lang="ja-JP" altLang="ja-JP" sz="2200">
                <a:solidFill>
                  <a:srgbClr val="C00000"/>
                </a:solidFill>
                <a:latin typeface="Osaka" charset="-128"/>
              </a:rPr>
              <a:t>「Ｐ２レベル実験中」，「組換え植物等栽培中」等の表示</a:t>
            </a:r>
            <a:r>
              <a:rPr lang="ja-JP" altLang="ja-JP" sz="2200">
                <a:latin typeface="Osaka" charset="-128"/>
              </a:rPr>
              <a:t>を行う。</a:t>
            </a:r>
            <a:endParaRPr lang="ja-JP" altLang="en-US" sz="2200">
              <a:solidFill>
                <a:srgbClr val="993300"/>
              </a:solidFill>
              <a:latin typeface="Osaka" charset="-128"/>
            </a:endParaRPr>
          </a:p>
        </p:txBody>
      </p:sp>
      <p:sp>
        <p:nvSpPr>
          <p:cNvPr id="163844"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29</a:t>
            </a:r>
            <a:r>
              <a:rPr kumimoji="0" lang="ja-JP" altLang="en-US" sz="1200" smtClean="0"/>
              <a:t>年度安全衛生教育テキスト</a:t>
            </a:r>
            <a:endParaRPr kumimoji="0" lang="en-US" altLang="ja-JP" sz="120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611188" y="476250"/>
            <a:ext cx="48260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r>
              <a:rPr lang="ja-JP" altLang="en-US" sz="3600">
                <a:latin typeface="ＭＳ Ｐゴシック" panose="020B0600070205080204" pitchFamily="50" charset="-128"/>
              </a:rPr>
              <a:t>労働安全衛生法</a:t>
            </a:r>
          </a:p>
        </p:txBody>
      </p:sp>
      <p:sp>
        <p:nvSpPr>
          <p:cNvPr id="20483" name="Text Box 3"/>
          <p:cNvSpPr txBox="1">
            <a:spLocks noChangeArrowheads="1"/>
          </p:cNvSpPr>
          <p:nvPr/>
        </p:nvSpPr>
        <p:spPr bwMode="auto">
          <a:xfrm>
            <a:off x="684213" y="1412875"/>
            <a:ext cx="7848600"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r>
              <a:rPr lang="ja-JP" altLang="en-US" sz="2800">
                <a:solidFill>
                  <a:srgbClr val="C00000"/>
                </a:solidFill>
                <a:latin typeface="ＭＳ Ｐゴシック" panose="020B0600070205080204" pitchFamily="50" charset="-128"/>
              </a:rPr>
              <a:t>労働安全衛生法の目的</a:t>
            </a:r>
          </a:p>
          <a:p>
            <a:pPr eaLnBrk="1" hangingPunct="1">
              <a:spcBef>
                <a:spcPct val="0"/>
              </a:spcBef>
              <a:buClrTx/>
              <a:buFontTx/>
              <a:buNone/>
            </a:pPr>
            <a:endParaRPr lang="ja-JP" altLang="en-US" sz="2400">
              <a:latin typeface="ＭＳ Ｐゴシック" panose="020B0600070205080204" pitchFamily="50" charset="-128"/>
            </a:endParaRPr>
          </a:p>
          <a:p>
            <a:pPr eaLnBrk="1" hangingPunct="1">
              <a:spcBef>
                <a:spcPct val="0"/>
              </a:spcBef>
              <a:buClrTx/>
              <a:buFontTx/>
              <a:buNone/>
            </a:pPr>
            <a:r>
              <a:rPr lang="ja-JP" altLang="en-US" sz="2400" u="sng">
                <a:latin typeface="ＭＳ Ｐゴシック" panose="020B0600070205080204" pitchFamily="50" charset="-128"/>
              </a:rPr>
              <a:t>労働安全衛生法第</a:t>
            </a:r>
            <a:r>
              <a:rPr lang="en-US" altLang="ja-JP" sz="2400" u="sng">
                <a:latin typeface="ＭＳ Ｐゴシック" panose="020B0600070205080204" pitchFamily="50" charset="-128"/>
              </a:rPr>
              <a:t>1</a:t>
            </a:r>
            <a:r>
              <a:rPr lang="ja-JP" altLang="en-US" sz="2400" u="sng">
                <a:latin typeface="ＭＳ Ｐゴシック" panose="020B0600070205080204" pitchFamily="50" charset="-128"/>
              </a:rPr>
              <a:t>条</a:t>
            </a:r>
          </a:p>
          <a:p>
            <a:pPr eaLnBrk="1" hangingPunct="1">
              <a:spcBef>
                <a:spcPct val="0"/>
              </a:spcBef>
              <a:buClrTx/>
              <a:buFontTx/>
              <a:buNone/>
            </a:pPr>
            <a:endParaRPr lang="ja-JP" altLang="en-US" sz="1200">
              <a:latin typeface="ＭＳ Ｐゴシック" panose="020B0600070205080204" pitchFamily="50" charset="-128"/>
            </a:endParaRPr>
          </a:p>
          <a:p>
            <a:pPr eaLnBrk="1" hangingPunct="1">
              <a:spcBef>
                <a:spcPct val="0"/>
              </a:spcBef>
              <a:buClrTx/>
              <a:buFontTx/>
              <a:buNone/>
            </a:pPr>
            <a:r>
              <a:rPr lang="ja-JP" altLang="en-US" sz="2800">
                <a:latin typeface="ＭＳ Ｐゴシック" panose="020B0600070205080204" pitchFamily="50" charset="-128"/>
              </a:rPr>
              <a:t>この法律は、労働基準法と相まって、</a:t>
            </a:r>
            <a:r>
              <a:rPr lang="ja-JP" altLang="en-US" sz="2800">
                <a:solidFill>
                  <a:srgbClr val="C00000"/>
                </a:solidFill>
                <a:latin typeface="ＭＳ Ｐゴシック" panose="020B0600070205080204" pitchFamily="50" charset="-128"/>
              </a:rPr>
              <a:t>労働災害の防止のための危害防止基準の確立、責任体制の明確化及び自主的活動の促進</a:t>
            </a:r>
            <a:r>
              <a:rPr lang="ja-JP" altLang="en-US" sz="2800">
                <a:latin typeface="ＭＳ Ｐゴシック" panose="020B0600070205080204" pitchFamily="50" charset="-128"/>
              </a:rPr>
              <a:t>の措置を講ずる等その防止に関する総合的計画的な対策を推進することにより職場における</a:t>
            </a:r>
            <a:r>
              <a:rPr lang="ja-JP" altLang="en-US" sz="2800">
                <a:solidFill>
                  <a:srgbClr val="C00000"/>
                </a:solidFill>
                <a:latin typeface="ＭＳ Ｐゴシック" panose="020B0600070205080204" pitchFamily="50" charset="-128"/>
              </a:rPr>
              <a:t>労働者の安全と健康を確保</a:t>
            </a:r>
            <a:r>
              <a:rPr lang="ja-JP" altLang="en-US" sz="2800">
                <a:latin typeface="ＭＳ Ｐゴシック" panose="020B0600070205080204" pitchFamily="50" charset="-128"/>
              </a:rPr>
              <a:t>するとともに、</a:t>
            </a:r>
            <a:r>
              <a:rPr lang="ja-JP" altLang="en-US" sz="2800">
                <a:solidFill>
                  <a:srgbClr val="C00000"/>
                </a:solidFill>
                <a:latin typeface="ＭＳ Ｐゴシック" panose="020B0600070205080204" pitchFamily="50" charset="-128"/>
              </a:rPr>
              <a:t>快適な職場環境の形成を促進</a:t>
            </a:r>
            <a:r>
              <a:rPr lang="ja-JP" altLang="en-US" sz="2800">
                <a:latin typeface="ＭＳ Ｐゴシック" panose="020B0600070205080204" pitchFamily="50" charset="-128"/>
              </a:rPr>
              <a:t>することを目的とする。</a:t>
            </a:r>
          </a:p>
        </p:txBody>
      </p:sp>
      <p:sp>
        <p:nvSpPr>
          <p:cNvPr id="20484"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29</a:t>
            </a:r>
            <a:r>
              <a:rPr kumimoji="0" lang="ja-JP" altLang="en-US" sz="1200" smtClean="0"/>
              <a:t>年度安全衛生教育テキスト</a:t>
            </a:r>
            <a:endParaRPr kumimoji="0" lang="en-US" altLang="ja-JP" sz="1200" smtClean="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ChangeArrowheads="1"/>
          </p:cNvSpPr>
          <p:nvPr/>
        </p:nvSpPr>
        <p:spPr bwMode="auto">
          <a:xfrm>
            <a:off x="611188" y="333375"/>
            <a:ext cx="7794625"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r>
              <a:rPr lang="ja-JP" altLang="en-US"/>
              <a:t>遺伝子組換え体の拡散防止措置２</a:t>
            </a:r>
            <a:endParaRPr lang="ja-JP" altLang="en-US" sz="3800"/>
          </a:p>
        </p:txBody>
      </p:sp>
      <p:sp>
        <p:nvSpPr>
          <p:cNvPr id="165891" name="Rectangle 3"/>
          <p:cNvSpPr>
            <a:spLocks noChangeArrowheads="1"/>
          </p:cNvSpPr>
          <p:nvPr/>
        </p:nvSpPr>
        <p:spPr bwMode="auto">
          <a:xfrm>
            <a:off x="76200" y="1295400"/>
            <a:ext cx="9067800"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1004888" indent="-53340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lvl="1" eaLnBrk="1" hangingPunct="1">
              <a:lnSpc>
                <a:spcPct val="90000"/>
              </a:lnSpc>
              <a:buFont typeface="Wingdings" panose="05000000000000000000" pitchFamily="2" charset="2"/>
              <a:buNone/>
            </a:pPr>
            <a:r>
              <a:rPr lang="ja-JP" altLang="ja-JP" sz="2000">
                <a:solidFill>
                  <a:srgbClr val="C00000"/>
                </a:solidFill>
                <a:latin typeface="ＭＳ Ｐゴシック" panose="020B0600070205080204" pitchFamily="50" charset="-128"/>
              </a:rPr>
              <a:t>Ｐ１，ＬＳＣ，Ｐ１A,  Ｐ１Ｐレベル</a:t>
            </a:r>
          </a:p>
          <a:p>
            <a:pPr lvl="1" eaLnBrk="1" hangingPunct="1">
              <a:lnSpc>
                <a:spcPct val="90000"/>
              </a:lnSpc>
              <a:buFont typeface="Wingdings" panose="05000000000000000000" pitchFamily="2" charset="2"/>
              <a:buNone/>
            </a:pPr>
            <a:r>
              <a:rPr lang="ja-JP" altLang="ja-JP" sz="2000">
                <a:latin typeface="ＭＳ Ｐゴシック" panose="020B0600070205080204" pitchFamily="50" charset="-128"/>
              </a:rPr>
              <a:t>　・遺伝子組換え体は必要に応じて高温蒸気滅菌（オートクレーブ）等により不活化する。</a:t>
            </a:r>
          </a:p>
          <a:p>
            <a:pPr lvl="1" eaLnBrk="1" hangingPunct="1">
              <a:lnSpc>
                <a:spcPct val="90000"/>
              </a:lnSpc>
              <a:buFont typeface="Wingdings" panose="05000000000000000000" pitchFamily="2" charset="2"/>
              <a:buNone/>
            </a:pPr>
            <a:r>
              <a:rPr lang="ja-JP" altLang="ja-JP" sz="2000">
                <a:latin typeface="ＭＳ Ｐゴシック" panose="020B0600070205080204" pitchFamily="50" charset="-128"/>
              </a:rPr>
              <a:t>　・遺伝子組換え体の付着した機器・器具等は洗浄前に不活化する。</a:t>
            </a:r>
          </a:p>
          <a:p>
            <a:pPr lvl="1" eaLnBrk="1" hangingPunct="1">
              <a:lnSpc>
                <a:spcPct val="90000"/>
              </a:lnSpc>
              <a:buFont typeface="Wingdings" panose="05000000000000000000" pitchFamily="2" charset="2"/>
              <a:buNone/>
            </a:pPr>
            <a:r>
              <a:rPr lang="ja-JP" altLang="ja-JP" sz="2000">
                <a:latin typeface="ＭＳ Ｐゴシック" panose="020B0600070205080204" pitchFamily="50" charset="-128"/>
              </a:rPr>
              <a:t>　・実験室の扉・窓を閉じる。</a:t>
            </a:r>
          </a:p>
          <a:p>
            <a:pPr lvl="1" eaLnBrk="1" hangingPunct="1">
              <a:lnSpc>
                <a:spcPct val="90000"/>
              </a:lnSpc>
              <a:buFont typeface="Wingdings" panose="05000000000000000000" pitchFamily="2" charset="2"/>
              <a:buNone/>
            </a:pPr>
            <a:r>
              <a:rPr lang="ja-JP" altLang="ja-JP" sz="2000">
                <a:latin typeface="ＭＳ Ｐゴシック" panose="020B0600070205080204" pitchFamily="50" charset="-128"/>
              </a:rPr>
              <a:t>　・エアロゾルの発生を最小限にとどめる。</a:t>
            </a:r>
          </a:p>
          <a:p>
            <a:pPr lvl="1" eaLnBrk="1" hangingPunct="1">
              <a:lnSpc>
                <a:spcPct val="90000"/>
              </a:lnSpc>
              <a:buFont typeface="Wingdings" panose="05000000000000000000" pitchFamily="2" charset="2"/>
              <a:buNone/>
            </a:pPr>
            <a:r>
              <a:rPr lang="ja-JP" altLang="ja-JP" sz="2000">
                <a:latin typeface="ＭＳ Ｐゴシック" panose="020B0600070205080204" pitchFamily="50" charset="-128"/>
              </a:rPr>
              <a:t>　・実験動物の場合：　逃亡の防止。ふん尿等に組換え体等が含まれる</a:t>
            </a:r>
          </a:p>
          <a:p>
            <a:pPr lvl="1" eaLnBrk="1" hangingPunct="1">
              <a:lnSpc>
                <a:spcPct val="90000"/>
              </a:lnSpc>
              <a:buFont typeface="Wingdings" panose="05000000000000000000" pitchFamily="2" charset="2"/>
              <a:buNone/>
            </a:pPr>
            <a:r>
              <a:rPr lang="ja-JP" altLang="ja-JP" sz="2000">
                <a:latin typeface="ＭＳ Ｐゴシック" panose="020B0600070205080204" pitchFamily="50" charset="-128"/>
              </a:rPr>
              <a:t>　　　　　　　　　　　　　　場合は，回収器具・設備を設ける。</a:t>
            </a:r>
          </a:p>
          <a:p>
            <a:pPr lvl="1" eaLnBrk="1" hangingPunct="1">
              <a:lnSpc>
                <a:spcPct val="90000"/>
              </a:lnSpc>
              <a:buFont typeface="Wingdings" panose="05000000000000000000" pitchFamily="2" charset="2"/>
              <a:buNone/>
            </a:pPr>
            <a:r>
              <a:rPr lang="ja-JP" altLang="ja-JP" sz="2000">
                <a:latin typeface="ＭＳ Ｐゴシック" panose="020B0600070205080204" pitchFamily="50" charset="-128"/>
              </a:rPr>
              <a:t>　・実験植物の場合：　花粉・種子等の飛散防止及び害虫等の入出防止。</a:t>
            </a:r>
          </a:p>
          <a:p>
            <a:pPr lvl="1" eaLnBrk="1" hangingPunct="1">
              <a:lnSpc>
                <a:spcPct val="90000"/>
              </a:lnSpc>
              <a:buFont typeface="Wingdings" panose="05000000000000000000" pitchFamily="2" charset="2"/>
              <a:buNone/>
            </a:pPr>
            <a:r>
              <a:rPr lang="ja-JP" altLang="ja-JP" sz="2000">
                <a:latin typeface="ＭＳ Ｐゴシック" panose="020B0600070205080204" pitchFamily="50" charset="-128"/>
              </a:rPr>
              <a:t>　・実験室からの持ち出しに伴う拡散の防止。</a:t>
            </a:r>
          </a:p>
          <a:p>
            <a:pPr lvl="1" eaLnBrk="1" hangingPunct="1">
              <a:lnSpc>
                <a:spcPct val="90000"/>
              </a:lnSpc>
              <a:buFont typeface="Wingdings" panose="05000000000000000000" pitchFamily="2" charset="2"/>
              <a:buNone/>
            </a:pPr>
            <a:r>
              <a:rPr lang="ja-JP" altLang="en-US" sz="2000">
                <a:solidFill>
                  <a:srgbClr val="C00000"/>
                </a:solidFill>
                <a:latin typeface="Osaka" charset="-128"/>
              </a:rPr>
              <a:t>Ｐ２ </a:t>
            </a:r>
            <a:r>
              <a:rPr lang="ja-JP" altLang="ja-JP" sz="2000">
                <a:solidFill>
                  <a:srgbClr val="C00000"/>
                </a:solidFill>
                <a:latin typeface="ＭＳ Ｐゴシック" panose="020B0600070205080204" pitchFamily="50" charset="-128"/>
              </a:rPr>
              <a:t>，Ｐ２A,  Ｐ２Ｐ</a:t>
            </a:r>
            <a:r>
              <a:rPr lang="ja-JP" altLang="en-US" sz="2000">
                <a:solidFill>
                  <a:srgbClr val="C00000"/>
                </a:solidFill>
                <a:latin typeface="Osaka" charset="-128"/>
              </a:rPr>
              <a:t>レベル（上記に加え）</a:t>
            </a:r>
          </a:p>
          <a:p>
            <a:pPr lvl="1" eaLnBrk="1" hangingPunct="1">
              <a:lnSpc>
                <a:spcPct val="90000"/>
              </a:lnSpc>
              <a:buFont typeface="Wingdings" panose="05000000000000000000" pitchFamily="2" charset="2"/>
              <a:buNone/>
            </a:pPr>
            <a:r>
              <a:rPr lang="ja-JP" altLang="en-US" sz="2000">
                <a:latin typeface="Osaka" charset="-128"/>
              </a:rPr>
              <a:t>　・安全キャビネットの設置（エアロゾルの発生量に準じて）。</a:t>
            </a:r>
          </a:p>
          <a:p>
            <a:pPr lvl="1" eaLnBrk="1" hangingPunct="1">
              <a:lnSpc>
                <a:spcPct val="90000"/>
              </a:lnSpc>
              <a:buFont typeface="Wingdings" panose="05000000000000000000" pitchFamily="2" charset="2"/>
              <a:buNone/>
            </a:pPr>
            <a:r>
              <a:rPr lang="ja-JP" altLang="en-US" sz="2000">
                <a:latin typeface="Osaka" charset="-128"/>
              </a:rPr>
              <a:t>　・実験室のある建物におけるオートクレーブ等の不活化設備の設置。</a:t>
            </a:r>
          </a:p>
          <a:p>
            <a:pPr lvl="1" eaLnBrk="1" hangingPunct="1">
              <a:lnSpc>
                <a:spcPct val="90000"/>
              </a:lnSpc>
              <a:buFont typeface="Wingdings" panose="05000000000000000000" pitchFamily="2" charset="2"/>
              <a:buNone/>
            </a:pPr>
            <a:r>
              <a:rPr lang="ja-JP" altLang="en-US" sz="2000">
                <a:latin typeface="Osaka" charset="-128"/>
              </a:rPr>
              <a:t>　・レベルに応じた実験区域の明確化。</a:t>
            </a:r>
          </a:p>
        </p:txBody>
      </p:sp>
      <p:sp>
        <p:nvSpPr>
          <p:cNvPr id="165892"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29</a:t>
            </a:r>
            <a:r>
              <a:rPr kumimoji="0" lang="ja-JP" altLang="en-US" sz="1200" smtClean="0"/>
              <a:t>年度安全衛生教育テキスト</a:t>
            </a:r>
            <a:endParaRPr kumimoji="0" lang="en-US" altLang="ja-JP" sz="1200" smtClean="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pPr eaLnBrk="1" hangingPunct="1"/>
            <a:r>
              <a:rPr lang="ja-JP" altLang="en-US" smtClean="0"/>
              <a:t>野外における教育研究活動</a:t>
            </a:r>
          </a:p>
        </p:txBody>
      </p:sp>
      <p:sp>
        <p:nvSpPr>
          <p:cNvPr id="167939" name="Rectangle 3"/>
          <p:cNvSpPr>
            <a:spLocks noGrp="1" noChangeArrowheads="1"/>
          </p:cNvSpPr>
          <p:nvPr>
            <p:ph type="body" idx="1"/>
          </p:nvPr>
        </p:nvSpPr>
        <p:spPr/>
        <p:txBody>
          <a:bodyPr/>
          <a:lstStyle/>
          <a:p>
            <a:pPr marL="495300" indent="-495300" eaLnBrk="1" hangingPunct="1">
              <a:buFont typeface="Wingdings" panose="05000000000000000000" pitchFamily="2" charset="2"/>
              <a:buAutoNum type="arabicPeriod"/>
            </a:pPr>
            <a:r>
              <a:rPr lang="ja-JP" altLang="en-US" sz="2600" smtClean="0"/>
              <a:t>野外活動における関係者の責任と義務、届出、事故の際の措置について</a:t>
            </a:r>
            <a:r>
              <a:rPr lang="ja-JP" altLang="en-US" sz="2600" smtClean="0">
                <a:solidFill>
                  <a:srgbClr val="C00000"/>
                </a:solidFill>
              </a:rPr>
              <a:t>「東京大学の野外における教育研究活動に関する安全衛生規程」</a:t>
            </a:r>
            <a:r>
              <a:rPr lang="ja-JP" altLang="en-US" sz="2600" smtClean="0"/>
              <a:t>が制定されており、これに従わなければならない。</a:t>
            </a:r>
          </a:p>
          <a:p>
            <a:pPr marL="495300" indent="-495300" eaLnBrk="1" hangingPunct="1">
              <a:buFont typeface="Wingdings" panose="05000000000000000000" pitchFamily="2" charset="2"/>
              <a:buAutoNum type="arabicPeriod"/>
            </a:pPr>
            <a:r>
              <a:rPr lang="ja-JP" altLang="en-US" sz="2600" smtClean="0"/>
              <a:t>野外活動には屋内とは異なる様々な危険があるので、</a:t>
            </a:r>
            <a:r>
              <a:rPr lang="ja-JP" altLang="en-US" sz="2600" smtClean="0">
                <a:solidFill>
                  <a:srgbClr val="C00000"/>
                </a:solidFill>
              </a:rPr>
              <a:t>「野外における安全衛生管理事故防止指針（ポケット版：野外活動を行う研究室に配布）」</a:t>
            </a:r>
            <a:r>
              <a:rPr lang="ja-JP" altLang="en-US" sz="2600" smtClean="0"/>
              <a:t>の必要事項を事前によく読み、かつ携行して事故防止に努める。</a:t>
            </a:r>
          </a:p>
          <a:p>
            <a:pPr marL="495300" indent="-495300" eaLnBrk="1" hangingPunct="1">
              <a:buFont typeface="Wingdings" panose="05000000000000000000" pitchFamily="2" charset="2"/>
              <a:buAutoNum type="arabicPeriod"/>
            </a:pPr>
            <a:r>
              <a:rPr lang="ja-JP" altLang="en-US" sz="2600" smtClean="0"/>
              <a:t>野外活動を実施する際は、実施の１週間前までに</a:t>
            </a:r>
            <a:r>
              <a:rPr lang="ja-JP" altLang="en-US" sz="2600" smtClean="0">
                <a:solidFill>
                  <a:srgbClr val="C00000"/>
                </a:solidFill>
              </a:rPr>
              <a:t>「野外における教育研究活動　安全衛生管理計画書」</a:t>
            </a:r>
            <a:r>
              <a:rPr lang="ja-JP" altLang="en-US" sz="2600" smtClean="0"/>
              <a:t>を環境安全管理室へ提出する。</a:t>
            </a:r>
          </a:p>
        </p:txBody>
      </p:sp>
      <p:sp>
        <p:nvSpPr>
          <p:cNvPr id="5" name="横巻き 4"/>
          <p:cNvSpPr/>
          <p:nvPr/>
        </p:nvSpPr>
        <p:spPr>
          <a:xfrm>
            <a:off x="7019925" y="44450"/>
            <a:ext cx="1873250" cy="431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23</a:t>
            </a:r>
            <a:r>
              <a:rPr lang="ja-JP" altLang="en-US" sz="1200" b="1" dirty="0">
                <a:latin typeface="+mj-ea"/>
                <a:ea typeface="+mj-ea"/>
              </a:rPr>
              <a:t>頁</a:t>
            </a:r>
          </a:p>
        </p:txBody>
      </p:sp>
      <p:sp>
        <p:nvSpPr>
          <p:cNvPr id="167941"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29</a:t>
            </a:r>
            <a:r>
              <a:rPr kumimoji="0" lang="ja-JP" altLang="en-US" sz="1200" smtClean="0"/>
              <a:t>年度安全衛生教育テキスト</a:t>
            </a:r>
            <a:endParaRPr kumimoji="0" lang="en-US" altLang="ja-JP" sz="1200" smtClean="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pPr eaLnBrk="1" hangingPunct="1"/>
            <a:r>
              <a:rPr lang="ja-JP" altLang="en-US" smtClean="0"/>
              <a:t>電気機器および設備　その１</a:t>
            </a:r>
          </a:p>
        </p:txBody>
      </p:sp>
      <p:sp>
        <p:nvSpPr>
          <p:cNvPr id="168963" name="Rectangle 3"/>
          <p:cNvSpPr>
            <a:spLocks noGrp="1" noChangeArrowheads="1"/>
          </p:cNvSpPr>
          <p:nvPr>
            <p:ph type="body" idx="1"/>
          </p:nvPr>
        </p:nvSpPr>
        <p:spPr>
          <a:xfrm>
            <a:off x="566738" y="1341438"/>
            <a:ext cx="8253412" cy="4824412"/>
          </a:xfrm>
        </p:spPr>
        <p:txBody>
          <a:bodyPr/>
          <a:lstStyle/>
          <a:p>
            <a:pPr>
              <a:buFont typeface="Wingdings" panose="05000000000000000000" pitchFamily="2" charset="2"/>
              <a:buNone/>
            </a:pPr>
            <a:r>
              <a:rPr lang="ja-JP" altLang="ja-JP" sz="2000" smtClean="0"/>
              <a:t>電気機器や設備（配線、テーブルタップ等）の取り扱いを誤ると、感電</a:t>
            </a:r>
            <a:endParaRPr lang="en-US" altLang="ja-JP" sz="2000" smtClean="0"/>
          </a:p>
          <a:p>
            <a:pPr>
              <a:buFont typeface="Wingdings" panose="05000000000000000000" pitchFamily="2" charset="2"/>
              <a:buNone/>
            </a:pPr>
            <a:r>
              <a:rPr lang="ja-JP" altLang="ja-JP" sz="2000" smtClean="0"/>
              <a:t>事故や過熱による火災、電気火花による可燃性ガスの着火等の事故</a:t>
            </a:r>
            <a:endParaRPr lang="en-US" altLang="ja-JP" sz="2000" smtClean="0"/>
          </a:p>
          <a:p>
            <a:pPr>
              <a:buFont typeface="Wingdings" panose="05000000000000000000" pitchFamily="2" charset="2"/>
              <a:buNone/>
            </a:pPr>
            <a:r>
              <a:rPr lang="ja-JP" altLang="ja-JP" sz="2000" smtClean="0"/>
              <a:t>原因となる。</a:t>
            </a:r>
          </a:p>
          <a:p>
            <a:pPr>
              <a:buFont typeface="Wingdings" panose="05000000000000000000" pitchFamily="2" charset="2"/>
              <a:buNone/>
            </a:pPr>
            <a:endParaRPr lang="en-US" altLang="ja-JP" sz="2000" smtClean="0"/>
          </a:p>
          <a:p>
            <a:pPr>
              <a:buFont typeface="Wingdings" panose="05000000000000000000" pitchFamily="2" charset="2"/>
              <a:buNone/>
            </a:pPr>
            <a:r>
              <a:rPr lang="ja-JP" altLang="ja-JP" sz="2000" smtClean="0"/>
              <a:t>次の項目を定期的に点検することによって事故の大半を防止できる。</a:t>
            </a:r>
          </a:p>
          <a:p>
            <a:r>
              <a:rPr lang="ja-JP" altLang="ja-JP" sz="2000" smtClean="0">
                <a:solidFill>
                  <a:srgbClr val="C00000"/>
                </a:solidFill>
              </a:rPr>
              <a:t>装置、配管などに触れた際「ビリッ」と感じたことがないか</a:t>
            </a:r>
            <a:r>
              <a:rPr lang="en-US" altLang="ja-JP" sz="2000" smtClean="0"/>
              <a:t/>
            </a:r>
            <a:br>
              <a:rPr lang="en-US" altLang="ja-JP" sz="2000" smtClean="0"/>
            </a:br>
            <a:r>
              <a:rPr lang="ja-JP" altLang="ja-JP" sz="2000" smtClean="0"/>
              <a:t>漏電しており非常に危険な状態なので、直ちに使用停止し専門家に連絡する</a:t>
            </a:r>
            <a:r>
              <a:rPr lang="ja-JP" altLang="en-US" sz="2000" smtClean="0"/>
              <a:t>ことこと</a:t>
            </a:r>
            <a:r>
              <a:rPr lang="ja-JP" altLang="ja-JP" sz="2000" smtClean="0"/>
              <a:t>。 </a:t>
            </a:r>
          </a:p>
          <a:p>
            <a:r>
              <a:rPr lang="ja-JP" altLang="ja-JP" sz="2000" smtClean="0">
                <a:solidFill>
                  <a:srgbClr val="C00000"/>
                </a:solidFill>
              </a:rPr>
              <a:t>コード類の被覆が破損していないか</a:t>
            </a:r>
            <a:r>
              <a:rPr lang="en-US" altLang="ja-JP" sz="2000" smtClean="0"/>
              <a:t/>
            </a:r>
            <a:br>
              <a:rPr lang="en-US" altLang="ja-JP" sz="2000" smtClean="0"/>
            </a:br>
            <a:r>
              <a:rPr lang="ja-JP" altLang="ja-JP" sz="2000" smtClean="0"/>
              <a:t>折り曲げて傷口が開くようならば、交換。コードの引出し口や古いコード類はとくに注意する。 </a:t>
            </a:r>
          </a:p>
          <a:p>
            <a:r>
              <a:rPr lang="ja-JP" altLang="ja-JP" sz="2000" smtClean="0">
                <a:solidFill>
                  <a:srgbClr val="C00000"/>
                </a:solidFill>
              </a:rPr>
              <a:t>接続ネジなどに緩みがないか</a:t>
            </a:r>
            <a:r>
              <a:rPr lang="en-US" altLang="ja-JP" sz="2000" smtClean="0"/>
              <a:t/>
            </a:r>
            <a:br>
              <a:rPr lang="en-US" altLang="ja-JP" sz="2000" smtClean="0"/>
            </a:br>
            <a:r>
              <a:rPr lang="ja-JP" altLang="ja-JP" sz="2000" smtClean="0"/>
              <a:t>絶縁ドライバーなどで、増し締め点検を</a:t>
            </a:r>
            <a:r>
              <a:rPr lang="ja-JP" altLang="en-US" sz="2000" smtClean="0"/>
              <a:t>すること</a:t>
            </a:r>
            <a:r>
              <a:rPr lang="ja-JP" altLang="ja-JP" sz="2000" smtClean="0"/>
              <a:t>。発熱やショートの原因になる</a:t>
            </a:r>
            <a:r>
              <a:rPr lang="ja-JP" altLang="en-US" sz="2000" smtClean="0"/>
              <a:t>。</a:t>
            </a:r>
            <a:endParaRPr lang="ja-JP" altLang="ja-JP" sz="2000" smtClean="0"/>
          </a:p>
        </p:txBody>
      </p:sp>
      <p:sp>
        <p:nvSpPr>
          <p:cNvPr id="5" name="横巻き 4"/>
          <p:cNvSpPr/>
          <p:nvPr/>
        </p:nvSpPr>
        <p:spPr>
          <a:xfrm>
            <a:off x="7019925" y="44450"/>
            <a:ext cx="1873250" cy="431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23</a:t>
            </a:r>
            <a:r>
              <a:rPr lang="ja-JP" altLang="en-US" sz="1200" b="1" dirty="0">
                <a:latin typeface="+mj-ea"/>
                <a:ea typeface="+mj-ea"/>
              </a:rPr>
              <a:t>頁</a:t>
            </a:r>
          </a:p>
        </p:txBody>
      </p:sp>
      <p:sp>
        <p:nvSpPr>
          <p:cNvPr id="168965"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29</a:t>
            </a:r>
            <a:r>
              <a:rPr kumimoji="0" lang="ja-JP" altLang="en-US" sz="1200" smtClean="0"/>
              <a:t>年度安全衛生教育テキスト</a:t>
            </a:r>
            <a:endParaRPr kumimoji="0" lang="en-US" altLang="ja-JP" sz="1200" smtClean="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eaLnBrk="1" hangingPunct="1"/>
            <a:r>
              <a:rPr lang="ja-JP" altLang="en-US" smtClean="0"/>
              <a:t>電気機器および設備　その２</a:t>
            </a:r>
          </a:p>
        </p:txBody>
      </p:sp>
      <p:sp>
        <p:nvSpPr>
          <p:cNvPr id="169988" name="Rectangle 3"/>
          <p:cNvSpPr>
            <a:spLocks noGrp="1" noChangeArrowheads="1"/>
          </p:cNvSpPr>
          <p:nvPr>
            <p:ph type="body" idx="1"/>
          </p:nvPr>
        </p:nvSpPr>
        <p:spPr/>
        <p:txBody>
          <a:bodyPr/>
          <a:lstStyle/>
          <a:p>
            <a:pPr>
              <a:defRPr/>
            </a:pPr>
            <a:r>
              <a:rPr lang="ja-JP" altLang="ja-JP" sz="2000" dirty="0" smtClean="0">
                <a:solidFill>
                  <a:srgbClr val="C00000"/>
                </a:solidFill>
              </a:rPr>
              <a:t>コードが変色してい</a:t>
            </a:r>
            <a:r>
              <a:rPr lang="ja-JP" altLang="en-US" sz="2000" dirty="0" smtClean="0">
                <a:solidFill>
                  <a:srgbClr val="C00000"/>
                </a:solidFill>
              </a:rPr>
              <a:t>ていないか</a:t>
            </a:r>
            <a:r>
              <a:rPr lang="ja-JP" altLang="ja-JP" sz="2000" dirty="0" smtClean="0">
                <a:solidFill>
                  <a:srgbClr val="C00000"/>
                </a:solidFill>
              </a:rPr>
              <a:t>、</a:t>
            </a:r>
            <a:r>
              <a:rPr lang="ja-JP" altLang="en-US" sz="2000" dirty="0" smtClean="0">
                <a:solidFill>
                  <a:srgbClr val="C00000"/>
                </a:solidFill>
              </a:rPr>
              <a:t>もしくは</a:t>
            </a:r>
            <a:r>
              <a:rPr lang="ja-JP" altLang="ja-JP" sz="2000" dirty="0" smtClean="0">
                <a:solidFill>
                  <a:srgbClr val="C00000"/>
                </a:solidFill>
              </a:rPr>
              <a:t>熱くなっている部分がないか</a:t>
            </a:r>
            <a:r>
              <a:rPr lang="en-US" altLang="ja-JP" sz="2000" dirty="0" smtClean="0"/>
              <a:t/>
            </a:r>
            <a:br>
              <a:rPr lang="en-US" altLang="ja-JP" sz="2000" dirty="0" smtClean="0"/>
            </a:br>
            <a:r>
              <a:rPr lang="ja-JP" altLang="ja-JP" sz="2000" dirty="0" smtClean="0"/>
              <a:t>手で触れて温かければ、過電流が疑われます。変色したコードは、絶縁不良が疑われる。</a:t>
            </a:r>
            <a:r>
              <a:rPr lang="ja-JP" altLang="en-US" sz="2000" dirty="0" smtClean="0"/>
              <a:t>いずれの場合も</a:t>
            </a:r>
            <a:r>
              <a:rPr lang="ja-JP" altLang="ja-JP" sz="2000" dirty="0" smtClean="0"/>
              <a:t>ただちに使用を停止する。 </a:t>
            </a:r>
          </a:p>
          <a:p>
            <a:pPr>
              <a:defRPr/>
            </a:pPr>
            <a:r>
              <a:rPr lang="ja-JP" altLang="ja-JP" sz="2000" dirty="0" smtClean="0">
                <a:solidFill>
                  <a:srgbClr val="C00000"/>
                </a:solidFill>
              </a:rPr>
              <a:t>異臭、異音を発していないか</a:t>
            </a:r>
            <a:r>
              <a:rPr lang="en-US" altLang="ja-JP" sz="2000" dirty="0" smtClean="0"/>
              <a:t/>
            </a:r>
            <a:br>
              <a:rPr lang="en-US" altLang="ja-JP" sz="2000" dirty="0" smtClean="0"/>
            </a:br>
            <a:r>
              <a:rPr lang="ja-JP" altLang="ja-JP" sz="2000" dirty="0" smtClean="0"/>
              <a:t>漏電、放電、発熱で絶縁不良</a:t>
            </a:r>
            <a:r>
              <a:rPr lang="ja-JP" altLang="en-US" sz="2000" dirty="0" smtClean="0"/>
              <a:t>の可能性がある。</a:t>
            </a:r>
            <a:r>
              <a:rPr lang="ja-JP" altLang="ja-JP" sz="2000" dirty="0" smtClean="0"/>
              <a:t>コンセントの差込口がトラッキング現象で焼損、絶縁不良</a:t>
            </a:r>
            <a:r>
              <a:rPr lang="ja-JP" altLang="en-US" sz="2000" dirty="0" smtClean="0"/>
              <a:t>の可能性がある</a:t>
            </a:r>
            <a:r>
              <a:rPr lang="ja-JP" altLang="ja-JP" sz="2000" dirty="0" smtClean="0"/>
              <a:t>。</a:t>
            </a:r>
          </a:p>
          <a:p>
            <a:pPr>
              <a:defRPr/>
            </a:pPr>
            <a:r>
              <a:rPr lang="ja-JP" altLang="ja-JP" sz="2000" dirty="0" smtClean="0">
                <a:solidFill>
                  <a:srgbClr val="C00000"/>
                </a:solidFill>
              </a:rPr>
              <a:t>アース線が外れていないか</a:t>
            </a:r>
            <a:r>
              <a:rPr lang="en-US" altLang="ja-JP" sz="2000" dirty="0" smtClean="0"/>
              <a:t/>
            </a:r>
            <a:br>
              <a:rPr lang="en-US" altLang="ja-JP" sz="2000" dirty="0" smtClean="0"/>
            </a:br>
            <a:r>
              <a:rPr lang="ja-JP" altLang="ja-JP" sz="2000" dirty="0" smtClean="0"/>
              <a:t>装置を移動した際の取り付け忘れに注意</a:t>
            </a:r>
            <a:r>
              <a:rPr lang="ja-JP" altLang="en-US" sz="2000" dirty="0" smtClean="0"/>
              <a:t>すること</a:t>
            </a:r>
            <a:r>
              <a:rPr lang="ja-JP" altLang="ja-JP" sz="2000" dirty="0" smtClean="0"/>
              <a:t>。</a:t>
            </a:r>
            <a:endParaRPr lang="en-US" altLang="ja-JP" sz="2000" dirty="0" smtClean="0"/>
          </a:p>
          <a:p>
            <a:pPr marL="0" indent="0">
              <a:buFont typeface="Wingdings" panose="05000000000000000000" pitchFamily="2" charset="2"/>
              <a:buNone/>
              <a:defRPr/>
            </a:pPr>
            <a:endParaRPr lang="ja-JP" altLang="ja-JP" sz="2000" dirty="0" smtClean="0"/>
          </a:p>
        </p:txBody>
      </p:sp>
      <p:sp>
        <p:nvSpPr>
          <p:cNvPr id="5" name="横巻き 4"/>
          <p:cNvSpPr/>
          <p:nvPr/>
        </p:nvSpPr>
        <p:spPr>
          <a:xfrm>
            <a:off x="7019925" y="44450"/>
            <a:ext cx="1873250" cy="431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24</a:t>
            </a:r>
            <a:r>
              <a:rPr lang="ja-JP" altLang="en-US" sz="1200" b="1" dirty="0">
                <a:latin typeface="+mj-ea"/>
                <a:ea typeface="+mj-ea"/>
              </a:rPr>
              <a:t>頁</a:t>
            </a:r>
          </a:p>
        </p:txBody>
      </p:sp>
      <p:sp>
        <p:nvSpPr>
          <p:cNvPr id="169989"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29</a:t>
            </a:r>
            <a:r>
              <a:rPr kumimoji="0" lang="ja-JP" altLang="en-US" sz="1200" smtClean="0"/>
              <a:t>年度安全衛生教育テキスト</a:t>
            </a:r>
            <a:endParaRPr kumimoji="0" lang="en-US" altLang="ja-JP" sz="1200" smtClean="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pPr eaLnBrk="1" hangingPunct="1"/>
            <a:r>
              <a:rPr lang="ja-JP" altLang="en-US" smtClean="0"/>
              <a:t>電気機器および設備　その３</a:t>
            </a:r>
          </a:p>
        </p:txBody>
      </p:sp>
      <p:sp>
        <p:nvSpPr>
          <p:cNvPr id="5" name="横巻き 4"/>
          <p:cNvSpPr/>
          <p:nvPr/>
        </p:nvSpPr>
        <p:spPr>
          <a:xfrm>
            <a:off x="7019925" y="44450"/>
            <a:ext cx="1873250" cy="431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24</a:t>
            </a:r>
            <a:r>
              <a:rPr lang="ja-JP" altLang="en-US" sz="1200" b="1" dirty="0">
                <a:latin typeface="+mj-ea"/>
                <a:ea typeface="+mj-ea"/>
              </a:rPr>
              <a:t>頁</a:t>
            </a:r>
          </a:p>
        </p:txBody>
      </p:sp>
      <p:sp>
        <p:nvSpPr>
          <p:cNvPr id="171012" name="正方形/長方形 5"/>
          <p:cNvSpPr>
            <a:spLocks noChangeArrowheads="1"/>
          </p:cNvSpPr>
          <p:nvPr/>
        </p:nvSpPr>
        <p:spPr bwMode="auto">
          <a:xfrm>
            <a:off x="2286000" y="1444625"/>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endParaRPr lang="ja-JP" altLang="ja-JP" sz="1800"/>
          </a:p>
          <a:p>
            <a:pPr eaLnBrk="1" hangingPunct="1">
              <a:spcBef>
                <a:spcPct val="0"/>
              </a:spcBef>
              <a:buClrTx/>
              <a:buFontTx/>
              <a:buNone/>
            </a:pPr>
            <a:r>
              <a:rPr lang="en-US" altLang="ja-JP" sz="1800"/>
              <a:t> </a:t>
            </a:r>
            <a:endParaRPr lang="ja-JP" altLang="ja-JP" sz="1800"/>
          </a:p>
        </p:txBody>
      </p:sp>
      <p:sp>
        <p:nvSpPr>
          <p:cNvPr id="8" name="Rectangle 3"/>
          <p:cNvSpPr txBox="1">
            <a:spLocks noChangeArrowheads="1"/>
          </p:cNvSpPr>
          <p:nvPr/>
        </p:nvSpPr>
        <p:spPr bwMode="auto">
          <a:xfrm>
            <a:off x="566738" y="1485900"/>
            <a:ext cx="8001000" cy="4391025"/>
          </a:xfrm>
          <a:prstGeom prst="rect">
            <a:avLst/>
          </a:prstGeom>
          <a:noFill/>
          <a:ln w="9525">
            <a:noFill/>
            <a:miter lim="800000"/>
            <a:headEnd/>
            <a:tailEnd/>
          </a:ln>
        </p:spPr>
        <p:txBody>
          <a:bodyPr/>
          <a:lstStyle/>
          <a:p>
            <a:pPr marL="469900" indent="-469900">
              <a:spcBef>
                <a:spcPct val="20000"/>
              </a:spcBef>
              <a:buClr>
                <a:schemeClr val="accent2"/>
              </a:buClr>
              <a:buFont typeface="Wingdings" pitchFamily="2" charset="2"/>
              <a:buChar char="o"/>
              <a:defRPr/>
            </a:pPr>
            <a:r>
              <a:rPr lang="ja-JP" altLang="ja-JP" sz="2000" kern="0" dirty="0">
                <a:latin typeface="+mn-lt"/>
                <a:ea typeface="+mn-ea"/>
              </a:rPr>
              <a:t>アース線の抵抗値を年</a:t>
            </a:r>
            <a:r>
              <a:rPr lang="en-US" altLang="ja-JP" sz="2000" kern="0" dirty="0">
                <a:latin typeface="+mn-lt"/>
                <a:ea typeface="+mn-ea"/>
              </a:rPr>
              <a:t>1</a:t>
            </a:r>
            <a:r>
              <a:rPr lang="ja-JP" altLang="ja-JP" sz="2000" kern="0" dirty="0">
                <a:latin typeface="+mn-lt"/>
                <a:ea typeface="+mn-ea"/>
              </a:rPr>
              <a:t>回以上測定し、確認すること。不足の場合は修正工事、補強を行う</a:t>
            </a:r>
            <a:r>
              <a:rPr lang="ja-JP" altLang="en-US" sz="2000" kern="0" dirty="0">
                <a:latin typeface="+mn-lt"/>
                <a:ea typeface="+mn-ea"/>
              </a:rPr>
              <a:t>こと</a:t>
            </a:r>
            <a:r>
              <a:rPr lang="ja-JP" altLang="ja-JP" sz="2000" kern="0" dirty="0">
                <a:latin typeface="+mn-lt"/>
                <a:ea typeface="+mn-ea"/>
              </a:rPr>
              <a:t>。</a:t>
            </a:r>
            <a:endParaRPr lang="en-US" altLang="ja-JP" sz="2000" kern="0" dirty="0">
              <a:latin typeface="+mn-lt"/>
              <a:ea typeface="+mn-ea"/>
            </a:endParaRPr>
          </a:p>
          <a:p>
            <a:pPr marL="469900" indent="-469900">
              <a:spcBef>
                <a:spcPct val="20000"/>
              </a:spcBef>
              <a:buClr>
                <a:schemeClr val="accent2"/>
              </a:buClr>
              <a:buFont typeface="Wingdings" pitchFamily="2" charset="2"/>
              <a:buChar char="o"/>
              <a:defRPr/>
            </a:pPr>
            <a:r>
              <a:rPr lang="ja-JP" altLang="en-US" sz="2000" kern="0" dirty="0">
                <a:solidFill>
                  <a:schemeClr val="accent2"/>
                </a:solidFill>
                <a:latin typeface="+mn-lt"/>
                <a:ea typeface="+mn-ea"/>
              </a:rPr>
              <a:t>漏電、短絡の防止</a:t>
            </a:r>
            <a:endParaRPr lang="en-US" altLang="ja-JP" sz="2000" kern="0" dirty="0">
              <a:solidFill>
                <a:schemeClr val="accent2"/>
              </a:solidFill>
              <a:latin typeface="+mn-lt"/>
              <a:ea typeface="+mn-ea"/>
            </a:endParaRPr>
          </a:p>
          <a:p>
            <a:pPr>
              <a:spcBef>
                <a:spcPct val="20000"/>
              </a:spcBef>
              <a:buClr>
                <a:schemeClr val="accent2"/>
              </a:buClr>
              <a:defRPr/>
            </a:pPr>
            <a:r>
              <a:rPr lang="ja-JP" altLang="en-US" sz="2000" kern="0" dirty="0">
                <a:latin typeface="+mn-lt"/>
                <a:ea typeface="+mn-ea"/>
              </a:rPr>
              <a:t>　　　漏電遮断装置やサーキットブレーカーを使用すること。特に大型モ</a:t>
            </a:r>
            <a:endParaRPr lang="en-US" altLang="ja-JP" sz="2000" kern="0" dirty="0">
              <a:latin typeface="+mn-lt"/>
              <a:ea typeface="+mn-ea"/>
            </a:endParaRPr>
          </a:p>
          <a:p>
            <a:pPr>
              <a:spcBef>
                <a:spcPct val="20000"/>
              </a:spcBef>
              <a:buClr>
                <a:schemeClr val="accent2"/>
              </a:buClr>
              <a:defRPr/>
            </a:pPr>
            <a:r>
              <a:rPr lang="ja-JP" altLang="en-US" sz="2000" kern="0" dirty="0">
                <a:latin typeface="+mn-lt"/>
                <a:ea typeface="+mn-ea"/>
              </a:rPr>
              <a:t>　　　</a:t>
            </a:r>
            <a:r>
              <a:rPr lang="ja-JP" altLang="en-US" sz="2000" kern="0" dirty="0" err="1">
                <a:latin typeface="+mn-lt"/>
                <a:ea typeface="+mn-ea"/>
              </a:rPr>
              <a:t>ー</a:t>
            </a:r>
            <a:r>
              <a:rPr lang="ja-JP" altLang="en-US" sz="2000" kern="0" dirty="0">
                <a:latin typeface="+mn-lt"/>
                <a:ea typeface="+mn-ea"/>
              </a:rPr>
              <a:t>ターには、適正なサーマルリレーやモーター保護リレーを</a:t>
            </a:r>
            <a:r>
              <a:rPr lang="ja-JP" altLang="en-US" sz="2000" kern="0" dirty="0" err="1">
                <a:latin typeface="+mn-lt"/>
                <a:ea typeface="+mn-ea"/>
              </a:rPr>
              <a:t>使用す</a:t>
            </a:r>
            <a:endParaRPr lang="en-US" altLang="ja-JP" sz="2000" kern="0" dirty="0">
              <a:latin typeface="+mn-lt"/>
              <a:ea typeface="+mn-ea"/>
            </a:endParaRPr>
          </a:p>
          <a:p>
            <a:pPr>
              <a:spcBef>
                <a:spcPct val="20000"/>
              </a:spcBef>
              <a:buClr>
                <a:schemeClr val="accent2"/>
              </a:buClr>
              <a:defRPr/>
            </a:pPr>
            <a:r>
              <a:rPr lang="ja-JP" altLang="en-US" sz="2000" kern="0" dirty="0">
                <a:latin typeface="+mn-lt"/>
                <a:ea typeface="+mn-ea"/>
              </a:rPr>
              <a:t>　　　ること。</a:t>
            </a:r>
            <a:endParaRPr lang="en-US" altLang="ja-JP" sz="2000" kern="0" dirty="0">
              <a:latin typeface="+mn-lt"/>
              <a:ea typeface="+mn-ea"/>
            </a:endParaRPr>
          </a:p>
          <a:p>
            <a:pPr marL="469900" indent="-469900">
              <a:spcBef>
                <a:spcPct val="20000"/>
              </a:spcBef>
              <a:buClr>
                <a:schemeClr val="accent2"/>
              </a:buClr>
              <a:buFont typeface="Wingdings" pitchFamily="2" charset="2"/>
              <a:buChar char="o"/>
              <a:defRPr/>
            </a:pPr>
            <a:r>
              <a:rPr lang="ja-JP" altLang="ja-JP" sz="2000" kern="0" dirty="0">
                <a:solidFill>
                  <a:srgbClr val="C00000"/>
                </a:solidFill>
                <a:latin typeface="+mn-lt"/>
                <a:ea typeface="+mn-ea"/>
              </a:rPr>
              <a:t>機器が冠水したり、電源コードが重い機器の下敷になっていないか</a:t>
            </a:r>
            <a:r>
              <a:rPr lang="ja-JP" altLang="en-US" sz="2000" kern="0" dirty="0">
                <a:solidFill>
                  <a:srgbClr val="C00000"/>
                </a:solidFill>
                <a:latin typeface="+mn-lt"/>
                <a:ea typeface="+mn-ea"/>
              </a:rPr>
              <a:t>確認すること</a:t>
            </a:r>
            <a:r>
              <a:rPr lang="ja-JP" altLang="ja-JP" sz="2000" kern="0" dirty="0">
                <a:solidFill>
                  <a:srgbClr val="C00000"/>
                </a:solidFill>
                <a:latin typeface="+mn-lt"/>
                <a:ea typeface="+mn-ea"/>
              </a:rPr>
              <a:t>。</a:t>
            </a:r>
          </a:p>
          <a:p>
            <a:pPr marL="469900" indent="-469900">
              <a:spcBef>
                <a:spcPct val="20000"/>
              </a:spcBef>
              <a:buClr>
                <a:schemeClr val="accent2"/>
              </a:buClr>
              <a:buFont typeface="Wingdings" pitchFamily="2" charset="2"/>
              <a:buChar char="o"/>
              <a:defRPr/>
            </a:pPr>
            <a:r>
              <a:rPr lang="ja-JP" altLang="ja-JP" sz="2000" kern="0" dirty="0">
                <a:solidFill>
                  <a:srgbClr val="C00000"/>
                </a:solidFill>
                <a:latin typeface="+mn-lt"/>
                <a:ea typeface="+mn-ea"/>
              </a:rPr>
              <a:t>流す電流に対して、十分太い電線を使うこと</a:t>
            </a:r>
            <a:r>
              <a:rPr lang="en-US" altLang="ja-JP" sz="2000" kern="0" dirty="0">
                <a:solidFill>
                  <a:srgbClr val="C00000"/>
                </a:solidFill>
                <a:latin typeface="+mn-lt"/>
                <a:ea typeface="+mn-ea"/>
              </a:rPr>
              <a:t> </a:t>
            </a:r>
            <a:r>
              <a:rPr lang="ja-JP" altLang="ja-JP" sz="2000" kern="0" dirty="0" err="1">
                <a:solidFill>
                  <a:srgbClr val="C00000"/>
                </a:solidFill>
                <a:latin typeface="+mn-lt"/>
                <a:ea typeface="+mn-ea"/>
              </a:rPr>
              <a:t>。</a:t>
            </a:r>
            <a:r>
              <a:rPr lang="en-US" altLang="ja-JP" sz="2000" kern="0" dirty="0">
                <a:latin typeface="+mn-lt"/>
                <a:ea typeface="+mn-ea"/>
              </a:rPr>
              <a:t/>
            </a:r>
            <a:br>
              <a:rPr lang="en-US" altLang="ja-JP" sz="2000" kern="0" dirty="0">
                <a:latin typeface="+mn-lt"/>
                <a:ea typeface="+mn-ea"/>
              </a:rPr>
            </a:br>
            <a:r>
              <a:rPr lang="ja-JP" altLang="ja-JP" sz="2000" kern="0" dirty="0">
                <a:latin typeface="+mn-lt"/>
                <a:ea typeface="+mn-ea"/>
              </a:rPr>
              <a:t>ショートしてもコードの抵抗のためにヒューズ、ブレーカが切れず火災になる。</a:t>
            </a:r>
            <a:r>
              <a:rPr lang="en-US" altLang="ja-JP" sz="2000" kern="0" dirty="0">
                <a:latin typeface="+mn-lt"/>
                <a:ea typeface="+mn-ea"/>
              </a:rPr>
              <a:t> </a:t>
            </a:r>
            <a:endParaRPr lang="ja-JP" altLang="ja-JP" sz="2000" kern="0" dirty="0">
              <a:latin typeface="+mn-lt"/>
              <a:ea typeface="+mn-ea"/>
            </a:endParaRPr>
          </a:p>
          <a:p>
            <a:pPr marL="469900" indent="-469900">
              <a:spcBef>
                <a:spcPct val="20000"/>
              </a:spcBef>
              <a:buClr>
                <a:schemeClr val="accent2"/>
              </a:buClr>
              <a:buFont typeface="Wingdings" pitchFamily="2" charset="2"/>
              <a:buChar char="o"/>
              <a:defRPr/>
            </a:pPr>
            <a:r>
              <a:rPr lang="ja-JP" altLang="ja-JP" sz="2000" kern="0" dirty="0">
                <a:latin typeface="+mn-lt"/>
                <a:ea typeface="+mn-ea"/>
              </a:rPr>
              <a:t>絶縁用保護具等は</a:t>
            </a:r>
            <a:r>
              <a:rPr lang="en-US" altLang="ja-JP" sz="2000" kern="0" dirty="0">
                <a:latin typeface="+mn-lt"/>
                <a:ea typeface="+mn-ea"/>
              </a:rPr>
              <a:t>6</a:t>
            </a:r>
            <a:r>
              <a:rPr lang="ja-JP" altLang="ja-JP" sz="2000" kern="0" dirty="0">
                <a:latin typeface="+mn-lt"/>
                <a:ea typeface="+mn-ea"/>
              </a:rPr>
              <a:t>ヶ月以内ごとに</a:t>
            </a:r>
            <a:r>
              <a:rPr lang="en-US" altLang="ja-JP" sz="2000" kern="0" dirty="0">
                <a:latin typeface="+mn-lt"/>
                <a:ea typeface="+mn-ea"/>
              </a:rPr>
              <a:t>1</a:t>
            </a:r>
            <a:r>
              <a:rPr lang="ja-JP" altLang="ja-JP" sz="2000" kern="0" dirty="0">
                <a:latin typeface="+mn-lt"/>
                <a:ea typeface="+mn-ea"/>
              </a:rPr>
              <a:t>回の自主点検を行う。 </a:t>
            </a:r>
          </a:p>
          <a:p>
            <a:pPr marL="469900" indent="-469900">
              <a:spcBef>
                <a:spcPct val="20000"/>
              </a:spcBef>
              <a:buClr>
                <a:schemeClr val="accent2"/>
              </a:buClr>
              <a:buFont typeface="Wingdings" pitchFamily="2" charset="2"/>
              <a:buChar char="o"/>
              <a:defRPr/>
            </a:pPr>
            <a:endParaRPr lang="ja-JP" altLang="ja-JP" sz="2000" kern="0" dirty="0">
              <a:latin typeface="+mn-lt"/>
              <a:ea typeface="+mn-ea"/>
            </a:endParaRPr>
          </a:p>
        </p:txBody>
      </p:sp>
      <p:sp>
        <p:nvSpPr>
          <p:cNvPr id="171014"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29</a:t>
            </a:r>
            <a:r>
              <a:rPr kumimoji="0" lang="ja-JP" altLang="en-US" sz="1200" smtClean="0"/>
              <a:t>年度安全衛生教育テキスト</a:t>
            </a:r>
            <a:endParaRPr kumimoji="0" lang="en-US" altLang="ja-JP" sz="1200"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pPr eaLnBrk="1" hangingPunct="1"/>
            <a:r>
              <a:rPr lang="ja-JP" altLang="en-US" sz="3200" smtClean="0"/>
              <a:t>（本郷・浅野地区）指定避難場所　その１</a:t>
            </a:r>
          </a:p>
        </p:txBody>
      </p:sp>
      <p:sp>
        <p:nvSpPr>
          <p:cNvPr id="5" name="横巻き 4"/>
          <p:cNvSpPr/>
          <p:nvPr/>
        </p:nvSpPr>
        <p:spPr>
          <a:xfrm>
            <a:off x="7019925" y="44450"/>
            <a:ext cx="1873250" cy="431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25</a:t>
            </a:r>
            <a:r>
              <a:rPr lang="ja-JP" altLang="en-US" sz="1200" b="1" dirty="0">
                <a:latin typeface="+mj-ea"/>
                <a:ea typeface="+mj-ea"/>
              </a:rPr>
              <a:t>頁</a:t>
            </a:r>
          </a:p>
        </p:txBody>
      </p:sp>
      <p:sp>
        <p:nvSpPr>
          <p:cNvPr id="173060" name="正方形/長方形 5"/>
          <p:cNvSpPr>
            <a:spLocks noChangeArrowheads="1"/>
          </p:cNvSpPr>
          <p:nvPr/>
        </p:nvSpPr>
        <p:spPr bwMode="auto">
          <a:xfrm>
            <a:off x="2286000" y="1444625"/>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endParaRPr lang="ja-JP" altLang="ja-JP" sz="1800"/>
          </a:p>
          <a:p>
            <a:pPr eaLnBrk="1" hangingPunct="1">
              <a:spcBef>
                <a:spcPct val="0"/>
              </a:spcBef>
              <a:buClrTx/>
              <a:buFontTx/>
              <a:buNone/>
            </a:pPr>
            <a:r>
              <a:rPr lang="en-US" altLang="ja-JP" sz="1800"/>
              <a:t> </a:t>
            </a:r>
            <a:endParaRPr lang="ja-JP" altLang="ja-JP" sz="1800"/>
          </a:p>
        </p:txBody>
      </p:sp>
      <p:sp>
        <p:nvSpPr>
          <p:cNvPr id="173061" name="Rectangle 1"/>
          <p:cNvSpPr>
            <a:spLocks noChangeArrowheads="1"/>
          </p:cNvSpPr>
          <p:nvPr/>
        </p:nvSpPr>
        <p:spPr bwMode="auto">
          <a:xfrm>
            <a:off x="971550" y="1731963"/>
            <a:ext cx="6913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lang="en-US" altLang="ja-JP" sz="2000">
                <a:latin typeface="Century" panose="02040604050505020304" pitchFamily="18" charset="0"/>
                <a:cs typeface="Times New Roman" panose="02020603050405020304" pitchFamily="18" charset="0"/>
              </a:rPr>
              <a:t>[</a:t>
            </a:r>
            <a:r>
              <a:rPr lang="ja-JP" altLang="en-US" sz="2000">
                <a:latin typeface="Century" panose="02040604050505020304" pitchFamily="18" charset="0"/>
                <a:cs typeface="Times New Roman" panose="02020603050405020304" pitchFamily="18" charset="0"/>
              </a:rPr>
              <a:t>理学部１号館・４号館・７号館・化学館・通信機械室</a:t>
            </a:r>
            <a:r>
              <a:rPr lang="en-US" altLang="ja-JP" sz="2000">
                <a:latin typeface="Century" panose="02040604050505020304" pitchFamily="18" charset="0"/>
                <a:cs typeface="Times New Roman" panose="02020603050405020304" pitchFamily="18" charset="0"/>
              </a:rPr>
              <a:t>]</a:t>
            </a:r>
            <a:endParaRPr lang="en-US" altLang="ja-JP" sz="2000"/>
          </a:p>
        </p:txBody>
      </p:sp>
      <p:sp>
        <p:nvSpPr>
          <p:cNvPr id="173062" name="正方形/長方形 10"/>
          <p:cNvSpPr>
            <a:spLocks noChangeArrowheads="1"/>
          </p:cNvSpPr>
          <p:nvPr/>
        </p:nvSpPr>
        <p:spPr bwMode="auto">
          <a:xfrm>
            <a:off x="755650" y="4941888"/>
            <a:ext cx="3702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r>
              <a:rPr lang="ja-JP" altLang="en-US" sz="1800"/>
              <a:t>安田講堂エリア・三</a:t>
            </a:r>
            <a:r>
              <a:rPr lang="ja-JP" altLang="ja-JP" sz="1800"/>
              <a:t>四郎池</a:t>
            </a:r>
            <a:r>
              <a:rPr lang="ja-JP" altLang="en-US" sz="1800"/>
              <a:t>北</a:t>
            </a:r>
            <a:r>
              <a:rPr lang="ja-JP" altLang="ja-JP" sz="1800"/>
              <a:t>エリア　</a:t>
            </a:r>
            <a:endParaRPr lang="ja-JP" altLang="en-US" sz="1800"/>
          </a:p>
        </p:txBody>
      </p:sp>
      <p:sp>
        <p:nvSpPr>
          <p:cNvPr id="173063" name="正方形/長方形 11"/>
          <p:cNvSpPr>
            <a:spLocks noChangeArrowheads="1"/>
          </p:cNvSpPr>
          <p:nvPr/>
        </p:nvSpPr>
        <p:spPr bwMode="auto">
          <a:xfrm>
            <a:off x="5075238" y="4941888"/>
            <a:ext cx="23764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r>
              <a:rPr lang="ja-JP" altLang="en-US" sz="1800"/>
              <a:t>専攻・施設別</a:t>
            </a:r>
            <a:r>
              <a:rPr lang="ja-JP" altLang="ja-JP" sz="1800"/>
              <a:t>避難場所</a:t>
            </a:r>
            <a:endParaRPr lang="ja-JP" altLang="en-US" sz="1800"/>
          </a:p>
        </p:txBody>
      </p:sp>
      <p:pic>
        <p:nvPicPr>
          <p:cNvPr id="173064" name="Picture 11" descr="図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276475"/>
            <a:ext cx="4024312"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65" name="Picture 12" descr="図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1850" y="2276475"/>
            <a:ext cx="3459163"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066"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29</a:t>
            </a:r>
            <a:r>
              <a:rPr kumimoji="0" lang="ja-JP" altLang="en-US" sz="1200" smtClean="0"/>
              <a:t>年度安全衛生教育テキスト</a:t>
            </a:r>
            <a:endParaRPr kumimoji="0" lang="en-US" altLang="ja-JP" sz="1200"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pPr eaLnBrk="1" hangingPunct="1"/>
            <a:r>
              <a:rPr lang="ja-JP" altLang="en-US" sz="3200" smtClean="0"/>
              <a:t>（本郷・浅野地区）指定避難場所　その２</a:t>
            </a:r>
          </a:p>
        </p:txBody>
      </p:sp>
      <p:sp>
        <p:nvSpPr>
          <p:cNvPr id="5" name="横巻き 4"/>
          <p:cNvSpPr/>
          <p:nvPr/>
        </p:nvSpPr>
        <p:spPr>
          <a:xfrm>
            <a:off x="7019925" y="44450"/>
            <a:ext cx="1873250" cy="431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25</a:t>
            </a:r>
            <a:r>
              <a:rPr lang="ja-JP" altLang="en-US" sz="1200" b="1" dirty="0">
                <a:latin typeface="+mj-ea"/>
                <a:ea typeface="+mj-ea"/>
              </a:rPr>
              <a:t>頁</a:t>
            </a:r>
          </a:p>
        </p:txBody>
      </p:sp>
      <p:sp>
        <p:nvSpPr>
          <p:cNvPr id="174084" name="正方形/長方形 5"/>
          <p:cNvSpPr>
            <a:spLocks noChangeArrowheads="1"/>
          </p:cNvSpPr>
          <p:nvPr/>
        </p:nvSpPr>
        <p:spPr bwMode="auto">
          <a:xfrm>
            <a:off x="2286000" y="1444625"/>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endParaRPr lang="ja-JP" altLang="ja-JP" sz="1800"/>
          </a:p>
          <a:p>
            <a:pPr eaLnBrk="1" hangingPunct="1">
              <a:spcBef>
                <a:spcPct val="0"/>
              </a:spcBef>
              <a:buClrTx/>
              <a:buFontTx/>
              <a:buNone/>
            </a:pPr>
            <a:r>
              <a:rPr lang="en-US" altLang="ja-JP" sz="1800"/>
              <a:t> </a:t>
            </a:r>
            <a:endParaRPr lang="ja-JP" altLang="ja-JP" sz="1800"/>
          </a:p>
        </p:txBody>
      </p:sp>
      <p:pic>
        <p:nvPicPr>
          <p:cNvPr id="174085" name="図 2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2133600"/>
            <a:ext cx="3325813"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086" name="図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4850" y="2128838"/>
            <a:ext cx="3563938"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087" name="Rectangle 6"/>
          <p:cNvSpPr>
            <a:spLocks noChangeArrowheads="1"/>
          </p:cNvSpPr>
          <p:nvPr/>
        </p:nvSpPr>
        <p:spPr bwMode="auto">
          <a:xfrm>
            <a:off x="900113" y="1700213"/>
            <a:ext cx="2700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accent2"/>
              </a:buClr>
              <a:buFont typeface="Wingdings" panose="05000000000000000000" pitchFamily="2" charset="2"/>
              <a:buChar char="o"/>
              <a:tabLst>
                <a:tab pos="1943100" algn="l"/>
              </a:tabLst>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tabLst>
                <a:tab pos="1943100" algn="l"/>
              </a:tabLst>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tabLst>
                <a:tab pos="1943100" algn="l"/>
              </a:tabLst>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tabLst>
                <a:tab pos="1943100" algn="l"/>
              </a:tabLst>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tabLst>
                <a:tab pos="1943100" algn="l"/>
              </a:tabLst>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tabLst>
                <a:tab pos="1943100" algn="l"/>
              </a:tabLst>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tabLst>
                <a:tab pos="1943100" algn="l"/>
              </a:tabLst>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tabLst>
                <a:tab pos="1943100" algn="l"/>
              </a:tabLst>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tabLst>
                <a:tab pos="1943100" algn="l"/>
              </a:tabLst>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lang="en-US" altLang="ja-JP" sz="2000">
                <a:latin typeface="ＭＳ 明朝" panose="02020609040205080304" pitchFamily="17" charset="-128"/>
                <a:cs typeface="Times" panose="02020603050405020304" pitchFamily="18" charset="0"/>
              </a:rPr>
              <a:t>[</a:t>
            </a:r>
            <a:r>
              <a:rPr lang="ja-JP" altLang="en-US" sz="2000">
                <a:latin typeface="ＭＳ 明朝" panose="02020609040205080304" pitchFamily="17" charset="-128"/>
                <a:cs typeface="Times" panose="02020603050405020304" pitchFamily="18" charset="0"/>
              </a:rPr>
              <a:t>理学部２号館</a:t>
            </a:r>
            <a:r>
              <a:rPr lang="en-US" altLang="ja-JP" sz="2000">
                <a:latin typeface="ＭＳ 明朝" panose="02020609040205080304" pitchFamily="17" charset="-128"/>
                <a:cs typeface="Times" panose="02020603050405020304" pitchFamily="18" charset="0"/>
              </a:rPr>
              <a:t>]</a:t>
            </a:r>
            <a:endParaRPr lang="en-US" altLang="ja-JP" sz="2000"/>
          </a:p>
        </p:txBody>
      </p:sp>
      <p:sp>
        <p:nvSpPr>
          <p:cNvPr id="174088" name="正方形/長方形 11"/>
          <p:cNvSpPr>
            <a:spLocks noChangeArrowheads="1"/>
          </p:cNvSpPr>
          <p:nvPr/>
        </p:nvSpPr>
        <p:spPr bwMode="auto">
          <a:xfrm>
            <a:off x="1573213" y="4860925"/>
            <a:ext cx="24939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r>
              <a:rPr lang="ja-JP" altLang="ja-JP" sz="1800"/>
              <a:t>玄関前</a:t>
            </a:r>
            <a:r>
              <a:rPr lang="ja-JP" altLang="en-US" sz="1800"/>
              <a:t>（</a:t>
            </a:r>
            <a:r>
              <a:rPr lang="ja-JP" altLang="ja-JP" sz="1800"/>
              <a:t>一次避難場所</a:t>
            </a:r>
            <a:r>
              <a:rPr lang="ja-JP" altLang="en-US" sz="1800"/>
              <a:t>）</a:t>
            </a:r>
          </a:p>
        </p:txBody>
      </p:sp>
      <p:sp>
        <p:nvSpPr>
          <p:cNvPr id="174089" name="正方形/長方形 12"/>
          <p:cNvSpPr>
            <a:spLocks noChangeArrowheads="1"/>
          </p:cNvSpPr>
          <p:nvPr/>
        </p:nvSpPr>
        <p:spPr bwMode="auto">
          <a:xfrm>
            <a:off x="4632325" y="4860925"/>
            <a:ext cx="3108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r>
              <a:rPr lang="ja-JP" altLang="en-US" sz="1800"/>
              <a:t>懐徳館の庭　（</a:t>
            </a:r>
            <a:r>
              <a:rPr lang="ja-JP" altLang="ja-JP" sz="1800"/>
              <a:t>二次避難場所</a:t>
            </a:r>
            <a:r>
              <a:rPr lang="ja-JP" altLang="en-US" sz="1800"/>
              <a:t>）</a:t>
            </a:r>
          </a:p>
        </p:txBody>
      </p:sp>
      <p:sp>
        <p:nvSpPr>
          <p:cNvPr id="174090"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29</a:t>
            </a:r>
            <a:r>
              <a:rPr kumimoji="0" lang="ja-JP" altLang="en-US" sz="1200" smtClean="0"/>
              <a:t>年度安全衛生教育テキスト</a:t>
            </a:r>
            <a:endParaRPr kumimoji="0" lang="en-US" altLang="ja-JP" sz="1200" smtClean="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pPr eaLnBrk="1" hangingPunct="1"/>
            <a:r>
              <a:rPr lang="ja-JP" altLang="en-US" sz="3200" smtClean="0"/>
              <a:t>（本郷・浅野地区）指定避難場所　その３</a:t>
            </a:r>
          </a:p>
        </p:txBody>
      </p:sp>
      <p:sp>
        <p:nvSpPr>
          <p:cNvPr id="5" name="横巻き 4"/>
          <p:cNvSpPr/>
          <p:nvPr/>
        </p:nvSpPr>
        <p:spPr>
          <a:xfrm>
            <a:off x="7019925" y="44450"/>
            <a:ext cx="1873250" cy="431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latin typeface="+mj-ea"/>
                <a:ea typeface="+mj-ea"/>
              </a:rPr>
              <a:t>安全マニュアル　</a:t>
            </a:r>
            <a:r>
              <a:rPr lang="en-US" altLang="ja-JP" sz="1200" b="1" dirty="0">
                <a:latin typeface="+mj-ea"/>
                <a:ea typeface="+mj-ea"/>
              </a:rPr>
              <a:t>25</a:t>
            </a:r>
            <a:r>
              <a:rPr lang="ja-JP" altLang="en-US" sz="1200" b="1" dirty="0">
                <a:latin typeface="+mj-ea"/>
                <a:ea typeface="+mj-ea"/>
              </a:rPr>
              <a:t>頁</a:t>
            </a:r>
          </a:p>
        </p:txBody>
      </p:sp>
      <p:sp>
        <p:nvSpPr>
          <p:cNvPr id="175108" name="正方形/長方形 5"/>
          <p:cNvSpPr>
            <a:spLocks noChangeArrowheads="1"/>
          </p:cNvSpPr>
          <p:nvPr/>
        </p:nvSpPr>
        <p:spPr bwMode="auto">
          <a:xfrm>
            <a:off x="2286000" y="1444625"/>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endParaRPr lang="ja-JP" altLang="ja-JP" sz="1800"/>
          </a:p>
          <a:p>
            <a:pPr eaLnBrk="1" hangingPunct="1">
              <a:spcBef>
                <a:spcPct val="0"/>
              </a:spcBef>
              <a:buClrTx/>
              <a:buFontTx/>
              <a:buNone/>
            </a:pPr>
            <a:r>
              <a:rPr lang="en-US" altLang="ja-JP" sz="1800"/>
              <a:t> </a:t>
            </a:r>
            <a:endParaRPr lang="ja-JP" altLang="ja-JP" sz="1800"/>
          </a:p>
        </p:txBody>
      </p:sp>
      <p:sp>
        <p:nvSpPr>
          <p:cNvPr id="175109" name="Rectangle 6"/>
          <p:cNvSpPr>
            <a:spLocks noChangeArrowheads="1"/>
          </p:cNvSpPr>
          <p:nvPr/>
        </p:nvSpPr>
        <p:spPr bwMode="auto">
          <a:xfrm>
            <a:off x="863600" y="1700213"/>
            <a:ext cx="27003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accent2"/>
              </a:buClr>
              <a:buFont typeface="Wingdings" panose="05000000000000000000" pitchFamily="2" charset="2"/>
              <a:buChar char="o"/>
              <a:tabLst>
                <a:tab pos="1943100" algn="l"/>
              </a:tabLst>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tabLst>
                <a:tab pos="1943100" algn="l"/>
              </a:tabLst>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tabLst>
                <a:tab pos="1943100" algn="l"/>
              </a:tabLst>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tabLst>
                <a:tab pos="1943100" algn="l"/>
              </a:tabLst>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tabLst>
                <a:tab pos="1943100" algn="l"/>
              </a:tabLst>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tabLst>
                <a:tab pos="1943100" algn="l"/>
              </a:tabLst>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tabLst>
                <a:tab pos="1943100" algn="l"/>
              </a:tabLst>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tabLst>
                <a:tab pos="1943100" algn="l"/>
              </a:tabLst>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tabLst>
                <a:tab pos="1943100" algn="l"/>
              </a:tabLst>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lang="en-US" altLang="ja-JP" sz="2000">
                <a:latin typeface="ＭＳ 明朝" panose="02020609040205080304" pitchFamily="17" charset="-128"/>
                <a:cs typeface="Times" panose="02020603050405020304" pitchFamily="18" charset="0"/>
              </a:rPr>
              <a:t>[</a:t>
            </a:r>
            <a:r>
              <a:rPr lang="ja-JP" altLang="en-US" sz="2000">
                <a:latin typeface="ＭＳ 明朝" panose="02020609040205080304" pitchFamily="17" charset="-128"/>
                <a:cs typeface="Times" panose="02020603050405020304" pitchFamily="18" charset="0"/>
              </a:rPr>
              <a:t>理学部３号館</a:t>
            </a:r>
            <a:r>
              <a:rPr lang="en-US" altLang="ja-JP" sz="2000">
                <a:latin typeface="ＭＳ 明朝" panose="02020609040205080304" pitchFamily="17" charset="-128"/>
                <a:cs typeface="Times" panose="02020603050405020304" pitchFamily="18" charset="0"/>
              </a:rPr>
              <a:t>]</a:t>
            </a:r>
            <a:endParaRPr lang="en-US" altLang="ja-JP" sz="2000"/>
          </a:p>
        </p:txBody>
      </p:sp>
      <p:sp>
        <p:nvSpPr>
          <p:cNvPr id="175110" name="正方形/長方形 11"/>
          <p:cNvSpPr>
            <a:spLocks noChangeArrowheads="1"/>
          </p:cNvSpPr>
          <p:nvPr/>
        </p:nvSpPr>
        <p:spPr bwMode="auto">
          <a:xfrm>
            <a:off x="1547813" y="4868863"/>
            <a:ext cx="24939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r>
              <a:rPr lang="ja-JP" altLang="ja-JP" sz="1800"/>
              <a:t>玄関前</a:t>
            </a:r>
            <a:r>
              <a:rPr lang="ja-JP" altLang="en-US" sz="1800"/>
              <a:t>（</a:t>
            </a:r>
            <a:r>
              <a:rPr lang="ja-JP" altLang="ja-JP" sz="1800"/>
              <a:t>一次避難場所</a:t>
            </a:r>
            <a:r>
              <a:rPr lang="ja-JP" altLang="en-US" sz="1800"/>
              <a:t>）</a:t>
            </a:r>
          </a:p>
        </p:txBody>
      </p:sp>
      <p:pic>
        <p:nvPicPr>
          <p:cNvPr id="175111" name="Picture 12" descr="3号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2276475"/>
            <a:ext cx="346392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112" name="Picture 13" descr="図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276475"/>
            <a:ext cx="380047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13" name="正方形/長方形 11"/>
          <p:cNvSpPr>
            <a:spLocks noChangeArrowheads="1"/>
          </p:cNvSpPr>
          <p:nvPr/>
        </p:nvSpPr>
        <p:spPr bwMode="auto">
          <a:xfrm>
            <a:off x="4787900" y="4859338"/>
            <a:ext cx="3308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r>
              <a:rPr lang="ja-JP" altLang="en-US" sz="1800"/>
              <a:t>安田講堂エリア（二</a:t>
            </a:r>
            <a:r>
              <a:rPr lang="ja-JP" altLang="ja-JP" sz="1800"/>
              <a:t>次避難場所</a:t>
            </a:r>
            <a:r>
              <a:rPr lang="ja-JP" altLang="en-US" sz="1800"/>
              <a:t>）</a:t>
            </a:r>
          </a:p>
        </p:txBody>
      </p:sp>
      <p:sp>
        <p:nvSpPr>
          <p:cNvPr id="175114"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29</a:t>
            </a:r>
            <a:r>
              <a:rPr kumimoji="0" lang="ja-JP" altLang="en-US" sz="1200" smtClean="0"/>
              <a:t>年度安全衛生教育テキスト</a:t>
            </a:r>
            <a:endParaRPr kumimoji="0" lang="en-US" altLang="ja-JP" sz="120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95288" y="1484313"/>
            <a:ext cx="784860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r>
              <a:rPr lang="ja-JP" altLang="en-US" sz="2800">
                <a:latin typeface="Century" panose="02040604050505020304" pitchFamily="18" charset="0"/>
              </a:rPr>
              <a:t>１．労働災害の起こりうる危険な基準を確立</a:t>
            </a:r>
          </a:p>
          <a:p>
            <a:pPr eaLnBrk="1" hangingPunct="1">
              <a:spcBef>
                <a:spcPct val="0"/>
              </a:spcBef>
              <a:buClrTx/>
              <a:buFontTx/>
              <a:buNone/>
            </a:pPr>
            <a:r>
              <a:rPr lang="ja-JP" altLang="en-US" sz="2800">
                <a:latin typeface="Century" panose="02040604050505020304" pitchFamily="18" charset="0"/>
              </a:rPr>
              <a:t>２．責任体制を明確化</a:t>
            </a:r>
          </a:p>
          <a:p>
            <a:pPr eaLnBrk="1" hangingPunct="1">
              <a:spcBef>
                <a:spcPct val="0"/>
              </a:spcBef>
              <a:buClrTx/>
              <a:buFontTx/>
              <a:buNone/>
            </a:pPr>
            <a:r>
              <a:rPr lang="ja-JP" altLang="en-US" sz="2800">
                <a:latin typeface="Century" panose="02040604050505020304" pitchFamily="18" charset="0"/>
              </a:rPr>
              <a:t>３．安全と衛生のための自主的な活動を促進</a:t>
            </a:r>
          </a:p>
          <a:p>
            <a:pPr eaLnBrk="1" hangingPunct="1">
              <a:spcBef>
                <a:spcPct val="0"/>
              </a:spcBef>
              <a:buClrTx/>
              <a:buFontTx/>
              <a:buNone/>
            </a:pPr>
            <a:r>
              <a:rPr lang="ja-JP" altLang="en-US" sz="2800">
                <a:solidFill>
                  <a:srgbClr val="FF0000"/>
                </a:solidFill>
                <a:latin typeface="Century" panose="02040604050505020304" pitchFamily="18" charset="0"/>
              </a:rPr>
              <a:t>　</a:t>
            </a:r>
          </a:p>
          <a:p>
            <a:pPr eaLnBrk="1" hangingPunct="1">
              <a:spcBef>
                <a:spcPct val="0"/>
              </a:spcBef>
              <a:buClrTx/>
              <a:buFontTx/>
              <a:buNone/>
            </a:pPr>
            <a:r>
              <a:rPr lang="ja-JP" altLang="en-US" sz="2800">
                <a:solidFill>
                  <a:srgbClr val="FF0000"/>
                </a:solidFill>
                <a:latin typeface="Century" panose="02040604050505020304" pitchFamily="18" charset="0"/>
              </a:rPr>
              <a:t>　　　　　　　　　　</a:t>
            </a:r>
          </a:p>
          <a:p>
            <a:pPr eaLnBrk="1" hangingPunct="1">
              <a:spcBef>
                <a:spcPct val="0"/>
              </a:spcBef>
              <a:buClrTx/>
              <a:buFontTx/>
              <a:buNone/>
            </a:pPr>
            <a:r>
              <a:rPr lang="ja-JP" altLang="en-US" sz="2800">
                <a:solidFill>
                  <a:srgbClr val="FF0000"/>
                </a:solidFill>
                <a:latin typeface="Century" panose="02040604050505020304" pitchFamily="18" charset="0"/>
              </a:rPr>
              <a:t>　　　　</a:t>
            </a:r>
            <a:r>
              <a:rPr lang="ja-JP" altLang="en-US" sz="3200">
                <a:solidFill>
                  <a:srgbClr val="C00000"/>
                </a:solidFill>
                <a:latin typeface="Century" panose="02040604050505020304" pitchFamily="18" charset="0"/>
              </a:rPr>
              <a:t>働く人の安全と健康を確保</a:t>
            </a:r>
          </a:p>
          <a:p>
            <a:pPr eaLnBrk="1" hangingPunct="1">
              <a:spcBef>
                <a:spcPct val="0"/>
              </a:spcBef>
              <a:buClrTx/>
              <a:buFontTx/>
              <a:buNone/>
            </a:pPr>
            <a:endParaRPr lang="ja-JP" altLang="en-US" sz="3200">
              <a:solidFill>
                <a:srgbClr val="C00000"/>
              </a:solidFill>
              <a:latin typeface="Century" panose="02040604050505020304" pitchFamily="18" charset="0"/>
            </a:endParaRPr>
          </a:p>
          <a:p>
            <a:pPr eaLnBrk="1" hangingPunct="1">
              <a:spcBef>
                <a:spcPct val="0"/>
              </a:spcBef>
              <a:buClrTx/>
              <a:buFontTx/>
              <a:buNone/>
            </a:pPr>
            <a:r>
              <a:rPr lang="ja-JP" altLang="en-US" sz="3200">
                <a:solidFill>
                  <a:srgbClr val="C00000"/>
                </a:solidFill>
                <a:latin typeface="Century" panose="02040604050505020304" pitchFamily="18" charset="0"/>
              </a:rPr>
              <a:t>　　　 快適な職場環境の形成を促進</a:t>
            </a:r>
          </a:p>
          <a:p>
            <a:pPr eaLnBrk="1" hangingPunct="1">
              <a:spcBef>
                <a:spcPct val="0"/>
              </a:spcBef>
              <a:buClrTx/>
              <a:buFontTx/>
              <a:buNone/>
            </a:pPr>
            <a:r>
              <a:rPr lang="ja-JP" altLang="en-US" sz="3200">
                <a:solidFill>
                  <a:srgbClr val="FF0000"/>
                </a:solidFill>
                <a:latin typeface="Century" panose="02040604050505020304" pitchFamily="18" charset="0"/>
              </a:rPr>
              <a:t>　　　</a:t>
            </a:r>
          </a:p>
        </p:txBody>
      </p:sp>
      <p:sp>
        <p:nvSpPr>
          <p:cNvPr id="22531" name="Rectangle 4"/>
          <p:cNvSpPr>
            <a:spLocks noChangeArrowheads="1"/>
          </p:cNvSpPr>
          <p:nvPr/>
        </p:nvSpPr>
        <p:spPr bwMode="auto">
          <a:xfrm>
            <a:off x="684213" y="476250"/>
            <a:ext cx="5472112"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r>
              <a:rPr lang="ja-JP" altLang="en-US" sz="3200"/>
              <a:t>労働安全衛生法の目的</a:t>
            </a:r>
          </a:p>
        </p:txBody>
      </p:sp>
      <p:sp>
        <p:nvSpPr>
          <p:cNvPr id="22532" name="AutoShape 5"/>
          <p:cNvSpPr>
            <a:spLocks noChangeArrowheads="1"/>
          </p:cNvSpPr>
          <p:nvPr/>
        </p:nvSpPr>
        <p:spPr bwMode="auto">
          <a:xfrm>
            <a:off x="3059113" y="2924175"/>
            <a:ext cx="1008062" cy="576263"/>
          </a:xfrm>
          <a:prstGeom prst="downArrow">
            <a:avLst>
              <a:gd name="adj1" fmla="val 50000"/>
              <a:gd name="adj2" fmla="val 28583"/>
            </a:avLst>
          </a:prstGeom>
          <a:solidFill>
            <a:srgbClr val="00FF00"/>
          </a:solidFill>
          <a:ln w="9525">
            <a:solidFill>
              <a:schemeClr val="tx1"/>
            </a:solidFill>
            <a:miter lim="800000"/>
            <a:headEnd/>
            <a:tailEnd/>
          </a:ln>
        </p:spPr>
        <p:txBody>
          <a:bodyPr vert="eaVert"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endParaRPr lang="ja-JP" altLang="en-US" sz="1800"/>
          </a:p>
        </p:txBody>
      </p:sp>
      <p:sp>
        <p:nvSpPr>
          <p:cNvPr id="22533"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kumimoji="0" lang="ja-JP" altLang="en-US" sz="1200" smtClean="0"/>
              <a:t>平成</a:t>
            </a:r>
            <a:r>
              <a:rPr kumimoji="0" lang="en-US" altLang="ja-JP" sz="1200" smtClean="0"/>
              <a:t>29</a:t>
            </a:r>
            <a:r>
              <a:rPr kumimoji="0" lang="ja-JP" altLang="en-US" sz="1200" smtClean="0"/>
              <a:t>年度安全衛生教育テキスト</a:t>
            </a:r>
            <a:endParaRPr kumimoji="0" lang="en-US" altLang="ja-JP" sz="1200" smtClean="0"/>
          </a:p>
        </p:txBody>
      </p:sp>
    </p:spTree>
  </p:cSld>
  <p:clrMapOvr>
    <a:masterClrMapping/>
  </p:clrMapOvr>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Profile</Template>
  <TotalTime>5233</TotalTime>
  <Words>6832</Words>
  <Application>Microsoft Office PowerPoint</Application>
  <PresentationFormat>画面に合わせる (4:3)</PresentationFormat>
  <Paragraphs>1043</Paragraphs>
  <Slides>87</Slides>
  <Notes>80</Notes>
  <HiddenSlides>0</HiddenSlides>
  <MMClips>0</MMClips>
  <ScaleCrop>false</ScaleCrop>
  <HeadingPairs>
    <vt:vector size="6" baseType="variant">
      <vt:variant>
        <vt:lpstr>使用されているフォント</vt:lpstr>
      </vt:variant>
      <vt:variant>
        <vt:i4>12</vt:i4>
      </vt:variant>
      <vt:variant>
        <vt:lpstr>テーマ</vt:lpstr>
      </vt:variant>
      <vt:variant>
        <vt:i4>2</vt:i4>
      </vt:variant>
      <vt:variant>
        <vt:lpstr>スライド タイトル</vt:lpstr>
      </vt:variant>
      <vt:variant>
        <vt:i4>87</vt:i4>
      </vt:variant>
    </vt:vector>
  </HeadingPairs>
  <TitlesOfParts>
    <vt:vector size="101" baseType="lpstr">
      <vt:lpstr>Verdana</vt:lpstr>
      <vt:lpstr>ＭＳ Ｐゴシック</vt:lpstr>
      <vt:lpstr>Arial</vt:lpstr>
      <vt:lpstr>Wingdings</vt:lpstr>
      <vt:lpstr>ＭＳ Ｐ明朝</vt:lpstr>
      <vt:lpstr>Century</vt:lpstr>
      <vt:lpstr>Times</vt:lpstr>
      <vt:lpstr>ＭＳ 明朝</vt:lpstr>
      <vt:lpstr>Times New Roman</vt:lpstr>
      <vt:lpstr>ＭＳ ゴシック</vt:lpstr>
      <vt:lpstr>Arial Unicode MS</vt:lpstr>
      <vt:lpstr>Osaka</vt:lpstr>
      <vt:lpstr>Profile</vt:lpstr>
      <vt:lpstr>標準デザイン</vt:lpstr>
      <vt:lpstr>安全衛生教育テキスト（実験系）</vt:lpstr>
      <vt:lpstr>目次</vt:lpstr>
      <vt:lpstr>目的</vt:lpstr>
      <vt:lpstr>安全衛生（環境安全）管理室</vt:lpstr>
      <vt:lpstr>大学が適用をうける安全と衛生に関する法令</vt:lpstr>
      <vt:lpstr>学校教育法</vt:lpstr>
      <vt:lpstr>国立大学法人化</vt:lpstr>
      <vt:lpstr>PowerPoint プレゼンテーション</vt:lpstr>
      <vt:lpstr>PowerPoint プレゼンテーション</vt:lpstr>
      <vt:lpstr>PowerPoint プレゼンテーション</vt:lpstr>
      <vt:lpstr>全学の安全衛生管理体制</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安全巡視と点検</vt:lpstr>
      <vt:lpstr>安全教育</vt:lpstr>
      <vt:lpstr>共通的注意事項</vt:lpstr>
      <vt:lpstr>共通的注意事項ー確認事項</vt:lpstr>
      <vt:lpstr>共通的注意事項ー確認事項</vt:lpstr>
      <vt:lpstr>共通的注意事項ー確認事項</vt:lpstr>
      <vt:lpstr>PowerPoint プレゼンテーション</vt:lpstr>
      <vt:lpstr>一般的注意事項　その１</vt:lpstr>
      <vt:lpstr>一般的注意事項　その２</vt:lpstr>
      <vt:lpstr>一般的注意事項　その３</vt:lpstr>
      <vt:lpstr>緊急時の対応 </vt:lpstr>
      <vt:lpstr>火災発生時の対応　その１</vt:lpstr>
      <vt:lpstr>PowerPoint プレゼンテーション</vt:lpstr>
      <vt:lpstr>爆発発生時の対応</vt:lpstr>
      <vt:lpstr>薬品漏洩時の対応</vt:lpstr>
      <vt:lpstr>地震発生時の対応　その１</vt:lpstr>
      <vt:lpstr>地震発生時の対応　その２</vt:lpstr>
      <vt:lpstr>PowerPoint プレゼンテーション</vt:lpstr>
      <vt:lpstr>緊急地震速報</vt:lpstr>
      <vt:lpstr>心肺蘇生措置（AEDの使用）</vt:lpstr>
      <vt:lpstr>ＡＥＤ設置場所（本郷・浅野地区）</vt:lpstr>
      <vt:lpstr>事故報告</vt:lpstr>
      <vt:lpstr>VDT作業における注意事項　1</vt:lpstr>
      <vt:lpstr>VDT作業における注意事項　2</vt:lpstr>
      <vt:lpstr>VDT作業における注意事項　3</vt:lpstr>
      <vt:lpstr>VDT作業における注意事項　4</vt:lpstr>
      <vt:lpstr>腰痛予防のための注意事項　1</vt:lpstr>
      <vt:lpstr>腰痛予防のための注意事項　2</vt:lpstr>
      <vt:lpstr>腰痛予防のための注意事項　3</vt:lpstr>
      <vt:lpstr>腰痛予防のための注意事項　4</vt:lpstr>
      <vt:lpstr>働くにあたっての基礎知識　労働災害 1</vt:lpstr>
      <vt:lpstr>働くにあたっての基礎知識　労働災害 2</vt:lpstr>
      <vt:lpstr>働くにあたっての基礎知識　労働災害 3</vt:lpstr>
      <vt:lpstr>健康管理、その他　1　健康診断</vt:lpstr>
      <vt:lpstr>健康管理、その他　2　メンタルヘルス</vt:lpstr>
      <vt:lpstr>健康管理、その他　3</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実験研究の注意事項 </vt:lpstr>
      <vt:lpstr>化学物質安全データシート（MSDS)</vt:lpstr>
      <vt:lpstr>実験時の注意事項　その１</vt:lpstr>
      <vt:lpstr>実験時の注意事項　その２</vt:lpstr>
      <vt:lpstr>危険性物質</vt:lpstr>
      <vt:lpstr>危険性物質についての予備知識</vt:lpstr>
      <vt:lpstr>危険性物質を取り扱うときの注意　その１</vt:lpstr>
      <vt:lpstr>危険性物質を取り扱うときの注意　その２</vt:lpstr>
      <vt:lpstr>危険性物質を保管するときの注意　その１</vt:lpstr>
      <vt:lpstr>有害物質の取扱い 有機則、特化則で求められる安全衛生管理</vt:lpstr>
      <vt:lpstr>毒物および劇物の取扱い 毒物及び劇物取締法で求められる管理</vt:lpstr>
      <vt:lpstr>発火、引火、爆発性物質の取扱い 消防法（危険物）で求められる管理</vt:lpstr>
      <vt:lpstr>実験研究の注意事項－危険作業と安全 その１</vt:lpstr>
      <vt:lpstr>実験研究の注意事項－危険作業と安全 その２</vt:lpstr>
      <vt:lpstr>実験研究の注意事項－環境安全　その１</vt:lpstr>
      <vt:lpstr>実験研究の注意事項－環境安全　その２</vt:lpstr>
      <vt:lpstr>放射線・放射性物質（RI） その１</vt:lpstr>
      <vt:lpstr>放射線・放射性物質（RI） その２</vt:lpstr>
      <vt:lpstr>放射線・放射性物質（RI） その３</vt:lpstr>
      <vt:lpstr>PowerPoint プレゼンテーション</vt:lpstr>
      <vt:lpstr>PowerPoint プレゼンテーション</vt:lpstr>
      <vt:lpstr>PowerPoint プレゼンテーション</vt:lpstr>
      <vt:lpstr>野外における教育研究活動</vt:lpstr>
      <vt:lpstr>電気機器および設備　その１</vt:lpstr>
      <vt:lpstr>電気機器および設備　その２</vt:lpstr>
      <vt:lpstr>電気機器および設備　その３</vt:lpstr>
      <vt:lpstr>（本郷・浅野地区）指定避難場所　その１</vt:lpstr>
      <vt:lpstr>（本郷・浅野地区）指定避難場所　その２</vt:lpstr>
      <vt:lpstr>（本郷・浅野地区）指定避難場所　その３</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安全マニュアルについて</dc:title>
  <dc:creator>Ritsu DOBASHI</dc:creator>
  <cp:lastModifiedBy>吉田　和行</cp:lastModifiedBy>
  <cp:revision>190</cp:revision>
  <dcterms:created xsi:type="dcterms:W3CDTF">2004-03-20T06:50:27Z</dcterms:created>
  <dcterms:modified xsi:type="dcterms:W3CDTF">2017-03-06T04:44:51Z</dcterms:modified>
</cp:coreProperties>
</file>